
<file path=[Content_Types].xml><?xml version="1.0" encoding="utf-8"?>
<Types xmlns="http://schemas.openxmlformats.org/package/2006/content-types">
  <Default Extension="png" ContentType="image/png"/>
  <Default Extension="svg" ContentType="image/svg+xml"/>
  <Default Extension="jpeg" ContentType="image/jpeg"/>
  <Default Extension="emf" ContentType="image/x-emf"/>
  <Default Extension="rels" ContentType="application/vnd.openxmlformats-package.relationships+xml"/>
  <Default Extension="xml" ContentType="application/xml"/>
  <Default Extension="fntdata" ContentType="application/x-fontdata"/>
  <Default Extension="wdp" ContentType="image/vnd.ms-photo"/>
  <Default Extension="tiff" ContentType="image/tif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3.xml" ContentType="application/vnd.openxmlformats-officedocument.theme+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theme/theme4.xml" ContentType="application/vnd.openxmlformats-officedocument.theme+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5.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6.xml" ContentType="application/vnd.openxmlformats-officedocument.presentationml.tags+xml"/>
  <Override PartName="/ppt/notesSlides/notesSlide21.xml" ContentType="application/vnd.openxmlformats-officedocument.presentationml.notesSlide+xml"/>
  <Override PartName="/ppt/tags/tag7.xml" ContentType="application/vnd.openxmlformats-officedocument.presentationml.tags+xml"/>
  <Override PartName="/ppt/notesSlides/notesSlide22.xml" ContentType="application/vnd.openxmlformats-officedocument.presentationml.notesSlide+xml"/>
  <Override PartName="/ppt/tags/tag8.xml" ContentType="application/vnd.openxmlformats-officedocument.presentationml.tag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tags/tag9.xml" ContentType="application/vnd.openxmlformats-officedocument.presentationml.tags+xml"/>
  <Override PartName="/ppt/notesSlides/notesSlide27.xml" ContentType="application/vnd.openxmlformats-officedocument.presentationml.notesSlide+xml"/>
  <Override PartName="/ppt/tags/tag10.xml" ContentType="application/vnd.openxmlformats-officedocument.presentationml.tags+xml"/>
  <Override PartName="/ppt/notesSlides/notesSlide28.xml" ContentType="application/vnd.openxmlformats-officedocument.presentationml.notesSlide+xml"/>
  <Override PartName="/ppt/tags/tag11.xml" ContentType="application/vnd.openxmlformats-officedocument.presentationml.tags+xml"/>
  <Override PartName="/ppt/notesSlides/notesSlide29.xml" ContentType="application/vnd.openxmlformats-officedocument.presentationml.notesSlide+xml"/>
  <Override PartName="/ppt/tags/tag12.xml" ContentType="application/vnd.openxmlformats-officedocument.presentationml.tags+xml"/>
  <Override PartName="/ppt/notesSlides/notesSlide30.xml" ContentType="application/vnd.openxmlformats-officedocument.presentationml.notesSlide+xml"/>
  <Override PartName="/ppt/tags/tag13.xml" ContentType="application/vnd.openxmlformats-officedocument.presentationml.tags+xml"/>
  <Override PartName="/ppt/notesSlides/notesSlide31.xml" ContentType="application/vnd.openxmlformats-officedocument.presentationml.notesSlide+xml"/>
  <Override PartName="/ppt/tags/tag14.xml" ContentType="application/vnd.openxmlformats-officedocument.presentationml.tags+xml"/>
  <Override PartName="/ppt/notesSlides/notesSlide32.xml" ContentType="application/vnd.openxmlformats-officedocument.presentationml.notesSlide+xml"/>
  <Override PartName="/ppt/tags/tag15.xml" ContentType="application/vnd.openxmlformats-officedocument.presentationml.tags+xml"/>
  <Override PartName="/ppt/notesSlides/notesSlide33.xml" ContentType="application/vnd.openxmlformats-officedocument.presentationml.notesSlide+xml"/>
  <Override PartName="/ppt/tags/tag16.xml" ContentType="application/vnd.openxmlformats-officedocument.presentationml.tags+xml"/>
  <Override PartName="/ppt/notesSlides/notesSlide34.xml" ContentType="application/vnd.openxmlformats-officedocument.presentationml.notesSlide+xml"/>
  <Override PartName="/ppt/tags/tag17.xml" ContentType="application/vnd.openxmlformats-officedocument.presentationml.tags+xml"/>
  <Override PartName="/ppt/notesSlides/notesSlide35.xml" ContentType="application/vnd.openxmlformats-officedocument.presentationml.notesSlide+xml"/>
  <Override PartName="/ppt/tags/tag18.xml" ContentType="application/vnd.openxmlformats-officedocument.presentationml.tags+xml"/>
  <Override PartName="/ppt/notesSlides/notesSlide36.xml" ContentType="application/vnd.openxmlformats-officedocument.presentationml.notesSlide+xml"/>
  <Override PartName="/ppt/tags/tag19.xml" ContentType="application/vnd.openxmlformats-officedocument.presentationml.tags+xml"/>
  <Override PartName="/ppt/notesSlides/notesSlide37.xml" ContentType="application/vnd.openxmlformats-officedocument.presentationml.notesSlide+xml"/>
  <Override PartName="/ppt/tags/tag20.xml" ContentType="application/vnd.openxmlformats-officedocument.presentationml.tags+xml"/>
  <Override PartName="/ppt/notesSlides/notesSlide38.xml" ContentType="application/vnd.openxmlformats-officedocument.presentationml.notesSlide+xml"/>
  <Override PartName="/ppt/tags/tag21.xml" ContentType="application/vnd.openxmlformats-officedocument.presentationml.tags+xml"/>
  <Override PartName="/ppt/notesSlides/notesSlide39.xml" ContentType="application/vnd.openxmlformats-officedocument.presentationml.notesSlide+xml"/>
  <Override PartName="/ppt/tags/tag22.xml" ContentType="application/vnd.openxmlformats-officedocument.presentationml.tags+xml"/>
  <Override PartName="/ppt/notesSlides/notesSlide40.xml" ContentType="application/vnd.openxmlformats-officedocument.presentationml.notesSlide+xml"/>
  <Override PartName="/ppt/tags/tag23.xml" ContentType="application/vnd.openxmlformats-officedocument.presentationml.tags+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embedTrueTypeFonts="1" saveSubsetFonts="1">
  <p:sldMasterIdLst>
    <p:sldMasterId id="2147483660" r:id="rId2"/>
    <p:sldMasterId id="2147483712" r:id="rId3"/>
    <p:sldMasterId id="2147483725" r:id="rId4"/>
    <p:sldMasterId id="2147483755" r:id="rId5"/>
    <p:sldMasterId id="2147483778" r:id="rId6"/>
  </p:sldMasterIdLst>
  <p:notesMasterIdLst>
    <p:notesMasterId r:id="rId48"/>
  </p:notesMasterIdLst>
  <p:handoutMasterIdLst>
    <p:handoutMasterId r:id="rId49"/>
  </p:handoutMasterIdLst>
  <p:sldIdLst>
    <p:sldId id="271" r:id="rId7"/>
    <p:sldId id="295" r:id="rId8"/>
    <p:sldId id="265" r:id="rId9"/>
    <p:sldId id="512" r:id="rId10"/>
    <p:sldId id="587" r:id="rId11"/>
    <p:sldId id="646" r:id="rId12"/>
    <p:sldId id="588" r:id="rId13"/>
    <p:sldId id="589" r:id="rId14"/>
    <p:sldId id="590" r:id="rId15"/>
    <p:sldId id="591" r:id="rId16"/>
    <p:sldId id="592" r:id="rId17"/>
    <p:sldId id="593" r:id="rId18"/>
    <p:sldId id="513" r:id="rId19"/>
    <p:sldId id="280" r:id="rId20"/>
    <p:sldId id="601" r:id="rId21"/>
    <p:sldId id="595" r:id="rId22"/>
    <p:sldId id="596" r:id="rId23"/>
    <p:sldId id="597" r:id="rId24"/>
    <p:sldId id="598" r:id="rId25"/>
    <p:sldId id="599" r:id="rId26"/>
    <p:sldId id="294" r:id="rId27"/>
    <p:sldId id="284" r:id="rId28"/>
    <p:sldId id="285" r:id="rId29"/>
    <p:sldId id="603" r:id="rId30"/>
    <p:sldId id="604" r:id="rId31"/>
    <p:sldId id="605" r:id="rId32"/>
    <p:sldId id="301" r:id="rId33"/>
    <p:sldId id="288" r:id="rId34"/>
    <p:sldId id="270" r:id="rId35"/>
    <p:sldId id="272" r:id="rId36"/>
    <p:sldId id="286" r:id="rId37"/>
    <p:sldId id="287" r:id="rId38"/>
    <p:sldId id="293" r:id="rId39"/>
    <p:sldId id="269" r:id="rId40"/>
    <p:sldId id="260" r:id="rId41"/>
    <p:sldId id="267" r:id="rId42"/>
    <p:sldId id="290" r:id="rId43"/>
    <p:sldId id="291" r:id="rId44"/>
    <p:sldId id="261" r:id="rId45"/>
    <p:sldId id="262" r:id="rId46"/>
    <p:sldId id="263" r:id="rId47"/>
  </p:sldIdLst>
  <p:sldSz cx="9144000" cy="6858000" type="screen4x3"/>
  <p:notesSz cx="6858000" cy="9144000"/>
  <p:embeddedFontLst>
    <p:embeddedFont>
      <p:font typeface="Calibri" panose="020F0502020204030204" pitchFamily="34" charset="0"/>
      <p:regular r:id="rId50"/>
      <p:bold r:id="rId51"/>
      <p:italic r:id="rId52"/>
      <p:boldItalic r:id="rId53"/>
    </p:embeddedFont>
    <p:embeddedFont>
      <p:font typeface="Calibri Light" panose="020F0302020204030204" pitchFamily="34" charset="0"/>
      <p:regular r:id="rId54"/>
      <p:italic r:id="rId55"/>
    </p:embeddedFont>
    <p:embeddedFont>
      <p:font typeface="Consolas" panose="020B0609020204030204" pitchFamily="49" charset="0"/>
      <p:regular r:id="rId56"/>
      <p:bold r:id="rId57"/>
      <p:italic r:id="rId58"/>
      <p:boldItalic r:id="rId59"/>
    </p:embeddedFont>
    <p:embeddedFont>
      <p:font typeface="MS PGothic" panose="020B0600070205080204" pitchFamily="34" charset="-128"/>
      <p:regular r:id="rId60"/>
    </p:embeddedFont>
    <p:embeddedFont>
      <p:font typeface="MS PGothic" panose="020B0600070205080204" pitchFamily="34" charset="-128"/>
      <p:regular r:id="rId60"/>
    </p:embeddedFont>
    <p:embeddedFont>
      <p:font typeface="Segoe UI" panose="020B0502040204020203" pitchFamily="34" charset="0"/>
      <p:regular r:id="rId61"/>
      <p:bold r:id="rId62"/>
      <p:italic r:id="rId63"/>
      <p:boldItalic r:id="rId64"/>
    </p:embeddedFont>
    <p:embeddedFont>
      <p:font typeface="Segoe UI Light" panose="020B0502040204020203" pitchFamily="34" charset="0"/>
      <p:regular r:id="rId65"/>
      <p:italic r:id="rId66"/>
    </p:embeddedFont>
    <p:embeddedFont>
      <p:font typeface="Segoe UI Semibold" panose="020B0702040204020203" pitchFamily="34" charset="0"/>
      <p:bold r:id="rId67"/>
      <p:boldItalic r:id="rId68"/>
    </p:embeddedFont>
    <p:embeddedFont>
      <p:font typeface="Segoe UI Semilight" panose="020B0402040204020203" pitchFamily="34" charset="0"/>
      <p:regular r:id="rId69"/>
      <p:italic r:id="rId70"/>
    </p:embeddedFont>
    <p:embeddedFont>
      <p:font typeface="Verdana" panose="020B0604030504040204" pitchFamily="34" charset="0"/>
      <p:regular r:id="rId71"/>
      <p:bold r:id="rId72"/>
      <p:italic r:id="rId73"/>
      <p:boldItalic r:id="rId74"/>
    </p:embeddedFont>
  </p:embeddedFontLst>
  <p:custDataLst>
    <p:tags r:id="rId75"/>
  </p:custDataLst>
  <p:defaultTex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p:defaultTextStyle>
  <p:extLst>
    <p:ext uri="{521415D9-36F7-43E2-AB2F-B90AF26B5E84}">
      <p14:sectionLst xmlns:p14="http://schemas.microsoft.com/office/powerpoint/2010/main">
        <p14:section name="Default Section" id="{E8D241CE-01F0-4A1E-9A67-6A1FD99564F6}">
          <p14:sldIdLst>
            <p14:sldId id="271"/>
          </p14:sldIdLst>
        </p14:section>
        <p14:section name="Default Section" id="{124D189A-B8DC-45E2-8AA1-9E4FD32268DC}">
          <p14:sldIdLst>
            <p14:sldId id="295"/>
            <p14:sldId id="265"/>
            <p14:sldId id="512"/>
            <p14:sldId id="587"/>
            <p14:sldId id="646"/>
            <p14:sldId id="588"/>
            <p14:sldId id="589"/>
            <p14:sldId id="590"/>
            <p14:sldId id="591"/>
            <p14:sldId id="592"/>
            <p14:sldId id="593"/>
            <p14:sldId id="513"/>
            <p14:sldId id="280"/>
            <p14:sldId id="601"/>
            <p14:sldId id="595"/>
            <p14:sldId id="596"/>
            <p14:sldId id="597"/>
            <p14:sldId id="598"/>
            <p14:sldId id="599"/>
            <p14:sldId id="294"/>
            <p14:sldId id="284"/>
            <p14:sldId id="285"/>
            <p14:sldId id="603"/>
            <p14:sldId id="604"/>
            <p14:sldId id="605"/>
            <p14:sldId id="301"/>
            <p14:sldId id="288"/>
            <p14:sldId id="270"/>
            <p14:sldId id="272"/>
            <p14:sldId id="286"/>
            <p14:sldId id="287"/>
            <p14:sldId id="293"/>
            <p14:sldId id="269"/>
            <p14:sldId id="260"/>
            <p14:sldId id="267"/>
            <p14:sldId id="290"/>
            <p14:sldId id="291"/>
            <p14:sldId id="261"/>
            <p14:sldId id="262"/>
            <p14:sldId id="263"/>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99FF"/>
    <a:srgbClr val="9A57CD"/>
    <a:srgbClr val="669900"/>
    <a:srgbClr val="0070C0"/>
    <a:srgbClr val="7AB0F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122" autoAdjust="0"/>
    <p:restoredTop sz="68533" autoAdjust="0"/>
  </p:normalViewPr>
  <p:slideViewPr>
    <p:cSldViewPr snapToGrid="0">
      <p:cViewPr varScale="1">
        <p:scale>
          <a:sx n="73" d="100"/>
          <a:sy n="73" d="100"/>
        </p:scale>
        <p:origin x="1161" y="39"/>
      </p:cViewPr>
      <p:guideLst/>
    </p:cSldViewPr>
  </p:slideViewPr>
  <p:notesTextViewPr>
    <p:cViewPr>
      <p:scale>
        <a:sx n="3" d="2"/>
        <a:sy n="3" d="2"/>
      </p:scale>
      <p:origin x="0" y="0"/>
    </p:cViewPr>
  </p:notesTextViewPr>
  <p:sorterViewPr>
    <p:cViewPr>
      <p:scale>
        <a:sx n="100" d="100"/>
        <a:sy n="100" d="100"/>
      </p:scale>
      <p:origin x="0" y="0"/>
    </p:cViewPr>
  </p:sorterViewPr>
  <p:notesViewPr>
    <p:cSldViewPr snapToGrid="0">
      <p:cViewPr varScale="1">
        <p:scale>
          <a:sx n="80" d="100"/>
          <a:sy n="80" d="100"/>
        </p:scale>
        <p:origin x="3918" y="84"/>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font" Target="fonts/font14.fntdata"/><Relationship Id="rId68" Type="http://schemas.openxmlformats.org/officeDocument/2006/relationships/font" Target="fonts/font19.fntdata"/><Relationship Id="rId16" Type="http://schemas.openxmlformats.org/officeDocument/2006/relationships/slide" Target="slides/slide10.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font" Target="fonts/font4.fntdata"/><Relationship Id="rId58" Type="http://schemas.openxmlformats.org/officeDocument/2006/relationships/font" Target="fonts/font9.fntdata"/><Relationship Id="rId66" Type="http://schemas.openxmlformats.org/officeDocument/2006/relationships/font" Target="fonts/font17.fntdata"/><Relationship Id="rId74" Type="http://schemas.openxmlformats.org/officeDocument/2006/relationships/font" Target="fonts/font25.fntdata"/><Relationship Id="rId79" Type="http://schemas.openxmlformats.org/officeDocument/2006/relationships/tableStyles" Target="tableStyles.xml"/><Relationship Id="rId5" Type="http://schemas.openxmlformats.org/officeDocument/2006/relationships/slideMaster" Target="slideMasters/slideMaster4.xml"/><Relationship Id="rId61" Type="http://schemas.openxmlformats.org/officeDocument/2006/relationships/font" Target="fonts/font12.fntdata"/><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notesMaster" Target="notesMasters/notesMaster1.xml"/><Relationship Id="rId56" Type="http://schemas.openxmlformats.org/officeDocument/2006/relationships/font" Target="fonts/font7.fntdata"/><Relationship Id="rId64" Type="http://schemas.openxmlformats.org/officeDocument/2006/relationships/font" Target="fonts/font15.fntdata"/><Relationship Id="rId69" Type="http://schemas.openxmlformats.org/officeDocument/2006/relationships/font" Target="fonts/font20.fntdata"/><Relationship Id="rId77" Type="http://schemas.openxmlformats.org/officeDocument/2006/relationships/viewProps" Target="viewProps.xml"/><Relationship Id="rId8" Type="http://schemas.openxmlformats.org/officeDocument/2006/relationships/slide" Target="slides/slide2.xml"/><Relationship Id="rId51" Type="http://schemas.openxmlformats.org/officeDocument/2006/relationships/font" Target="fonts/font2.fntdata"/><Relationship Id="rId72" Type="http://schemas.openxmlformats.org/officeDocument/2006/relationships/font" Target="fonts/font23.fntdata"/><Relationship Id="rId3" Type="http://schemas.openxmlformats.org/officeDocument/2006/relationships/slideMaster" Target="slideMasters/slideMaster2.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font" Target="fonts/font10.fntdata"/><Relationship Id="rId67" Type="http://schemas.openxmlformats.org/officeDocument/2006/relationships/font" Target="fonts/font18.fntdata"/><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font" Target="fonts/font5.fntdata"/><Relationship Id="rId62" Type="http://schemas.openxmlformats.org/officeDocument/2006/relationships/font" Target="fonts/font13.fntdata"/><Relationship Id="rId70" Type="http://schemas.openxmlformats.org/officeDocument/2006/relationships/font" Target="fonts/font21.fntdata"/><Relationship Id="rId75" Type="http://schemas.openxmlformats.org/officeDocument/2006/relationships/tags" Target="tags/tag1.xml"/><Relationship Id="rId1" Type="http://schemas.openxmlformats.org/officeDocument/2006/relationships/customXml" Target="../customXml/item1.xml"/><Relationship Id="rId6"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handoutMaster" Target="handoutMasters/handoutMaster1.xml"/><Relationship Id="rId57" Type="http://schemas.openxmlformats.org/officeDocument/2006/relationships/font" Target="fonts/font8.fntdata"/><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font" Target="fonts/font3.fntdata"/><Relationship Id="rId60" Type="http://schemas.openxmlformats.org/officeDocument/2006/relationships/font" Target="fonts/font11.fntdata"/><Relationship Id="rId65" Type="http://schemas.openxmlformats.org/officeDocument/2006/relationships/font" Target="fonts/font16.fntdata"/><Relationship Id="rId73" Type="http://schemas.openxmlformats.org/officeDocument/2006/relationships/font" Target="fonts/font24.fntdata"/><Relationship Id="rId78" Type="http://schemas.openxmlformats.org/officeDocument/2006/relationships/theme" Target="theme/theme1.xml"/><Relationship Id="rId4" Type="http://schemas.openxmlformats.org/officeDocument/2006/relationships/slideMaster" Target="slideMasters/slideMaster3.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34" Type="http://schemas.openxmlformats.org/officeDocument/2006/relationships/slide" Target="slides/slide28.xml"/><Relationship Id="rId50" Type="http://schemas.openxmlformats.org/officeDocument/2006/relationships/font" Target="fonts/font1.fntdata"/><Relationship Id="rId55" Type="http://schemas.openxmlformats.org/officeDocument/2006/relationships/font" Target="fonts/font6.fntdata"/><Relationship Id="rId76" Type="http://schemas.openxmlformats.org/officeDocument/2006/relationships/presProps" Target="presProps.xml"/><Relationship Id="rId7" Type="http://schemas.openxmlformats.org/officeDocument/2006/relationships/slide" Target="slides/slide1.xml"/><Relationship Id="rId71" Type="http://schemas.openxmlformats.org/officeDocument/2006/relationships/font" Target="fonts/font22.fntdata"/><Relationship Id="rId2" Type="http://schemas.openxmlformats.org/officeDocument/2006/relationships/slideMaster" Target="slideMasters/slideMaster1.xml"/><Relationship Id="rId29" Type="http://schemas.openxmlformats.org/officeDocument/2006/relationships/slide" Target="slides/slide2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870CA56-E1F1-4304-993E-F3428D50E66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3D9495E-08B6-4F59-A3F3-9FD12300E12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D784404-57E5-4341-9230-5EC072B8C3C5}" type="datetimeFigureOut">
              <a:rPr lang="en-US" smtClean="0"/>
              <a:t>6/12/2018</a:t>
            </a:fld>
            <a:endParaRPr lang="en-US"/>
          </a:p>
        </p:txBody>
      </p:sp>
      <p:sp>
        <p:nvSpPr>
          <p:cNvPr id="4" name="Footer Placeholder 3">
            <a:extLst>
              <a:ext uri="{FF2B5EF4-FFF2-40B4-BE49-F238E27FC236}">
                <a16:creationId xmlns:a16="http://schemas.microsoft.com/office/drawing/2014/main" id="{D110874D-4F40-4590-AD0F-D9901998A10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CEC9182F-5CBD-4D85-8594-DD19B01D8A1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E07D361-57B1-4BF7-8791-79A35145D1DB}" type="slidenum">
              <a:rPr lang="en-US" smtClean="0"/>
              <a:t>‹#›</a:t>
            </a:fld>
            <a:endParaRPr lang="en-US"/>
          </a:p>
        </p:txBody>
      </p:sp>
    </p:spTree>
    <p:extLst>
      <p:ext uri="{BB962C8B-B14F-4D97-AF65-F5344CB8AC3E}">
        <p14:creationId xmlns:p14="http://schemas.microsoft.com/office/powerpoint/2010/main" val="409120083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933EFA3-31EF-403B-8080-9776000D59FF}" type="datetimeFigureOut">
              <a:rPr lang="en-US" smtClean="0"/>
              <a:t>6/12/2018</a:t>
            </a:fld>
            <a:endParaRPr lang="en-US" dirty="0"/>
          </a:p>
        </p:txBody>
      </p:sp>
      <p:sp>
        <p:nvSpPr>
          <p:cNvPr id="4" name="Slide Image Placeholder 3"/>
          <p:cNvSpPr>
            <a:spLocks noGrp="1" noRot="1" noChangeAspect="1"/>
          </p:cNvSpPr>
          <p:nvPr>
            <p:ph type="sldImg" idx="2"/>
          </p:nvPr>
        </p:nvSpPr>
        <p:spPr>
          <a:xfrm>
            <a:off x="4325112" y="73152"/>
            <a:ext cx="2468880" cy="185166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310896" y="2093976"/>
            <a:ext cx="6153912" cy="660400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19E9337-0361-41F3-9C17-1F4FFD1214BA}" type="slidenum">
              <a:rPr lang="en-US" smtClean="0"/>
              <a:t>‹#›</a:t>
            </a:fld>
            <a:endParaRPr lang="en-US" dirty="0"/>
          </a:p>
        </p:txBody>
      </p:sp>
    </p:spTree>
    <p:extLst>
      <p:ext uri="{BB962C8B-B14F-4D97-AF65-F5344CB8AC3E}">
        <p14:creationId xmlns:p14="http://schemas.microsoft.com/office/powerpoint/2010/main" val="13167253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4" name="Slide Number Placeholder 3"/>
          <p:cNvSpPr>
            <a:spLocks noGrp="1"/>
          </p:cNvSpPr>
          <p:nvPr>
            <p:ph type="sldNum" sz="quarter" idx="10"/>
          </p:nvPr>
        </p:nvSpPr>
        <p:spPr/>
        <p:txBody>
          <a:bodyPr/>
          <a:lstStyle/>
          <a:p>
            <a:fld id="{13F0F35F-DD44-4607-AEC1-49D7A4BC4066}" type="slidenum">
              <a:rPr lang="en-US" smtClean="0"/>
              <a:pPr/>
              <a:t>1</a:t>
            </a:fld>
            <a:endParaRPr lang="en-US" dirty="0"/>
          </a:p>
        </p:txBody>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948644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50189" fontAlgn="base">
              <a:lnSpc>
                <a:spcPct val="90000"/>
              </a:lnSpc>
              <a:spcBef>
                <a:spcPct val="0"/>
              </a:spcBef>
              <a:spcAft>
                <a:spcPct val="0"/>
              </a:spcAft>
              <a:defRPr/>
            </a:pPr>
            <a:r>
              <a:rPr lang="en-US" sz="1400" kern="0">
                <a:gradFill>
                  <a:gsLst>
                    <a:gs pos="0">
                      <a:srgbClr val="FFFFFF"/>
                    </a:gs>
                    <a:gs pos="100000">
                      <a:srgbClr val="FFFFFF"/>
                    </a:gs>
                  </a:gsLst>
                  <a:lin ang="5400000" scaled="0"/>
                </a:gradFill>
                <a:latin typeface="Segoe UI"/>
                <a:ea typeface="Segoe UI" pitchFamily="34" charset="0"/>
                <a:cs typeface="Segoe UI" pitchFamily="34" charset="0"/>
              </a:rPr>
              <a:t>Open WEB Application Security Project</a:t>
            </a:r>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93484898-C74C-410F-827F-F5F157B684C3}"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436753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50189" fontAlgn="base">
              <a:lnSpc>
                <a:spcPct val="90000"/>
              </a:lnSpc>
              <a:spcBef>
                <a:spcPct val="0"/>
              </a:spcBef>
              <a:spcAft>
                <a:spcPct val="0"/>
              </a:spcAft>
              <a:defRPr/>
            </a:pPr>
            <a:endParaRPr lang="en-US" sz="1400"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93484898-C74C-410F-827F-F5F157B684C3}"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07248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50189" fontAlgn="base">
              <a:lnSpc>
                <a:spcPct val="90000"/>
              </a:lnSpc>
              <a:spcBef>
                <a:spcPct val="0"/>
              </a:spcBef>
              <a:spcAft>
                <a:spcPct val="0"/>
              </a:spcAft>
              <a:defRPr/>
            </a:pPr>
            <a:endParaRPr lang="en-US" sz="1400"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93484898-C74C-410F-827F-F5F157B684C3}"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481201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r>
              <a:rPr lang="en-US" kern="0">
                <a:gradFill>
                  <a:gsLst>
                    <a:gs pos="0">
                      <a:srgbClr val="FFFFFF"/>
                    </a:gs>
                    <a:gs pos="100000">
                      <a:srgbClr val="FFFFFF"/>
                    </a:gs>
                  </a:gsLst>
                  <a:lin ang="5400000" scaled="0"/>
                </a:gradFill>
                <a:latin typeface="Segoe UI"/>
                <a:ea typeface="Segoe UI" pitchFamily="34" charset="0"/>
                <a:cs typeface="Segoe UI" pitchFamily="34" charset="0"/>
              </a:rPr>
              <a:t>Azure offers all these tools to manage and secure your data including the Azure Security Center to prevent, detect and respond to threats, Azure Backup, and Azure Site Recovery</a:t>
            </a: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3484898-C74C-410F-827F-F5F157B684C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651522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b="1" dirty="0"/>
              <a:t>Layer 3</a:t>
            </a:r>
            <a:r>
              <a:rPr lang="en-US" dirty="0"/>
              <a:t> connectivity </a:t>
            </a:r>
          </a:p>
          <a:p>
            <a:r>
              <a:rPr lang="en-US" dirty="0"/>
              <a:t>Connect </a:t>
            </a:r>
            <a:r>
              <a:rPr lang="en-US" dirty="0" err="1"/>
              <a:t>Vnets</a:t>
            </a:r>
            <a:r>
              <a:rPr lang="en-US" dirty="0"/>
              <a:t> that are in </a:t>
            </a:r>
            <a:r>
              <a:rPr lang="en-US" b="1" dirty="0"/>
              <a:t>same region</a:t>
            </a:r>
          </a:p>
          <a:p>
            <a:endParaRPr lang="en-US" dirty="0"/>
          </a:p>
          <a:p>
            <a:r>
              <a:rPr lang="en-US" dirty="0"/>
              <a:t>Gateway Transit in ARM</a:t>
            </a:r>
          </a:p>
          <a:p>
            <a:endParaRPr lang="en-US" dirty="0"/>
          </a:p>
          <a:p>
            <a:r>
              <a:rPr lang="en-US" dirty="0"/>
              <a:t>ASM + ARM</a:t>
            </a:r>
          </a:p>
          <a:p>
            <a:endParaRPr lang="en-US" dirty="0"/>
          </a:p>
          <a:p>
            <a:r>
              <a:rPr lang="en-US" dirty="0"/>
              <a:t>Global Vnet Peering</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3C210F-F7AC-4609-9F14-F42E9171CDC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087364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50189" fontAlgn="base">
              <a:lnSpc>
                <a:spcPct val="90000"/>
              </a:lnSpc>
              <a:spcBef>
                <a:spcPct val="0"/>
              </a:spcBef>
              <a:spcAft>
                <a:spcPct val="0"/>
              </a:spcAft>
              <a:defRPr/>
            </a:pPr>
            <a:endParaRPr lang="en-US" sz="1400"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93484898-C74C-410F-827F-F5F157B684C3}"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165096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50189" fontAlgn="base">
              <a:lnSpc>
                <a:spcPct val="90000"/>
              </a:lnSpc>
              <a:spcBef>
                <a:spcPct val="0"/>
              </a:spcBef>
              <a:spcAft>
                <a:spcPct val="0"/>
              </a:spcAft>
              <a:defRPr/>
            </a:pPr>
            <a:endParaRPr lang="en-US" sz="1400"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93484898-C74C-410F-827F-F5F157B684C3}"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051876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14313" indent="-171450" defTabSz="685800" fontAlgn="auto">
              <a:lnSpc>
                <a:spcPct val="90000"/>
              </a:lnSpc>
              <a:spcBef>
                <a:spcPts val="0"/>
              </a:spcBef>
              <a:spcAft>
                <a:spcPts val="450"/>
              </a:spcAft>
              <a:buFont typeface="Arial" panose="020B0604020202020204" pitchFamily="34" charset="0"/>
              <a:buChar char="•"/>
            </a:pPr>
            <a:r>
              <a:rPr lang="en-US" sz="1400" b="0" dirty="0">
                <a:solidFill>
                  <a:srgbClr val="FFFFFF"/>
                </a:solidFill>
                <a:latin typeface="+mn-lt"/>
                <a:cs typeface="+mn-cs"/>
              </a:rPr>
              <a:t>VM need not be deployed in a Availability Set</a:t>
            </a:r>
          </a:p>
          <a:p>
            <a:pPr marL="214313" indent="-171450" defTabSz="685800" fontAlgn="auto">
              <a:lnSpc>
                <a:spcPct val="90000"/>
              </a:lnSpc>
              <a:spcBef>
                <a:spcPts val="0"/>
              </a:spcBef>
              <a:spcAft>
                <a:spcPts val="450"/>
              </a:spcAft>
              <a:buFont typeface="Arial" panose="020B0604020202020204" pitchFamily="34" charset="0"/>
              <a:buChar char="•"/>
            </a:pPr>
            <a:r>
              <a:rPr lang="en-US" sz="1400" b="0" dirty="0">
                <a:solidFill>
                  <a:srgbClr val="FFFFFF"/>
                </a:solidFill>
                <a:latin typeface="+mn-lt"/>
                <a:cs typeface="+mn-cs"/>
              </a:rPr>
              <a:t>Cross-Zone load balancing</a:t>
            </a:r>
          </a:p>
          <a:p>
            <a:pPr marL="214313" indent="-171450" defTabSz="685800" fontAlgn="auto">
              <a:lnSpc>
                <a:spcPct val="90000"/>
              </a:lnSpc>
              <a:spcBef>
                <a:spcPts val="0"/>
              </a:spcBef>
              <a:spcAft>
                <a:spcPts val="450"/>
              </a:spcAft>
              <a:buFont typeface="Arial" panose="020B0604020202020204" pitchFamily="34" charset="0"/>
              <a:buChar char="•"/>
            </a:pPr>
            <a:r>
              <a:rPr lang="en-US" sz="1400" b="0" dirty="0">
                <a:solidFill>
                  <a:srgbClr val="FFFFFF"/>
                </a:solidFill>
                <a:latin typeface="+mn-lt"/>
                <a:cs typeface="+mn-cs"/>
              </a:rPr>
              <a:t>Limited to region and not supported in peered networks</a:t>
            </a:r>
          </a:p>
          <a:p>
            <a:pPr marL="214313" indent="-171450" defTabSz="685800" fontAlgn="auto">
              <a:lnSpc>
                <a:spcPct val="90000"/>
              </a:lnSpc>
              <a:spcBef>
                <a:spcPts val="0"/>
              </a:spcBef>
              <a:spcAft>
                <a:spcPts val="450"/>
              </a:spcAft>
              <a:buFont typeface="Arial" panose="020B0604020202020204" pitchFamily="34" charset="0"/>
              <a:buChar char="•"/>
            </a:pPr>
            <a:r>
              <a:rPr lang="en-US" sz="1400" b="0" dirty="0">
                <a:solidFill>
                  <a:srgbClr val="FFFFFF"/>
                </a:solidFill>
                <a:latin typeface="+mn-lt"/>
                <a:cs typeface="+mn-cs"/>
              </a:rPr>
              <a:t>NIC or Subnet level NSG is mandatory</a:t>
            </a:r>
          </a:p>
          <a:p>
            <a:pPr marL="214313" indent="-171450" defTabSz="685800" fontAlgn="auto">
              <a:lnSpc>
                <a:spcPct val="90000"/>
              </a:lnSpc>
              <a:spcBef>
                <a:spcPts val="0"/>
              </a:spcBef>
              <a:spcAft>
                <a:spcPts val="450"/>
              </a:spcAft>
              <a:buFont typeface="Arial" panose="020B0604020202020204" pitchFamily="34" charset="0"/>
              <a:buChar char="•"/>
            </a:pPr>
            <a:r>
              <a:rPr lang="en-US" sz="1400" b="0" dirty="0">
                <a:solidFill>
                  <a:srgbClr val="FFFFFF"/>
                </a:solidFill>
                <a:latin typeface="+mn-lt"/>
                <a:cs typeface="+mn-cs"/>
              </a:rPr>
              <a:t>Migration from basic to standard SKU </a:t>
            </a:r>
          </a:p>
          <a:p>
            <a:pPr marL="214313" indent="-171450" defTabSz="685800" fontAlgn="auto">
              <a:lnSpc>
                <a:spcPct val="90000"/>
              </a:lnSpc>
              <a:spcBef>
                <a:spcPts val="0"/>
              </a:spcBef>
              <a:spcAft>
                <a:spcPts val="450"/>
              </a:spcAft>
              <a:buFont typeface="Arial" panose="020B0604020202020204" pitchFamily="34" charset="0"/>
              <a:buChar char="•"/>
            </a:pPr>
            <a:r>
              <a:rPr lang="en-US" sz="1400" b="0" dirty="0">
                <a:solidFill>
                  <a:srgbClr val="FFFFFF"/>
                </a:solidFill>
                <a:latin typeface="+mn-lt"/>
                <a:cs typeface="+mn-cs"/>
              </a:rPr>
              <a:t>High availability using HA ports </a:t>
            </a:r>
          </a:p>
          <a:p>
            <a:pPr marL="214313" indent="-171450" defTabSz="685800" fontAlgn="auto">
              <a:lnSpc>
                <a:spcPct val="90000"/>
              </a:lnSpc>
              <a:spcBef>
                <a:spcPts val="0"/>
              </a:spcBef>
              <a:spcAft>
                <a:spcPts val="450"/>
              </a:spcAft>
              <a:buFont typeface="Arial" panose="020B0604020202020204" pitchFamily="34" charset="0"/>
              <a:buChar char="•"/>
            </a:pPr>
            <a:r>
              <a:rPr lang="en-US" sz="1400" b="0" dirty="0">
                <a:solidFill>
                  <a:srgbClr val="FFFFFF"/>
                </a:solidFill>
                <a:latin typeface="+mn-lt"/>
                <a:cs typeface="+mn-cs"/>
              </a:rPr>
              <a:t>100/1000 Load balancers per subscription</a:t>
            </a:r>
          </a:p>
          <a:p>
            <a:pPr marL="214313" indent="-171450" defTabSz="685800" fontAlgn="auto">
              <a:lnSpc>
                <a:spcPct val="90000"/>
              </a:lnSpc>
              <a:spcBef>
                <a:spcPts val="0"/>
              </a:spcBef>
              <a:spcAft>
                <a:spcPts val="450"/>
              </a:spcAft>
              <a:buFont typeface="Arial" panose="020B0604020202020204" pitchFamily="34" charset="0"/>
              <a:buChar char="•"/>
            </a:pPr>
            <a:r>
              <a:rPr lang="en-US" sz="1400" b="0" dirty="0">
                <a:solidFill>
                  <a:srgbClr val="FFFFFF"/>
                </a:solidFill>
                <a:latin typeface="+mn-lt"/>
                <a:cs typeface="+mn-cs"/>
              </a:rPr>
              <a:t>1250/1500 rules per Basic Load Balancer</a:t>
            </a:r>
          </a:p>
          <a:p>
            <a:pPr marL="214313" indent="-171450" defTabSz="685800" fontAlgn="auto">
              <a:lnSpc>
                <a:spcPct val="90000"/>
              </a:lnSpc>
              <a:spcBef>
                <a:spcPts val="0"/>
              </a:spcBef>
              <a:spcAft>
                <a:spcPts val="450"/>
              </a:spcAft>
              <a:buFont typeface="Arial" panose="020B0604020202020204" pitchFamily="34" charset="0"/>
              <a:buChar char="•"/>
            </a:pPr>
            <a:r>
              <a:rPr lang="en-US" sz="1400" b="0" dirty="0">
                <a:solidFill>
                  <a:srgbClr val="FFFFFF"/>
                </a:solidFill>
                <a:latin typeface="+mn-lt"/>
                <a:cs typeface="+mn-cs"/>
              </a:rPr>
              <a:t>1000 Backend pools with VMs on single </a:t>
            </a:r>
            <a:r>
              <a:rPr lang="en-US" sz="1400" b="0" dirty="0" err="1">
                <a:solidFill>
                  <a:srgbClr val="FFFFFF"/>
                </a:solidFill>
                <a:latin typeface="+mn-lt"/>
                <a:cs typeface="+mn-cs"/>
              </a:rPr>
              <a:t>VNet</a:t>
            </a:r>
            <a:endParaRPr lang="en-US" sz="1400" b="0" dirty="0">
              <a:solidFill>
                <a:srgbClr val="FFFFFF"/>
              </a:solidFill>
              <a:latin typeface="+mn-lt"/>
              <a:cs typeface="+mn-cs"/>
            </a:endParaRPr>
          </a:p>
          <a:p>
            <a:pPr marL="214313" indent="-171450" defTabSz="685800" fontAlgn="auto">
              <a:lnSpc>
                <a:spcPct val="90000"/>
              </a:lnSpc>
              <a:spcBef>
                <a:spcPts val="0"/>
              </a:spcBef>
              <a:spcAft>
                <a:spcPts val="450"/>
              </a:spcAft>
              <a:buFont typeface="Arial" panose="020B0604020202020204" pitchFamily="34" charset="0"/>
              <a:buChar char="•"/>
            </a:pPr>
            <a:r>
              <a:rPr lang="en-US" sz="1400" b="0" dirty="0">
                <a:solidFill>
                  <a:srgbClr val="FFFFFF"/>
                </a:solidFill>
                <a:latin typeface="+mn-lt"/>
                <a:cs typeface="+mn-cs"/>
              </a:rPr>
              <a:t>10 Frontend IP’s</a:t>
            </a:r>
          </a:p>
          <a:p>
            <a:pPr marL="214313" indent="-171450" defTabSz="685800" fontAlgn="auto">
              <a:lnSpc>
                <a:spcPct val="90000"/>
              </a:lnSpc>
              <a:spcBef>
                <a:spcPts val="0"/>
              </a:spcBef>
              <a:spcAft>
                <a:spcPts val="450"/>
              </a:spcAft>
              <a:buFont typeface="Arial" panose="020B0604020202020204" pitchFamily="34" charset="0"/>
              <a:buChar char="•"/>
            </a:pPr>
            <a:r>
              <a:rPr lang="en-US" sz="1400" b="0" dirty="0">
                <a:solidFill>
                  <a:srgbClr val="FFFFFF"/>
                </a:solidFill>
                <a:latin typeface="+mn-lt"/>
                <a:cs typeface="+mn-cs"/>
              </a:rPr>
              <a:t>Need to signup for preview</a:t>
            </a:r>
          </a:p>
          <a:p>
            <a:pPr marL="214313" indent="-171450" defTabSz="685800" fontAlgn="auto">
              <a:lnSpc>
                <a:spcPct val="90000"/>
              </a:lnSpc>
              <a:spcBef>
                <a:spcPts val="0"/>
              </a:spcBef>
              <a:spcAft>
                <a:spcPts val="450"/>
              </a:spcAft>
              <a:buFont typeface="Arial" panose="020B0604020202020204" pitchFamily="34" charset="0"/>
              <a:buChar char="•"/>
            </a:pPr>
            <a:r>
              <a:rPr lang="en-US" sz="1400" b="0" dirty="0">
                <a:solidFill>
                  <a:srgbClr val="FFFFFF"/>
                </a:solidFill>
                <a:latin typeface="+mn-lt"/>
                <a:cs typeface="+mn-cs"/>
              </a:rPr>
              <a:t>East US 2, Central US, North Europe, West Central US, West Europe, and Southeast Asia</a:t>
            </a:r>
          </a:p>
          <a:p>
            <a:pPr defTabSz="950189" fontAlgn="base">
              <a:lnSpc>
                <a:spcPct val="90000"/>
              </a:lnSpc>
              <a:spcBef>
                <a:spcPct val="0"/>
              </a:spcBef>
              <a:spcAft>
                <a:spcPct val="0"/>
              </a:spcAft>
              <a:defRPr/>
            </a:pPr>
            <a:endParaRPr lang="en-US" sz="14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93484898-C74C-410F-827F-F5F157B684C3}"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001055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50189" fontAlgn="base">
              <a:lnSpc>
                <a:spcPct val="90000"/>
              </a:lnSpc>
              <a:spcBef>
                <a:spcPct val="0"/>
              </a:spcBef>
              <a:spcAft>
                <a:spcPct val="0"/>
              </a:spcAft>
              <a:defRPr/>
            </a:pPr>
            <a:endParaRPr lang="en-US" sz="1400"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93484898-C74C-410F-827F-F5F157B684C3}"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360161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932472" eaLnBrk="1" fontAlgn="base" latinLnBrk="0" hangingPunct="1">
              <a:lnSpc>
                <a:spcPct val="90000"/>
              </a:lnSpc>
              <a:spcBef>
                <a:spcPct val="0"/>
              </a:spcBef>
              <a:spcAft>
                <a:spcPct val="0"/>
              </a:spcAft>
              <a:buClrTx/>
              <a:buSzTx/>
              <a:buFont typeface="Arial" panose="020B0604020202020204" pitchFamily="34" charset="0"/>
              <a:buNone/>
              <a:tabLst/>
              <a:defRPr/>
            </a:pPr>
            <a:endParaRPr kumimoji="0" lang="en-US" sz="1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3484898-C74C-410F-827F-F5F157B684C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804002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3C210F-F7AC-4609-9F14-F42E9171CDC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5732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50189" fontAlgn="base">
              <a:lnSpc>
                <a:spcPct val="90000"/>
              </a:lnSpc>
              <a:spcBef>
                <a:spcPct val="0"/>
              </a:spcBef>
              <a:spcAft>
                <a:spcPct val="0"/>
              </a:spcAft>
              <a:defRPr/>
            </a:pPr>
            <a:endParaRPr lang="en-US" sz="1400"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93484898-C74C-410F-827F-F5F157B684C3}"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203820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6175" y="484188"/>
            <a:ext cx="4572000" cy="3429000"/>
          </a:xfrm>
        </p:spPr>
      </p:sp>
      <p:sp>
        <p:nvSpPr>
          <p:cNvPr id="3" name="Notes Placeholder 2"/>
          <p:cNvSpPr>
            <a:spLocks noGrp="1"/>
          </p:cNvSpPr>
          <p:nvPr>
            <p:ph type="body" idx="1"/>
          </p:nvPr>
        </p:nvSpPr>
        <p:spPr/>
        <p:txBody>
          <a:bodyPr/>
          <a:lstStyle/>
          <a:p>
            <a:pPr marL="742950" lvl="1" indent="-228600">
              <a:lnSpc>
                <a:spcPct val="90000"/>
              </a:lnSpc>
              <a:spcAft>
                <a:spcPts val="600"/>
              </a:spcAft>
              <a:buFont typeface="Arial" panose="020B0604020202020204" pitchFamily="34" charset="0"/>
              <a:buChar char="•"/>
            </a:pPr>
            <a:r>
              <a:rPr lang="en-US" sz="1700" dirty="0">
                <a:solidFill>
                  <a:srgbClr val="FFFFFF"/>
                </a:solidFill>
              </a:rPr>
              <a:t>Priority - </a:t>
            </a:r>
          </a:p>
          <a:p>
            <a:pPr marL="742950" lvl="1" indent="-228600">
              <a:lnSpc>
                <a:spcPct val="90000"/>
              </a:lnSpc>
              <a:spcAft>
                <a:spcPts val="600"/>
              </a:spcAft>
              <a:buFont typeface="Arial" panose="020B0604020202020204" pitchFamily="34" charset="0"/>
              <a:buChar char="•"/>
            </a:pPr>
            <a:r>
              <a:rPr lang="en-US" sz="1700" dirty="0">
                <a:solidFill>
                  <a:srgbClr val="FFFFFF"/>
                </a:solidFill>
              </a:rPr>
              <a:t>Weighted</a:t>
            </a:r>
          </a:p>
          <a:p>
            <a:pPr marL="742950" lvl="1" indent="-228600">
              <a:lnSpc>
                <a:spcPct val="90000"/>
              </a:lnSpc>
              <a:spcAft>
                <a:spcPts val="600"/>
              </a:spcAft>
              <a:buFont typeface="Arial" panose="020B0604020202020204" pitchFamily="34" charset="0"/>
              <a:buChar char="•"/>
            </a:pPr>
            <a:r>
              <a:rPr lang="en-US" sz="1700" dirty="0">
                <a:solidFill>
                  <a:srgbClr val="FFFFFF"/>
                </a:solidFill>
              </a:rPr>
              <a:t>Performance</a:t>
            </a:r>
          </a:p>
          <a:p>
            <a:pPr marL="742950" lvl="1" indent="-228600">
              <a:lnSpc>
                <a:spcPct val="90000"/>
              </a:lnSpc>
              <a:spcAft>
                <a:spcPts val="600"/>
              </a:spcAft>
              <a:buFont typeface="Arial" panose="020B0604020202020204" pitchFamily="34" charset="0"/>
              <a:buChar char="•"/>
            </a:pPr>
            <a:r>
              <a:rPr lang="en-US" sz="1700" dirty="0">
                <a:solidFill>
                  <a:srgbClr val="FFFFFF"/>
                </a:solidFill>
              </a:rPr>
              <a:t>Geographic</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489DB6A-E92B-415B-AFB4-9C72D4A9006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2773881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Service Endpoints - Azure VMs, Web Apps, and cloud services. </a:t>
            </a:r>
          </a:p>
          <a:p>
            <a:r>
              <a:rPr lang="en-US" sz="1200" b="0" i="0" kern="1200" dirty="0">
                <a:solidFill>
                  <a:schemeClr val="tx1"/>
                </a:solidFill>
                <a:effectLst/>
                <a:latin typeface="+mn-lt"/>
                <a:ea typeface="+mn-ea"/>
                <a:cs typeface="+mn-cs"/>
              </a:rPr>
              <a:t>#You can also use Traffic Manager with external, non-Azure endpoints.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Working – uses Domain Name System (DNS) to direct client requests to the most appropriate endpoint based on a traffic-routing method and the health of the endpoints.</a:t>
            </a:r>
          </a:p>
          <a:p>
            <a:endParaRPr lang="en-US" sz="1200" b="0" i="0" kern="1200" dirty="0">
              <a:solidFill>
                <a:schemeClr val="tx1"/>
              </a:solidFill>
              <a:effectLst/>
              <a:latin typeface="+mn-lt"/>
              <a:ea typeface="+mn-ea"/>
              <a:cs typeface="+mn-cs"/>
            </a:endParaRPr>
          </a:p>
          <a:p>
            <a:r>
              <a:rPr lang="en-US" dirty="0"/>
              <a:t>Priority -  For backup and DR</a:t>
            </a:r>
          </a:p>
          <a:p>
            <a:endParaRPr lang="en-US" dirty="0"/>
          </a:p>
          <a:p>
            <a:r>
              <a:rPr lang="en-US" dirty="0"/>
              <a:t>Weighted - </a:t>
            </a:r>
            <a:r>
              <a:rPr lang="en-US" sz="1200" b="0" i="0" kern="1200" dirty="0">
                <a:solidFill>
                  <a:schemeClr val="tx1"/>
                </a:solidFill>
                <a:effectLst/>
                <a:latin typeface="+mn-lt"/>
                <a:ea typeface="+mn-ea"/>
                <a:cs typeface="+mn-cs"/>
              </a:rPr>
              <a:t>distribute traffic across a set of endpoints, either </a:t>
            </a:r>
            <a:r>
              <a:rPr lang="en-US" sz="1200" b="1" i="0" kern="1200" dirty="0">
                <a:solidFill>
                  <a:schemeClr val="tx1"/>
                </a:solidFill>
                <a:effectLst/>
                <a:latin typeface="+mn-lt"/>
                <a:ea typeface="+mn-ea"/>
                <a:cs typeface="+mn-cs"/>
              </a:rPr>
              <a:t>evenly or according to weights</a:t>
            </a:r>
            <a:r>
              <a:rPr lang="en-US" sz="1200" b="0" i="0" kern="1200" dirty="0">
                <a:solidFill>
                  <a:schemeClr val="tx1"/>
                </a:solidFill>
                <a:effectLst/>
                <a:latin typeface="+mn-lt"/>
                <a:ea typeface="+mn-ea"/>
                <a:cs typeface="+mn-cs"/>
              </a:rPr>
              <a:t>, which you define</a:t>
            </a:r>
            <a:endParaRPr lang="en-US" dirty="0"/>
          </a:p>
          <a:p>
            <a:endParaRPr lang="en-US" dirty="0"/>
          </a:p>
          <a:p>
            <a:r>
              <a:rPr lang="en-US" dirty="0"/>
              <a:t>Performance - </a:t>
            </a:r>
            <a:r>
              <a:rPr lang="en-US" sz="1200" b="0" i="0" kern="1200" dirty="0">
                <a:solidFill>
                  <a:schemeClr val="tx1"/>
                </a:solidFill>
                <a:effectLst/>
                <a:latin typeface="+mn-lt"/>
                <a:ea typeface="+mn-ea"/>
                <a:cs typeface="+mn-cs"/>
              </a:rPr>
              <a:t>"closest" endpoint in terms of the lowest network latency.</a:t>
            </a:r>
            <a:endParaRPr lang="en-US" dirty="0"/>
          </a:p>
          <a:p>
            <a:endParaRPr lang="en-US" dirty="0"/>
          </a:p>
          <a:p>
            <a:r>
              <a:rPr lang="en-US" dirty="0"/>
              <a:t>Geographic - </a:t>
            </a:r>
            <a:r>
              <a:rPr lang="en-US" sz="1200" b="0" i="0" kern="1200" dirty="0">
                <a:solidFill>
                  <a:schemeClr val="tx1"/>
                </a:solidFill>
                <a:effectLst/>
                <a:latin typeface="+mn-lt"/>
                <a:ea typeface="+mn-ea"/>
                <a:cs typeface="+mn-cs"/>
              </a:rPr>
              <a:t>geographic location their DNS query originates from</a:t>
            </a:r>
          </a:p>
          <a:p>
            <a:endParaRPr lang="en-US" sz="1200" b="0" i="0" kern="1200" dirty="0">
              <a:solidFill>
                <a:schemeClr val="tx1"/>
              </a:solidFill>
              <a:effectLst/>
              <a:latin typeface="+mn-lt"/>
              <a:ea typeface="+mn-ea"/>
              <a:cs typeface="+mn-cs"/>
            </a:endParaRPr>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3C210F-F7AC-4609-9F14-F42E9171CDC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3338776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DNS Record types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Private domains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Private to the Vnet</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No WINS or NetBIOS</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No Custom DNS</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Split Horizon – Private and Internet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DNS Zone Files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99.99% SLA on Azure DNS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Forwarded DNS Requests are sent to reserved IP 168.63.129.16</a:t>
            </a:r>
          </a:p>
          <a:p>
            <a:r>
              <a:rPr lang="en-US" dirty="0"/>
              <a:t>20/100 DNS servers per Vnet</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3C210F-F7AC-4609-9F14-F42E9171CDC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9490408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50189" fontAlgn="base">
              <a:lnSpc>
                <a:spcPct val="90000"/>
              </a:lnSpc>
              <a:spcBef>
                <a:spcPct val="0"/>
              </a:spcBef>
              <a:spcAft>
                <a:spcPct val="0"/>
              </a:spcAft>
              <a:defRPr/>
            </a:pPr>
            <a:endParaRPr lang="en-US" sz="1400"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93484898-C74C-410F-827F-F5F157B684C3}"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4552048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50189" fontAlgn="base">
              <a:lnSpc>
                <a:spcPct val="90000"/>
              </a:lnSpc>
              <a:spcBef>
                <a:spcPct val="0"/>
              </a:spcBef>
              <a:spcAft>
                <a:spcPct val="0"/>
              </a:spcAft>
              <a:defRPr/>
            </a:pPr>
            <a:endParaRPr lang="en-US" sz="1400"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93484898-C74C-410F-827F-F5F157B684C3}"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391241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50189" fontAlgn="base">
              <a:lnSpc>
                <a:spcPct val="90000"/>
              </a:lnSpc>
              <a:spcBef>
                <a:spcPct val="0"/>
              </a:spcBef>
              <a:spcAft>
                <a:spcPct val="0"/>
              </a:spcAft>
              <a:defRPr/>
            </a:pPr>
            <a:endParaRPr lang="en-US" sz="1400"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93484898-C74C-410F-827F-F5F157B684C3}"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8701191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dirty="0"/>
              <a:t>Route Based – Dynamic Routing VPN – IPSec Tunnel </a:t>
            </a:r>
          </a:p>
          <a:p>
            <a:r>
              <a:rPr lang="en-US" dirty="0"/>
              <a:t>	Basic – 10</a:t>
            </a:r>
          </a:p>
          <a:p>
            <a:r>
              <a:rPr lang="en-US" dirty="0"/>
              <a:t>	GW1,2,3 – 30 Tunnels</a:t>
            </a:r>
          </a:p>
          <a:p>
            <a:endParaRPr lang="en-US" dirty="0"/>
          </a:p>
          <a:p>
            <a:r>
              <a:rPr lang="en-US" dirty="0"/>
              <a:t>Policy Based – Static Routing VPN – Customer defined policy (access list) – VPN Client</a:t>
            </a:r>
          </a:p>
          <a:p>
            <a:r>
              <a:rPr lang="en-US" dirty="0"/>
              <a:t>	1 S2S VPN </a:t>
            </a:r>
          </a:p>
          <a:p>
            <a:endParaRPr lang="en-US" dirty="0"/>
          </a:p>
          <a:p>
            <a:r>
              <a:rPr lang="en-US" dirty="0"/>
              <a:t>IKEv1 and IKEv2 </a:t>
            </a:r>
          </a:p>
          <a:p>
            <a:endParaRPr lang="en-US" dirty="0"/>
          </a:p>
          <a:p>
            <a:r>
              <a:rPr lang="en-US" dirty="0"/>
              <a:t>Resources for VPN</a:t>
            </a:r>
          </a:p>
          <a:p>
            <a:endParaRPr lang="en-US" dirty="0"/>
          </a:p>
          <a:p>
            <a:r>
              <a:rPr lang="en-US" dirty="0"/>
              <a:t>Pre Shared Key </a:t>
            </a:r>
          </a:p>
          <a:p>
            <a:endParaRPr lang="en-US"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3C210F-F7AC-4609-9F14-F42E9171CDC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4518061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dirty="0"/>
              <a:t>Microsoft MPLS network</a:t>
            </a:r>
          </a:p>
          <a:p>
            <a:endParaRPr lang="en-US" dirty="0"/>
          </a:p>
          <a:p>
            <a:r>
              <a:rPr lang="en-US" dirty="0"/>
              <a:t>Public and Private peering</a:t>
            </a:r>
          </a:p>
          <a:p>
            <a:endParaRPr lang="en-US" dirty="0"/>
          </a:p>
          <a:p>
            <a:r>
              <a:rPr lang="en-US" dirty="0"/>
              <a:t>Built in Redundancy </a:t>
            </a:r>
          </a:p>
          <a:p>
            <a:endParaRPr lang="en-US" dirty="0"/>
          </a:p>
          <a:p>
            <a:r>
              <a:rPr lang="en-US" dirty="0"/>
              <a:t>Dynamic Routing</a:t>
            </a:r>
          </a:p>
          <a:p>
            <a:endParaRPr lang="en-US" dirty="0"/>
          </a:p>
          <a:p>
            <a:r>
              <a:rPr lang="en-US" dirty="0"/>
              <a:t>--</a:t>
            </a:r>
          </a:p>
          <a:p>
            <a:r>
              <a:rPr lang="en-US" dirty="0"/>
              <a:t>Private line through a connectivity provider</a:t>
            </a:r>
          </a:p>
          <a:p>
            <a:endParaRPr lang="en-US" dirty="0"/>
          </a:p>
          <a:p>
            <a:r>
              <a:rPr lang="en-US" dirty="0"/>
              <a:t>Not on public internet</a:t>
            </a:r>
          </a:p>
          <a:p>
            <a:endParaRPr lang="en-US" dirty="0"/>
          </a:p>
          <a:p>
            <a:r>
              <a:rPr lang="en-US" dirty="0"/>
              <a:t>More Reliable , Faster speed, low latency, high security</a:t>
            </a:r>
          </a:p>
          <a:p>
            <a:endParaRPr lang="en-US" dirty="0"/>
          </a:p>
          <a:p>
            <a:r>
              <a:rPr lang="en-US" dirty="0"/>
              <a:t>Billing </a:t>
            </a:r>
          </a:p>
          <a:p>
            <a:endParaRPr lang="en-US" dirty="0"/>
          </a:p>
          <a:p>
            <a:r>
              <a:rPr lang="en-US" dirty="0"/>
              <a:t>Billed monthly</a:t>
            </a:r>
          </a:p>
          <a:p>
            <a:r>
              <a:rPr lang="en-US" dirty="0"/>
              <a:t>Free inbound , Billed Outbound with per GB of data Transfer</a:t>
            </a:r>
          </a:p>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Prerequisites NW requirements</a:t>
            </a:r>
            <a:r>
              <a:rPr lang="en-US" dirty="0"/>
              <a:t>–</a:t>
            </a:r>
          </a:p>
          <a:p>
            <a:endParaRPr lang="en-US" dirty="0"/>
          </a:p>
          <a:p>
            <a:r>
              <a:rPr lang="en-US" dirty="0"/>
              <a:t>NAT – Public Peering only accepts traffic from public IP</a:t>
            </a:r>
          </a:p>
          <a:p>
            <a:endParaRPr lang="en-US" dirty="0"/>
          </a:p>
          <a:p>
            <a:r>
              <a:rPr lang="en-US" dirty="0"/>
              <a:t>Redundancy – Redundant BGP sessions setup between MS routers and peering routers </a:t>
            </a:r>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3C210F-F7AC-4609-9F14-F42E9171CDC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3600297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dirty="0"/>
              <a:t>Co-lo</a:t>
            </a:r>
          </a:p>
          <a:p>
            <a:endParaRPr lang="en-US" dirty="0"/>
          </a:p>
          <a:p>
            <a:r>
              <a:rPr lang="en-US" dirty="0"/>
              <a:t>Infrastructure deployed at Colo </a:t>
            </a:r>
          </a:p>
          <a:p>
            <a:r>
              <a:rPr lang="en-US" dirty="0"/>
              <a:t>Provider set up layer 2 of layer 3 connection from Colo to Azure</a:t>
            </a:r>
          </a:p>
          <a:p>
            <a:endParaRPr lang="en-US" dirty="0"/>
          </a:p>
          <a:p>
            <a:r>
              <a:rPr lang="en-US" dirty="0"/>
              <a:t>Point-to-Point</a:t>
            </a:r>
          </a:p>
          <a:p>
            <a:endParaRPr lang="en-US" dirty="0"/>
          </a:p>
          <a:p>
            <a:r>
              <a:rPr lang="en-US" dirty="0"/>
              <a:t>Connect your HQ to Azure and route all the Branch office traffic to HQ and from HQ to Azure</a:t>
            </a:r>
          </a:p>
          <a:p>
            <a:endParaRPr lang="en-US" dirty="0"/>
          </a:p>
          <a:p>
            <a:r>
              <a:rPr lang="en-US" dirty="0"/>
              <a:t>IP VPN – MPLS VPN</a:t>
            </a:r>
          </a:p>
          <a:p>
            <a:endParaRPr lang="en-US" dirty="0"/>
          </a:p>
          <a:p>
            <a:r>
              <a:rPr lang="en-US" sz="1200" b="0" i="0" kern="1200" dirty="0">
                <a:solidFill>
                  <a:schemeClr val="tx1"/>
                </a:solidFill>
                <a:effectLst/>
                <a:latin typeface="+mn-lt"/>
                <a:ea typeface="+mn-ea"/>
                <a:cs typeface="+mn-cs"/>
              </a:rPr>
              <a:t>The Microsoft cloud can be interconnected to your WAN to make it look just like any other branch office.</a:t>
            </a:r>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3C210F-F7AC-4609-9F14-F42E9171CDC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619017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dirty="0"/>
              <a:t>All software defined</a:t>
            </a:r>
          </a:p>
          <a:p>
            <a:r>
              <a:rPr lang="en-US" dirty="0"/>
              <a:t>Basis for networking is a Virtual Network </a:t>
            </a:r>
          </a:p>
          <a:p>
            <a:r>
              <a:rPr lang="en-US" dirty="0"/>
              <a:t>equivalent to a </a:t>
            </a:r>
            <a:r>
              <a:rPr lang="en-US" dirty="0" err="1"/>
              <a:t>Vlan</a:t>
            </a:r>
            <a:r>
              <a:rPr lang="en-US" dirty="0"/>
              <a:t> in on-perm environment </a:t>
            </a:r>
          </a:p>
          <a:p>
            <a:endParaRPr lang="en-US" dirty="0"/>
          </a:p>
          <a:p>
            <a:r>
              <a:rPr lang="en-US" dirty="0"/>
              <a:t>Bring your own network</a:t>
            </a:r>
          </a:p>
          <a:p>
            <a:r>
              <a:rPr lang="en-US" dirty="0"/>
              <a:t>Specify your own Address Space – </a:t>
            </a:r>
          </a:p>
          <a:p>
            <a:r>
              <a:rPr lang="en-US" dirty="0"/>
              <a:t>define your own subnets</a:t>
            </a:r>
          </a:p>
          <a:p>
            <a:endParaRPr lang="en-US" dirty="0"/>
          </a:p>
          <a:p>
            <a:r>
              <a:rPr lang="en-US" dirty="0"/>
              <a:t>No IP Conflict</a:t>
            </a:r>
          </a:p>
          <a:p>
            <a:r>
              <a:rPr lang="en-US" dirty="0"/>
              <a:t>Bring your own DNS or use Azure provided DNS</a:t>
            </a:r>
          </a:p>
          <a:p>
            <a:endParaRPr lang="en-US" dirty="0"/>
          </a:p>
          <a:p>
            <a:r>
              <a:rPr lang="en-US" dirty="0"/>
              <a:t>Example of Dev and Prod environments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Lets now see how to setup communication between two Virtual networks that are in Azure by using Virtual network peering feature </a:t>
            </a:r>
          </a:p>
          <a:p>
            <a:endParaRPr lang="en-US" dirty="0"/>
          </a:p>
          <a:p>
            <a:r>
              <a:rPr lang="en-US" dirty="0"/>
              <a:t>___________________________________________________________________________-</a:t>
            </a:r>
          </a:p>
          <a:p>
            <a:endParaRPr lang="en-US" dirty="0"/>
          </a:p>
          <a:p>
            <a:r>
              <a:rPr lang="en-US" dirty="0"/>
              <a:t>Front end Piece –</a:t>
            </a:r>
          </a:p>
          <a:p>
            <a:r>
              <a:rPr lang="en-US" dirty="0"/>
              <a:t>End customers connecting to public endpoints of your service</a:t>
            </a:r>
          </a:p>
          <a:p>
            <a:r>
              <a:rPr lang="en-US" dirty="0"/>
              <a:t>Private End – </a:t>
            </a:r>
          </a:p>
          <a:p>
            <a:r>
              <a:rPr lang="en-US" dirty="0"/>
              <a:t>Connect offices or datacenters via private link to Azure which can be either internet based (IPSEC VPN) or dedicated link called ExpressRoute – which we cover in little more detail in this session</a:t>
            </a:r>
          </a:p>
          <a:p>
            <a:endParaRPr lang="en-US" dirty="0"/>
          </a:p>
          <a:p>
            <a:r>
              <a:rPr lang="en-US" dirty="0"/>
              <a:t>Secure with network security group ACLs</a:t>
            </a:r>
          </a:p>
          <a:p>
            <a:r>
              <a:rPr lang="en-US" dirty="0"/>
              <a:t>Control traffic with User Defined Routes (UDR’s)</a:t>
            </a:r>
          </a:p>
          <a:p>
            <a:endParaRPr lang="en-US" dirty="0"/>
          </a:p>
          <a:p>
            <a:endParaRPr lang="en-US" dirty="0"/>
          </a:p>
          <a:p>
            <a:r>
              <a:rPr lang="en-US" dirty="0"/>
              <a:t>Ask Allan for Cloud vs ON-</a:t>
            </a:r>
            <a:r>
              <a:rPr lang="en-US" dirty="0" err="1"/>
              <a:t>prem</a:t>
            </a:r>
            <a:r>
              <a:rPr lang="en-US" dirty="0"/>
              <a:t> Network differences</a:t>
            </a:r>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3C210F-F7AC-4609-9F14-F42E9171CDC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4019101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dirty="0"/>
              <a:t>Public – Azure Public Services</a:t>
            </a:r>
          </a:p>
          <a:p>
            <a:endParaRPr lang="en-US" dirty="0"/>
          </a:p>
          <a:p>
            <a:r>
              <a:rPr lang="en-US" dirty="0"/>
              <a:t>Microsoft – Office 365</a:t>
            </a:r>
          </a:p>
          <a:p>
            <a:endParaRPr lang="en-US" dirty="0"/>
          </a:p>
          <a:p>
            <a:r>
              <a:rPr lang="en-US" dirty="0"/>
              <a:t>Private – Vnet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3C210F-F7AC-4609-9F14-F42E9171CDC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401691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dirty="0"/>
              <a:t>Increased no of Vnet links </a:t>
            </a:r>
          </a:p>
          <a:p>
            <a:endParaRPr lang="en-US" dirty="0"/>
          </a:p>
          <a:p>
            <a:r>
              <a:rPr lang="en-US" dirty="0"/>
              <a:t>Increased route limits </a:t>
            </a:r>
          </a:p>
          <a:p>
            <a:endParaRPr lang="en-US" dirty="0"/>
          </a:p>
          <a:p>
            <a:r>
              <a:rPr lang="en-US" dirty="0"/>
              <a:t>Global connectivity with premium add-on– </a:t>
            </a:r>
          </a:p>
          <a:p>
            <a:r>
              <a:rPr lang="en-US" dirty="0"/>
              <a:t>Link Vnet in West Europe to Express Route provisioned in West US</a:t>
            </a:r>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3C210F-F7AC-4609-9F14-F42E9171CDC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4898545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dirty="0"/>
              <a:t>S2S is backup for Express Route</a:t>
            </a:r>
          </a:p>
          <a:p>
            <a:endParaRPr lang="en-US" dirty="0"/>
          </a:p>
          <a:p>
            <a:r>
              <a:rPr lang="en-US" dirty="0"/>
              <a:t>Add a new branch using S2S tunnel</a:t>
            </a:r>
          </a:p>
          <a:p>
            <a:endParaRPr lang="en-US" dirty="0"/>
          </a:p>
          <a:p>
            <a:r>
              <a:rPr lang="en-US" dirty="0"/>
              <a:t>Same gateway that we use for Express Route </a:t>
            </a:r>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3C210F-F7AC-4609-9F14-F42E9171CDC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4012527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3C210F-F7AC-4609-9F14-F42E9171CDC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922314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3C210F-F7AC-4609-9F14-F42E9171CDC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9968804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dirty="0"/>
              <a:t>Add network Watcher </a:t>
            </a:r>
          </a:p>
          <a:p>
            <a:r>
              <a:rPr lang="en-US" dirty="0"/>
              <a:t>Flow verify traffic </a:t>
            </a:r>
          </a:p>
          <a:p>
            <a:r>
              <a:rPr lang="en-US" dirty="0"/>
              <a:t>TS NSG logs</a:t>
            </a:r>
          </a:p>
          <a:p>
            <a:r>
              <a:rPr lang="en-US" dirty="0"/>
              <a:t>Packet captures </a:t>
            </a:r>
          </a:p>
          <a:p>
            <a:endParaRPr lang="en-US" dirty="0"/>
          </a:p>
          <a:p>
            <a:r>
              <a:rPr lang="en-US" dirty="0"/>
              <a:t>Enable NW</a:t>
            </a:r>
          </a:p>
          <a:p>
            <a:r>
              <a:rPr lang="en-US" dirty="0"/>
              <a:t>Add extension to the VM</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3C210F-F7AC-4609-9F14-F42E9171CDC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1481914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dirty="0"/>
              <a:t>NIC or Subnet Level</a:t>
            </a:r>
          </a:p>
          <a:p>
            <a:endParaRPr lang="en-US" dirty="0"/>
          </a:p>
          <a:p>
            <a:r>
              <a:rPr lang="en-US" dirty="0"/>
              <a:t>Inputs to configure rules</a:t>
            </a:r>
          </a:p>
          <a:p>
            <a:endParaRPr lang="en-US" dirty="0"/>
          </a:p>
          <a:p>
            <a:r>
              <a:rPr lang="en-US" dirty="0"/>
              <a:t>Augmented rules = Large &amp; Complex network policies with less rules on a NSG</a:t>
            </a:r>
          </a:p>
          <a:p>
            <a:r>
              <a:rPr lang="en-US" dirty="0"/>
              <a:t>multiple ports and IPs on a single rules</a:t>
            </a:r>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3C210F-F7AC-4609-9F14-F42E9171CDC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4002400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dirty="0"/>
              <a:t>Security as extension on application level</a:t>
            </a:r>
          </a:p>
          <a:p>
            <a:endParaRPr lang="en-US" dirty="0"/>
          </a:p>
          <a:p>
            <a:r>
              <a:rPr lang="en-US" dirty="0"/>
              <a:t>NIC of VM to ASG</a:t>
            </a:r>
          </a:p>
          <a:p>
            <a:endParaRPr lang="en-US" dirty="0"/>
          </a:p>
          <a:p>
            <a:r>
              <a:rPr lang="en-US" dirty="0"/>
              <a:t>ASG as source or destination on NSG</a:t>
            </a:r>
          </a:p>
          <a:p>
            <a:endParaRPr lang="en-US" dirty="0"/>
          </a:p>
          <a:p>
            <a:r>
              <a:rPr lang="en-US" dirty="0"/>
              <a:t>Reduce –</a:t>
            </a:r>
          </a:p>
          <a:p>
            <a:endParaRPr lang="en-US" dirty="0"/>
          </a:p>
          <a:p>
            <a:r>
              <a:rPr lang="en-US" dirty="0"/>
              <a:t>Complexity of explicit IP addresses</a:t>
            </a:r>
          </a:p>
          <a:p>
            <a:r>
              <a:rPr lang="en-US" dirty="0"/>
              <a:t>Multiple rule sets </a:t>
            </a:r>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3C210F-F7AC-4609-9F14-F42E9171CDC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5998976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r>
              <a:rPr lang="en-US" dirty="0"/>
              <a:t>User Defined Routes</a:t>
            </a:r>
          </a:p>
          <a:p>
            <a:endParaRPr lang="en-US" dirty="0"/>
          </a:p>
          <a:p>
            <a:r>
              <a:rPr lang="en-US" dirty="0"/>
              <a:t>Ability to control traffic flow</a:t>
            </a:r>
          </a:p>
          <a:p>
            <a:endParaRPr lang="en-US" dirty="0"/>
          </a:p>
          <a:p>
            <a:r>
              <a:rPr lang="en-US" dirty="0"/>
              <a:t>Imagine we have two subnets within one Vnet</a:t>
            </a:r>
          </a:p>
          <a:p>
            <a:r>
              <a:rPr lang="en-US" dirty="0"/>
              <a:t>By default all machines in a Vnet can communicate with each other so there is full routed network between them</a:t>
            </a:r>
          </a:p>
          <a:p>
            <a:r>
              <a:rPr lang="en-US" dirty="0"/>
              <a:t>You don’t want your front end subnet communicate directly with your back end subnet </a:t>
            </a:r>
          </a:p>
          <a:p>
            <a:r>
              <a:rPr lang="en-US" dirty="0"/>
              <a:t>You want to have your own firewall appliance or an IDS system in between the traffic flow to accomplish that solution we can use User Defined Routes to force the traffic coming to backend subnet that is coming from front end subnet through the firewall instance</a:t>
            </a:r>
          </a:p>
          <a:p>
            <a:endParaRPr lang="en-US" dirty="0"/>
          </a:p>
          <a:p>
            <a:r>
              <a:rPr lang="en-US" dirty="0"/>
              <a:t>You can configure UDR’s for both internal traffic and the traffic leaving your Azure network</a:t>
            </a:r>
          </a:p>
          <a:p>
            <a:endParaRPr lang="en-US" dirty="0"/>
          </a:p>
          <a:p>
            <a:endParaRPr lang="en-US" dirty="0"/>
          </a:p>
          <a:p>
            <a:endParaRPr lang="en-US" dirty="0"/>
          </a:p>
          <a:p>
            <a:r>
              <a:rPr lang="en-US" dirty="0"/>
              <a:t>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3C210F-F7AC-4609-9F14-F42E9171CDC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6033343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3C210F-F7AC-4609-9F14-F42E9171CDC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639863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r>
              <a:rPr lang="en-US" kern="0">
                <a:gradFill>
                  <a:gsLst>
                    <a:gs pos="0">
                      <a:srgbClr val="FFFFFF"/>
                    </a:gs>
                    <a:gs pos="100000">
                      <a:srgbClr val="FFFFFF"/>
                    </a:gs>
                  </a:gsLst>
                  <a:lin ang="5400000" scaled="0"/>
                </a:gradFill>
                <a:latin typeface="Segoe UI"/>
                <a:ea typeface="Segoe UI" pitchFamily="34" charset="0"/>
                <a:cs typeface="Segoe UI" pitchFamily="34" charset="0"/>
              </a:rPr>
              <a:t>These are all the component pieces of Azure’s networking infrastructure</a:t>
            </a:r>
          </a:p>
          <a:p>
            <a:endParaRPr lang="en-US"/>
          </a:p>
        </p:txBody>
      </p:sp>
      <p:sp>
        <p:nvSpPr>
          <p:cNvPr id="4" name="Header Placeholder 3"/>
          <p:cNvSpPr>
            <a:spLocks noGrp="1"/>
          </p:cNvSpPr>
          <p:nvPr>
            <p:ph type="hdr" sz="quarter" idx="10"/>
          </p:nvPr>
        </p:nvSpPr>
        <p:spPr/>
        <p:txBody>
          <a:bodyPr/>
          <a:lstStyle/>
          <a:p>
            <a:pPr marL="0" marR="0" lvl="0" indent="0" algn="l" defTabSz="93177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6/12/2018 11:54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8039053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3C210F-F7AC-4609-9F14-F42E9171CDC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5916039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3C210F-F7AC-4609-9F14-F42E9171CDC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668499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r>
              <a:rPr lang="en-US"/>
              <a:t>Add another slide </a:t>
            </a:r>
            <a:r>
              <a:rPr lang="en-US">
                <a:sym typeface="Wingdings" panose="05000000000000000000" pitchFamily="2" charset="2"/>
              </a:rPr>
              <a:t> Azure Private Workload and Azure Public Services (storage, AAD, Azure Website, SQL</a:t>
            </a:r>
            <a:r>
              <a:rPr lang="en-US" baseline="0">
                <a:sym typeface="Wingdings" panose="05000000000000000000" pitchFamily="2" charset="2"/>
              </a:rPr>
              <a:t> Azure, etc.)</a:t>
            </a:r>
            <a:endParaRPr lang="en-US"/>
          </a:p>
          <a:p>
            <a:endParaRPr lang="en-US"/>
          </a:p>
        </p:txBody>
      </p:sp>
      <p:sp>
        <p:nvSpPr>
          <p:cNvPr id="4" name="Header Placeholder 3"/>
          <p:cNvSpPr>
            <a:spLocks noGrp="1"/>
          </p:cNvSpPr>
          <p:nvPr>
            <p:ph type="hdr" sz="quarter" idx="10"/>
          </p:nvPr>
        </p:nvSpPr>
        <p:spPr/>
        <p:txBody>
          <a:bodyPr/>
          <a:lstStyle/>
          <a:p>
            <a:pPr marL="0" marR="0" lvl="0" indent="0" algn="l" defTabSz="93177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6/12/2018 11:54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350328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177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6/12/2018 11:54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353485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r>
              <a:rPr lang="en-US"/>
              <a:t>Add another slide </a:t>
            </a:r>
            <a:r>
              <a:rPr lang="en-US">
                <a:sym typeface="Wingdings" panose="05000000000000000000" pitchFamily="2" charset="2"/>
              </a:rPr>
              <a:t> Azure Private Workload and Azure Public Services (storage, AAD, Azure Website, SQL</a:t>
            </a:r>
            <a:r>
              <a:rPr lang="en-US" baseline="0">
                <a:sym typeface="Wingdings" panose="05000000000000000000" pitchFamily="2" charset="2"/>
              </a:rPr>
              <a:t> Azure, etc.)</a:t>
            </a:r>
            <a:endParaRPr lang="en-US"/>
          </a:p>
          <a:p>
            <a:endParaRPr lang="en-US"/>
          </a:p>
        </p:txBody>
      </p:sp>
      <p:sp>
        <p:nvSpPr>
          <p:cNvPr id="4" name="Header Placeholder 3"/>
          <p:cNvSpPr>
            <a:spLocks noGrp="1"/>
          </p:cNvSpPr>
          <p:nvPr>
            <p:ph type="hdr" sz="quarter" idx="10"/>
          </p:nvPr>
        </p:nvSpPr>
        <p:spPr/>
        <p:txBody>
          <a:bodyPr/>
          <a:lstStyle/>
          <a:p>
            <a:pPr marL="0" marR="0" lvl="0" indent="0" algn="l" defTabSz="93177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6/12/2018 11:54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856307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Segoe UI Light" pitchFamily="34" charset="0"/>
              </a:rPr>
              <a:t>With Azure, there are many ways that we’re working hard to save customers money.</a:t>
            </a:r>
          </a:p>
          <a:p>
            <a:endParaRPr lang="en-US" dirty="0">
              <a:latin typeface="Segoe UI Light" pitchFamily="34" charset="0"/>
            </a:endParaRPr>
          </a:p>
          <a:p>
            <a:r>
              <a:rPr lang="en-US" dirty="0">
                <a:latin typeface="Segoe UI Light" pitchFamily="34" charset="0"/>
              </a:rPr>
              <a:t>This starts with our Price Match Commitment</a:t>
            </a:r>
          </a:p>
          <a:p>
            <a:pPr marL="174708" indent="-174708">
              <a:buFont typeface="Arial" panose="020B0604020202020204" pitchFamily="34" charset="0"/>
              <a:buChar char="•"/>
            </a:pPr>
            <a:r>
              <a:rPr lang="en-US" dirty="0">
                <a:latin typeface="Segoe UI Light" pitchFamily="34" charset="0"/>
              </a:rPr>
              <a:t>Take price of the equation on commodity services, relative to AWS</a:t>
            </a:r>
          </a:p>
          <a:p>
            <a:pPr marL="174708" indent="-174708">
              <a:buFont typeface="Arial" panose="020B0604020202020204" pitchFamily="34" charset="0"/>
              <a:buChar char="•"/>
            </a:pPr>
            <a:r>
              <a:rPr lang="en-US" dirty="0">
                <a:latin typeface="Segoe UI Light" pitchFamily="34" charset="0"/>
              </a:rPr>
              <a:t>If there is a comparable service, we’ll have the same price.</a:t>
            </a:r>
          </a:p>
          <a:p>
            <a:endParaRPr lang="en-US" dirty="0">
              <a:latin typeface="Segoe UI Light" pitchFamily="34" charset="0"/>
            </a:endParaRPr>
          </a:p>
          <a:p>
            <a:r>
              <a:rPr lang="en-US" dirty="0">
                <a:latin typeface="Segoe UI Light" pitchFamily="34" charset="0"/>
              </a:rPr>
              <a:t>Innovative Products and Services </a:t>
            </a:r>
          </a:p>
          <a:p>
            <a:pPr marL="174708" indent="-174708">
              <a:buFont typeface="Arial" panose="020B0604020202020204" pitchFamily="34" charset="0"/>
              <a:buChar char="•"/>
            </a:pPr>
            <a:r>
              <a:rPr lang="en-US" dirty="0">
                <a:latin typeface="Segoe UI Light" pitchFamily="34" charset="0"/>
              </a:rPr>
              <a:t>Low priority VMs</a:t>
            </a:r>
          </a:p>
          <a:p>
            <a:pPr marL="174708" indent="-174708">
              <a:buFont typeface="Arial" panose="020B0604020202020204" pitchFamily="34" charset="0"/>
              <a:buChar char="•"/>
            </a:pPr>
            <a:r>
              <a:rPr lang="en-US" dirty="0">
                <a:latin typeface="Segoe UI Light" pitchFamily="34" charset="0"/>
              </a:rPr>
              <a:t>B-Series – a new burstable core VM size we’re disclosing soon</a:t>
            </a:r>
          </a:p>
          <a:p>
            <a:pPr marL="174708" indent="-174708">
              <a:buFont typeface="Arial" panose="020B0604020202020204" pitchFamily="34" charset="0"/>
              <a:buChar char="•"/>
            </a:pPr>
            <a:r>
              <a:rPr lang="en-US" dirty="0">
                <a:latin typeface="Segoe UI Light" pitchFamily="34" charset="0"/>
              </a:rPr>
              <a:t>Archival Storage and other low-cost solutions</a:t>
            </a:r>
          </a:p>
          <a:p>
            <a:endParaRPr lang="en-US" dirty="0">
              <a:latin typeface="Segoe UI Light" pitchFamily="34" charset="0"/>
            </a:endParaRPr>
          </a:p>
          <a:p>
            <a:r>
              <a:rPr lang="en-US" dirty="0">
                <a:latin typeface="Segoe UI Light" pitchFamily="34" charset="0"/>
              </a:rPr>
              <a:t>Cost and Governance</a:t>
            </a:r>
          </a:p>
          <a:p>
            <a:pPr marL="174708" indent="-174708">
              <a:buFont typeface="Arial" panose="020B0604020202020204" pitchFamily="34" charset="0"/>
              <a:buChar char="•"/>
            </a:pPr>
            <a:r>
              <a:rPr lang="en-US" dirty="0" err="1">
                <a:latin typeface="Segoe UI Light" pitchFamily="34" charset="0"/>
              </a:rPr>
              <a:t>Cloudyn</a:t>
            </a:r>
            <a:r>
              <a:rPr lang="en-US" dirty="0">
                <a:latin typeface="Segoe UI Light" pitchFamily="34" charset="0"/>
              </a:rPr>
              <a:t> capabilities to help customers better understand and manage their spend.</a:t>
            </a:r>
          </a:p>
          <a:p>
            <a:pPr marL="174708" indent="-174708">
              <a:buFont typeface="Arial" panose="020B0604020202020204" pitchFamily="34" charset="0"/>
              <a:buChar char="•"/>
            </a:pPr>
            <a:r>
              <a:rPr lang="en-US" dirty="0">
                <a:latin typeface="Segoe UI Light" pitchFamily="34" charset="0"/>
              </a:rPr>
              <a:t>Azure Advisor – helps customers optimize their resources for better performance, security, and costs</a:t>
            </a:r>
          </a:p>
          <a:p>
            <a:endParaRPr lang="en-US" dirty="0">
              <a:latin typeface="Segoe UI Light" pitchFamily="34" charset="0"/>
            </a:endParaRPr>
          </a:p>
          <a:p>
            <a:r>
              <a:rPr lang="en-US" dirty="0">
                <a:latin typeface="Segoe UI Light" pitchFamily="34" charset="0"/>
              </a:rPr>
              <a:t>Compelling Offers </a:t>
            </a:r>
          </a:p>
          <a:p>
            <a:pPr marL="174708" indent="-174708">
              <a:buFont typeface="Arial" panose="020B0604020202020204" pitchFamily="34" charset="0"/>
              <a:buChar char="•"/>
            </a:pPr>
            <a:r>
              <a:rPr lang="en-US" dirty="0">
                <a:latin typeface="Segoe UI Light" pitchFamily="34" charset="0"/>
              </a:rPr>
              <a:t>Azure Hybrid Benefit – provides the lowest cost for WS in the cloud</a:t>
            </a:r>
          </a:p>
          <a:p>
            <a:pPr marL="174708" indent="-174708">
              <a:buFont typeface="Arial" panose="020B0604020202020204" pitchFamily="34" charset="0"/>
              <a:buChar char="•"/>
            </a:pPr>
            <a:r>
              <a:rPr lang="en-US" dirty="0">
                <a:latin typeface="Segoe UI Light" pitchFamily="34" charset="0"/>
              </a:rPr>
              <a:t>License Mobility – bring SQL server to the cloud</a:t>
            </a:r>
          </a:p>
          <a:p>
            <a:pPr marL="174708" indent="-174708">
              <a:buFont typeface="Arial" panose="020B0604020202020204" pitchFamily="34" charset="0"/>
              <a:buChar char="•"/>
            </a:pPr>
            <a:r>
              <a:rPr lang="en-US" dirty="0">
                <a:latin typeface="Segoe UI Light" pitchFamily="34" charset="0"/>
              </a:rPr>
              <a:t>Visual Studio Subscription Azure Benefits</a:t>
            </a:r>
          </a:p>
          <a:p>
            <a:pPr marL="174708" indent="-174708">
              <a:buFont typeface="Arial" panose="020B0604020202020204" pitchFamily="34" charset="0"/>
              <a:buChar char="•"/>
            </a:pPr>
            <a:r>
              <a:rPr lang="en-US" dirty="0">
                <a:latin typeface="Segoe UI Light" pitchFamily="34" charset="0"/>
              </a:rPr>
              <a:t>And to be announced soon, an updated Free Tier/Account to provide a broad range of services at no cost </a:t>
            </a:r>
            <a:endParaRPr lang="en-US" sz="4500" dirty="0"/>
          </a:p>
          <a:p>
            <a:pPr defTabSz="950464">
              <a:lnSpc>
                <a:spcPct val="90000"/>
              </a:lnSpc>
              <a:spcAft>
                <a:spcPts val="346"/>
              </a:spcAft>
              <a:defRPr/>
            </a:pPr>
            <a:endParaRPr lang="en-US" sz="4500" dirty="0"/>
          </a:p>
          <a:p>
            <a:pPr defTabSz="950464">
              <a:lnSpc>
                <a:spcPct val="90000"/>
              </a:lnSpc>
              <a:spcAft>
                <a:spcPts val="346"/>
              </a:spcAft>
              <a:defRPr/>
            </a:pPr>
            <a:r>
              <a:rPr lang="en-US" sz="4500" dirty="0"/>
              <a:t>In addition, to help you save more on VMs … RI</a:t>
            </a:r>
          </a:p>
          <a:p>
            <a:pPr defTabSz="950464">
              <a:lnSpc>
                <a:spcPct val="90000"/>
              </a:lnSpc>
              <a:spcAft>
                <a:spcPts val="346"/>
              </a:spcAft>
              <a:defRPr/>
            </a:pPr>
            <a:endParaRPr lang="en-US" sz="4500" dirty="0"/>
          </a:p>
          <a:p>
            <a:endParaRPr lang="en-US" dirty="0"/>
          </a:p>
          <a:p>
            <a:pPr defTabSz="950189" fontAlgn="base">
              <a:lnSpc>
                <a:spcPct val="90000"/>
              </a:lnSpc>
              <a:spcBef>
                <a:spcPct val="0"/>
              </a:spcBef>
              <a:spcAft>
                <a:spcPct val="0"/>
              </a:spcAft>
              <a:defRPr/>
            </a:pPr>
            <a:endParaRPr lang="en-US" kern="0" dirty="0">
              <a:gradFill>
                <a:gsLst>
                  <a:gs pos="0">
                    <a:srgbClr val="FFFFFF"/>
                  </a:gs>
                  <a:gs pos="100000">
                    <a:srgbClr val="FFFFFF"/>
                  </a:gs>
                </a:gsLst>
                <a:lin ang="5400000" scaled="0"/>
              </a:gradFill>
              <a:latin typeface="Segoe UI"/>
              <a:ea typeface="Segoe UI" pitchFamily="34" charset="0"/>
              <a:cs typeface="Segoe UI" pitchFamily="34" charset="0"/>
            </a:endParaRPr>
          </a:p>
          <a:p>
            <a:endParaRPr lang="en-US" dirty="0"/>
          </a:p>
        </p:txBody>
      </p:sp>
      <p:sp>
        <p:nvSpPr>
          <p:cNvPr id="4" name="Header Placeholder 3"/>
          <p:cNvSpPr>
            <a:spLocks noGrp="1"/>
          </p:cNvSpPr>
          <p:nvPr>
            <p:ph type="hdr" sz="quarter" idx="10"/>
          </p:nvPr>
        </p:nvSpPr>
        <p:spPr/>
        <p:txBody>
          <a:bodyPr/>
          <a:lstStyle/>
          <a:p>
            <a:pPr marL="0" marR="0" lvl="0" indent="0" algn="l" defTabSz="93177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6/12/2018 11:54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472416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50189" fontAlgn="base">
              <a:lnSpc>
                <a:spcPct val="90000"/>
              </a:lnSpc>
              <a:spcBef>
                <a:spcPct val="0"/>
              </a:spcBef>
              <a:spcAft>
                <a:spcPct val="0"/>
              </a:spcAft>
              <a:defRPr/>
            </a:pPr>
            <a:endParaRPr lang="en-US" sz="1400"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93484898-C74C-410F-827F-F5F157B684C3}"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6700910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3.xml"/><Relationship Id="rId5" Type="http://schemas.openxmlformats.org/officeDocument/2006/relationships/image" Target="../media/image5.png"/><Relationship Id="rId4" Type="http://schemas.microsoft.com/office/2007/relationships/hdphoto" Target="../media/hdphoto1.wdp"/></Relationships>
</file>

<file path=ppt/slideLayouts/_rels/slideLayout3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44953" y="5132438"/>
            <a:ext cx="6434915" cy="1460779"/>
          </a:xfrm>
          <a:prstGeom prst="rect">
            <a:avLst/>
          </a:prstGeom>
        </p:spPr>
        <p:txBody>
          <a:bodyPr lIns="137160" tIns="137160" rIns="137160" bIns="137160" anchor="b" anchorCtr="0">
            <a:normAutofit/>
          </a:bodyPr>
          <a:lstStyle>
            <a:lvl1pPr marL="0" indent="0" algn="l" defTabSz="685539" rtl="0" eaLnBrk="1" latinLnBrk="0" hangingPunct="1">
              <a:lnSpc>
                <a:spcPct val="100000"/>
              </a:lnSpc>
              <a:spcBef>
                <a:spcPts val="0"/>
              </a:spcBef>
              <a:buSzPct val="90000"/>
              <a:buFont typeface="Arial" pitchFamily="34" charset="0"/>
              <a:buNone/>
              <a:defRPr lang="en-US" sz="1800" b="0" kern="0" spc="0" baseline="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342783" indent="0" algn="ctr">
              <a:buNone/>
              <a:defRPr>
                <a:solidFill>
                  <a:schemeClr val="tx1">
                    <a:tint val="75000"/>
                  </a:schemeClr>
                </a:solidFill>
              </a:defRPr>
            </a:lvl2pPr>
            <a:lvl3pPr marL="685566" indent="0" algn="ctr">
              <a:buNone/>
              <a:defRPr>
                <a:solidFill>
                  <a:schemeClr val="tx1">
                    <a:tint val="75000"/>
                  </a:schemeClr>
                </a:solidFill>
              </a:defRPr>
            </a:lvl3pPr>
            <a:lvl4pPr marL="1028350" indent="0" algn="ctr">
              <a:buNone/>
              <a:defRPr>
                <a:solidFill>
                  <a:schemeClr val="tx1">
                    <a:tint val="75000"/>
                  </a:schemeClr>
                </a:solidFill>
              </a:defRPr>
            </a:lvl4pPr>
            <a:lvl5pPr marL="1371134" indent="0" algn="ctr">
              <a:buNone/>
              <a:defRPr>
                <a:solidFill>
                  <a:schemeClr val="tx1">
                    <a:tint val="75000"/>
                  </a:schemeClr>
                </a:solidFill>
              </a:defRPr>
            </a:lvl5pPr>
            <a:lvl6pPr marL="1713917" indent="0" algn="ctr">
              <a:buNone/>
              <a:defRPr>
                <a:solidFill>
                  <a:schemeClr val="tx1">
                    <a:tint val="75000"/>
                  </a:schemeClr>
                </a:solidFill>
              </a:defRPr>
            </a:lvl6pPr>
            <a:lvl7pPr marL="2056700" indent="0" algn="ctr">
              <a:buNone/>
              <a:defRPr>
                <a:solidFill>
                  <a:schemeClr val="tx1">
                    <a:tint val="75000"/>
                  </a:schemeClr>
                </a:solidFill>
              </a:defRPr>
            </a:lvl7pPr>
            <a:lvl8pPr marL="2399483" indent="0" algn="ctr">
              <a:buNone/>
              <a:defRPr>
                <a:solidFill>
                  <a:schemeClr val="tx1">
                    <a:tint val="75000"/>
                  </a:schemeClr>
                </a:solidFill>
              </a:defRPr>
            </a:lvl8pPr>
            <a:lvl9pPr marL="2742269" indent="0" algn="ctr">
              <a:buNone/>
              <a:defRPr>
                <a:solidFill>
                  <a:schemeClr val="tx1">
                    <a:tint val="75000"/>
                  </a:schemeClr>
                </a:solidFill>
              </a:defRPr>
            </a:lvl9pPr>
          </a:lstStyle>
          <a:p>
            <a:r>
              <a:rPr lang="en-US" dirty="0"/>
              <a:t>Click to edit Master subtitle style</a:t>
            </a:r>
          </a:p>
        </p:txBody>
      </p:sp>
      <p:sp>
        <p:nvSpPr>
          <p:cNvPr id="10" name="Title 1"/>
          <p:cNvSpPr>
            <a:spLocks noGrp="1"/>
          </p:cNvSpPr>
          <p:nvPr>
            <p:ph type="ctrTitle" hasCustomPrompt="1"/>
          </p:nvPr>
        </p:nvSpPr>
        <p:spPr>
          <a:xfrm>
            <a:off x="144953" y="2415642"/>
            <a:ext cx="6434915" cy="2603307"/>
          </a:xfrm>
          <a:prstGeom prst="rect">
            <a:avLst/>
          </a:prstGeom>
          <a:solidFill>
            <a:srgbClr val="007233"/>
          </a:solidFill>
          <a:effectLst/>
        </p:spPr>
        <p:txBody>
          <a:bodyPr vert="horz" lIns="137160" tIns="137160" rIns="91409" bIns="137160" rtlCol="0" anchor="b" anchorCtr="0">
            <a:noAutofit/>
          </a:bodyPr>
          <a:lstStyle>
            <a:lvl1pPr>
              <a:defRPr lang="en-US" sz="3600" kern="0" dirty="0">
                <a:ln w="3175">
                  <a:noFill/>
                </a:ln>
                <a:gradFill flip="none" rotWithShape="1">
                  <a:gsLst>
                    <a:gs pos="4583">
                      <a:srgbClr val="FFFFFF"/>
                    </a:gs>
                    <a:gs pos="100000">
                      <a:srgbClr val="FFFFFF"/>
                    </a:gs>
                  </a:gsLst>
                  <a:lin ang="5400000" scaled="0"/>
                  <a:tileRect/>
                </a:gradFill>
              </a:defRPr>
            </a:lvl1pPr>
          </a:lstStyle>
          <a:p>
            <a:pPr lvl="0"/>
            <a:r>
              <a:rPr lang="en-US" dirty="0"/>
              <a:t>Course title style</a:t>
            </a:r>
          </a:p>
        </p:txBody>
      </p:sp>
      <p:sp>
        <p:nvSpPr>
          <p:cNvPr id="8" name="top right small rectangle"/>
          <p:cNvSpPr/>
          <p:nvPr userDrawn="1"/>
        </p:nvSpPr>
        <p:spPr bwMode="auto">
          <a:xfrm>
            <a:off x="6676870" y="2418735"/>
            <a:ext cx="2315960" cy="2600214"/>
          </a:xfrm>
          <a:prstGeom prst="rect">
            <a:avLst/>
          </a:prstGeom>
          <a:solidFill>
            <a:schemeClr val="tx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102870" tIns="102870" rIns="102870" bIns="102870" numCol="1" rtlCol="0" anchor="b" anchorCtr="0" compatLnSpc="1">
            <a:prstTxWarp prst="textNoShape">
              <a:avLst/>
            </a:prstTxWarp>
          </a:bodyPr>
          <a:lstStyle/>
          <a:p>
            <a:pPr defTabSz="685341" fontAlgn="base">
              <a:spcBef>
                <a:spcPct val="0"/>
              </a:spcBef>
              <a:spcAft>
                <a:spcPct val="0"/>
              </a:spcAft>
            </a:pPr>
            <a:endParaRPr lang="en-US" sz="1500"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val="0"/>
              </a:ext>
            </a:extLst>
          </a:blip>
          <a:srcRect l="9720" t="16544" r="7275" b="16691"/>
          <a:stretch/>
        </p:blipFill>
        <p:spPr>
          <a:xfrm>
            <a:off x="8048849" y="4630992"/>
            <a:ext cx="848766" cy="334740"/>
          </a:xfrm>
          <a:prstGeom prst="rect">
            <a:avLst/>
          </a:prstGeom>
        </p:spPr>
      </p:pic>
    </p:spTree>
    <p:extLst>
      <p:ext uri="{BB962C8B-B14F-4D97-AF65-F5344CB8AC3E}">
        <p14:creationId xmlns:p14="http://schemas.microsoft.com/office/powerpoint/2010/main" val="2737605128"/>
      </p:ext>
    </p:extLst>
  </p:cSld>
  <p:clrMapOvr>
    <a:masterClrMapping/>
  </p:clrMapOvr>
  <p:extLst mod="1">
    <p:ext uri="{DCECCB84-F9BA-43D5-87BE-67443E8EF086}">
      <p15:sldGuideLst xmlns:p15="http://schemas.microsoft.com/office/powerpoint/2012/main">
        <p15:guide id="1" orient="horz" pos="3792">
          <p15:clr>
            <a:srgbClr val="FBAE40"/>
          </p15:clr>
        </p15:guide>
        <p15:guide id="2" pos="3839">
          <p15:clr>
            <a:srgbClr val="FBAE40"/>
          </p15:clr>
        </p15:guide>
        <p15:guide id="3" orient="horz" pos="72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Demo">
    <p:bg>
      <p:bgPr>
        <a:solidFill>
          <a:srgbClr val="7030A0"/>
        </a:solidFill>
        <a:effectLst/>
      </p:bgPr>
    </p:bg>
    <p:spTree>
      <p:nvGrpSpPr>
        <p:cNvPr id="1" name=""/>
        <p:cNvGrpSpPr/>
        <p:nvPr/>
      </p:nvGrpSpPr>
      <p:grpSpPr>
        <a:xfrm>
          <a:off x="0" y="0"/>
          <a:ext cx="0" cy="0"/>
          <a:chOff x="0" y="0"/>
          <a:chExt cx="0" cy="0"/>
        </a:xfrm>
      </p:grpSpPr>
      <p:sp>
        <p:nvSpPr>
          <p:cNvPr id="726019" name="Rectangle 3"/>
          <p:cNvSpPr>
            <a:spLocks noGrp="1" noChangeArrowheads="1"/>
          </p:cNvSpPr>
          <p:nvPr>
            <p:ph type="ctrTitle" sz="quarter" hasCustomPrompt="1"/>
          </p:nvPr>
        </p:nvSpPr>
        <p:spPr>
          <a:xfrm>
            <a:off x="307911" y="770219"/>
            <a:ext cx="8379200" cy="1011928"/>
          </a:xfrm>
          <a:solidFill>
            <a:srgbClr val="7030A0"/>
          </a:solidFill>
          <a:ln algn="ctr"/>
        </p:spPr>
        <p:txBody>
          <a:bodyPr wrap="square" tIns="0" rIns="0" bIns="0" anchor="t" anchorCtr="0">
            <a:noAutofit/>
          </a:bodyPr>
          <a:lstStyle>
            <a:lvl1pPr algn="l">
              <a:spcBef>
                <a:spcPct val="60000"/>
              </a:spcBef>
              <a:buClr>
                <a:schemeClr val="hlink"/>
              </a:buClr>
              <a:buSzPct val="90000"/>
              <a:buFontTx/>
              <a:buNone/>
              <a:defRPr sz="3800" baseline="0">
                <a:solidFill>
                  <a:schemeClr val="bg1"/>
                </a:solidFill>
                <a:latin typeface="Segoe UI" pitchFamily="34" charset="0"/>
                <a:ea typeface="Segoe UI" pitchFamily="34" charset="0"/>
                <a:cs typeface="Segoe UI" pitchFamily="34" charset="0"/>
              </a:defRPr>
            </a:lvl1pPr>
          </a:lstStyle>
          <a:p>
            <a:r>
              <a:rPr lang="en-US" dirty="0"/>
              <a:t>Demo Title</a:t>
            </a:r>
          </a:p>
        </p:txBody>
      </p:sp>
      <p:sp>
        <p:nvSpPr>
          <p:cNvPr id="726020" name="Rectangle 4"/>
          <p:cNvSpPr>
            <a:spLocks noGrp="1" noChangeArrowheads="1"/>
          </p:cNvSpPr>
          <p:nvPr>
            <p:ph type="subTitle" sz="quarter" idx="1" hasCustomPrompt="1"/>
          </p:nvPr>
        </p:nvSpPr>
        <p:spPr>
          <a:xfrm>
            <a:off x="3685592" y="2110581"/>
            <a:ext cx="5290768" cy="3722293"/>
          </a:xfrm>
          <a:solidFill>
            <a:srgbClr val="7030A0"/>
          </a:solidFill>
        </p:spPr>
        <p:txBody>
          <a:bodyPr lIns="91440" tIns="45720" rIns="91440" bIns="45720"/>
          <a:lstStyle>
            <a:lvl1pPr marL="285750" indent="-285750" algn="l">
              <a:lnSpc>
                <a:spcPct val="95000"/>
              </a:lnSpc>
              <a:spcBef>
                <a:spcPct val="60000"/>
              </a:spcBef>
              <a:buClr>
                <a:schemeClr val="bg1"/>
              </a:buClr>
              <a:buFont typeface="Wingdings" panose="05000000000000000000" pitchFamily="2" charset="2"/>
              <a:buChar char="Ø"/>
              <a:defRPr sz="1800">
                <a:solidFill>
                  <a:schemeClr val="bg1"/>
                </a:solidFill>
                <a:latin typeface="Segoe UI" pitchFamily="34" charset="0"/>
                <a:ea typeface="Segoe UI" pitchFamily="34" charset="0"/>
                <a:cs typeface="Segoe UI" pitchFamily="34" charset="0"/>
              </a:defRPr>
            </a:lvl1pPr>
            <a:lvl2pPr marL="288925" indent="0">
              <a:buNone/>
              <a:defRPr/>
            </a:lvl2pPr>
          </a:lstStyle>
          <a:p>
            <a:r>
              <a:rPr lang="en-US" dirty="0"/>
              <a:t>Enter Description(s)</a:t>
            </a:r>
          </a:p>
          <a:p>
            <a:endParaRPr lang="en-US" dirty="0"/>
          </a:p>
        </p:txBody>
      </p:sp>
      <p:sp>
        <p:nvSpPr>
          <p:cNvPr id="7" name="Text Placeholder 6">
            <a:extLst>
              <a:ext uri="{FF2B5EF4-FFF2-40B4-BE49-F238E27FC236}">
                <a16:creationId xmlns:a16="http://schemas.microsoft.com/office/drawing/2014/main" id="{05E1913A-614D-4F38-AB69-5348B29CCD5D}"/>
              </a:ext>
            </a:extLst>
          </p:cNvPr>
          <p:cNvSpPr>
            <a:spLocks noGrp="1"/>
          </p:cNvSpPr>
          <p:nvPr>
            <p:ph type="body" sz="quarter" idx="10"/>
          </p:nvPr>
        </p:nvSpPr>
        <p:spPr>
          <a:xfrm>
            <a:off x="261938" y="2756542"/>
            <a:ext cx="3241675" cy="2851150"/>
          </a:xfrm>
        </p:spPr>
        <p:txBody>
          <a:bodyPr/>
          <a:lstStyle>
            <a:lvl1pPr>
              <a:defRPr sz="2000">
                <a:solidFill>
                  <a:schemeClr val="bg1"/>
                </a:solidFill>
              </a:defRPr>
            </a:lvl1pPr>
          </a:lstStyle>
          <a:p>
            <a:pPr lvl="0"/>
            <a:r>
              <a:rPr lang="en-US" dirty="0"/>
              <a:t>Edit Master text</a:t>
            </a:r>
          </a:p>
        </p:txBody>
      </p:sp>
      <p:sp>
        <p:nvSpPr>
          <p:cNvPr id="11" name="Text Placeholder 10">
            <a:extLst>
              <a:ext uri="{FF2B5EF4-FFF2-40B4-BE49-F238E27FC236}">
                <a16:creationId xmlns:a16="http://schemas.microsoft.com/office/drawing/2014/main" id="{6A2AE784-2CA5-4194-B30C-8D50C676A59B}"/>
              </a:ext>
            </a:extLst>
          </p:cNvPr>
          <p:cNvSpPr>
            <a:spLocks noGrp="1"/>
          </p:cNvSpPr>
          <p:nvPr>
            <p:ph type="body" sz="quarter" idx="11" hasCustomPrompt="1"/>
          </p:nvPr>
        </p:nvSpPr>
        <p:spPr>
          <a:xfrm>
            <a:off x="261938" y="6018240"/>
            <a:ext cx="8714421" cy="391882"/>
          </a:xfrm>
          <a:solidFill>
            <a:schemeClr val="bg1"/>
          </a:solidFill>
        </p:spPr>
        <p:txBody>
          <a:bodyPr/>
          <a:lstStyle>
            <a:lvl1pPr marL="0" indent="0">
              <a:buNone/>
              <a:defRPr sz="1400">
                <a:solidFill>
                  <a:srgbClr val="3399FF"/>
                </a:solidFill>
              </a:defRPr>
            </a:lvl1pPr>
            <a:lvl2pPr>
              <a:defRPr>
                <a:solidFill>
                  <a:schemeClr val="bg1">
                    <a:lumMod val="75000"/>
                  </a:schemeClr>
                </a:solidFill>
              </a:defRPr>
            </a:lvl2pPr>
            <a:lvl3pPr>
              <a:defRPr>
                <a:solidFill>
                  <a:schemeClr val="bg1">
                    <a:lumMod val="75000"/>
                  </a:schemeClr>
                </a:solidFill>
              </a:defRPr>
            </a:lvl3pPr>
            <a:lvl4pPr>
              <a:defRPr>
                <a:solidFill>
                  <a:schemeClr val="bg1">
                    <a:lumMod val="75000"/>
                  </a:schemeClr>
                </a:solidFill>
              </a:defRPr>
            </a:lvl4pPr>
            <a:lvl5pPr>
              <a:defRPr>
                <a:solidFill>
                  <a:schemeClr val="bg1">
                    <a:lumMod val="75000"/>
                  </a:schemeClr>
                </a:solidFill>
              </a:defRPr>
            </a:lvl5pPr>
          </a:lstStyle>
          <a:p>
            <a:pPr lvl="0"/>
            <a:r>
              <a:rPr lang="en-US" dirty="0"/>
              <a:t>URL</a:t>
            </a:r>
          </a:p>
        </p:txBody>
      </p:sp>
      <p:sp>
        <p:nvSpPr>
          <p:cNvPr id="8" name="Rectangle 7">
            <a:extLst>
              <a:ext uri="{FF2B5EF4-FFF2-40B4-BE49-F238E27FC236}">
                <a16:creationId xmlns:a16="http://schemas.microsoft.com/office/drawing/2014/main" id="{2E5CD9C4-3903-4CFA-9CED-0878686ABD1A}"/>
              </a:ext>
            </a:extLst>
          </p:cNvPr>
          <p:cNvSpPr/>
          <p:nvPr userDrawn="1"/>
        </p:nvSpPr>
        <p:spPr>
          <a:xfrm>
            <a:off x="158449" y="117610"/>
            <a:ext cx="1903085" cy="715581"/>
          </a:xfrm>
          <a:prstGeom prst="rect">
            <a:avLst/>
          </a:prstGeom>
        </p:spPr>
        <p:txBody>
          <a:bodyPr wrap="none">
            <a:spAutoFit/>
          </a:bodyPr>
          <a:lstStyle/>
          <a:p>
            <a:r>
              <a:rPr lang="en-US" sz="4050" dirty="0">
                <a:solidFill>
                  <a:srgbClr val="00B0F0"/>
                </a:solidFill>
              </a:rPr>
              <a:t>DEMO</a:t>
            </a:r>
          </a:p>
        </p:txBody>
      </p:sp>
      <p:sp>
        <p:nvSpPr>
          <p:cNvPr id="9" name="TextBox 8">
            <a:extLst>
              <a:ext uri="{FF2B5EF4-FFF2-40B4-BE49-F238E27FC236}">
                <a16:creationId xmlns:a16="http://schemas.microsoft.com/office/drawing/2014/main" id="{49E51051-C84E-43F1-8039-6E48C7A5E6B8}"/>
              </a:ext>
            </a:extLst>
          </p:cNvPr>
          <p:cNvSpPr txBox="1"/>
          <p:nvPr userDrawn="1"/>
        </p:nvSpPr>
        <p:spPr>
          <a:xfrm>
            <a:off x="6208643" y="6512893"/>
            <a:ext cx="2842055" cy="307777"/>
          </a:xfrm>
          <a:prstGeom prst="rect">
            <a:avLst/>
          </a:prstGeom>
          <a:noFill/>
        </p:spPr>
        <p:txBody>
          <a:bodyPr wrap="square" rtlCol="0">
            <a:spAutoFit/>
          </a:bodyPr>
          <a:lstStyle/>
          <a:p>
            <a:r>
              <a:rPr lang="en-US" sz="1400" dirty="0"/>
              <a:t>#</a:t>
            </a:r>
            <a:r>
              <a:rPr lang="en-US" sz="1400" dirty="0" err="1"/>
              <a:t>AzureArch</a:t>
            </a:r>
            <a:r>
              <a:rPr lang="en-US" sz="1400" dirty="0"/>
              <a:t>  @</a:t>
            </a:r>
            <a:r>
              <a:rPr lang="en-US" sz="1400" dirty="0" err="1"/>
              <a:t>stilldrey</a:t>
            </a:r>
            <a:endParaRPr lang="en-US" sz="1400" dirty="0"/>
          </a:p>
        </p:txBody>
      </p:sp>
    </p:spTree>
    <p:extLst>
      <p:ext uri="{BB962C8B-B14F-4D97-AF65-F5344CB8AC3E}">
        <p14:creationId xmlns:p14="http://schemas.microsoft.com/office/powerpoint/2010/main" val="28282356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Lab">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55B8EEB-D399-4AF3-B7D1-E78E1898CC1F}"/>
              </a:ext>
            </a:extLst>
          </p:cNvPr>
          <p:cNvSpPr/>
          <p:nvPr userDrawn="1"/>
        </p:nvSpPr>
        <p:spPr>
          <a:xfrm>
            <a:off x="0" y="0"/>
            <a:ext cx="9144000" cy="13716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1473233" y="1"/>
            <a:ext cx="7511614" cy="1231901"/>
          </a:xfrm>
        </p:spPr>
        <p:txBody>
          <a:bodyPr/>
          <a:lstStyle>
            <a:lvl1pPr>
              <a:defRPr sz="2400"/>
            </a:lvl1pPr>
          </a:lstStyle>
          <a:p>
            <a:r>
              <a:rPr lang="en-US" dirty="0"/>
              <a:t>Click to edit Lab title</a:t>
            </a:r>
          </a:p>
        </p:txBody>
      </p:sp>
      <p:sp>
        <p:nvSpPr>
          <p:cNvPr id="3" name="Content Placeholder 2"/>
          <p:cNvSpPr>
            <a:spLocks noGrp="1"/>
          </p:cNvSpPr>
          <p:nvPr>
            <p:ph idx="1" hasCustomPrompt="1"/>
          </p:nvPr>
        </p:nvSpPr>
        <p:spPr>
          <a:xfrm>
            <a:off x="151194" y="1371600"/>
            <a:ext cx="8833654" cy="4793789"/>
          </a:xfrm>
        </p:spPr>
        <p:txBody>
          <a:bodyPr>
            <a:normAutofit/>
          </a:bodyPr>
          <a:lstStyle>
            <a:lvl1pPr marL="514350" indent="-514350">
              <a:buFont typeface="+mj-lt"/>
              <a:buAutoNum type="arabicParenR"/>
              <a:defRPr sz="2700"/>
            </a:lvl1pPr>
            <a:lvl2pPr marL="342900" indent="0">
              <a:buFontTx/>
              <a:buNone/>
              <a:defRPr sz="2400"/>
            </a:lvl2pPr>
            <a:lvl3pPr marL="685800" indent="0">
              <a:buFontTx/>
              <a:buNone/>
              <a:defRPr sz="2100"/>
            </a:lvl3pPr>
            <a:lvl4pPr marL="1028700" indent="0">
              <a:buFontTx/>
              <a:buNone/>
              <a:defRPr sz="1800"/>
            </a:lvl4pPr>
            <a:lvl5pPr marL="1371600" indent="0">
              <a:buFontTx/>
              <a:buNone/>
              <a:defRPr sz="1800"/>
            </a:lvl5pPr>
          </a:lstStyle>
          <a:p>
            <a:pPr lvl="0"/>
            <a:r>
              <a:rPr lang="en-US" dirty="0"/>
              <a:t>Click to edit Master text styles</a:t>
            </a:r>
          </a:p>
          <a:p>
            <a:pPr lvl="1"/>
            <a:r>
              <a:rPr lang="en-US" dirty="0"/>
              <a:t>Second level </a:t>
            </a:r>
          </a:p>
          <a:p>
            <a:pPr lvl="1"/>
            <a:r>
              <a:rPr lang="en-US" dirty="0"/>
              <a:t>	Third level</a:t>
            </a:r>
          </a:p>
          <a:p>
            <a:pPr lvl="3"/>
            <a:r>
              <a:rPr lang="en-US" dirty="0"/>
              <a:t>Fourth level</a:t>
            </a:r>
          </a:p>
          <a:p>
            <a:pPr lvl="4"/>
            <a:r>
              <a:rPr lang="en-US" dirty="0"/>
              <a:t>Fifth level</a:t>
            </a:r>
          </a:p>
        </p:txBody>
      </p:sp>
      <p:sp>
        <p:nvSpPr>
          <p:cNvPr id="7" name="Rectangle 6">
            <a:extLst>
              <a:ext uri="{FF2B5EF4-FFF2-40B4-BE49-F238E27FC236}">
                <a16:creationId xmlns:a16="http://schemas.microsoft.com/office/drawing/2014/main" id="{36E8BE26-ED1E-4BC3-AABB-33679E13D11C}"/>
              </a:ext>
            </a:extLst>
          </p:cNvPr>
          <p:cNvSpPr/>
          <p:nvPr userDrawn="1"/>
        </p:nvSpPr>
        <p:spPr>
          <a:xfrm>
            <a:off x="158449" y="117610"/>
            <a:ext cx="1314784" cy="715581"/>
          </a:xfrm>
          <a:prstGeom prst="rect">
            <a:avLst/>
          </a:prstGeom>
        </p:spPr>
        <p:txBody>
          <a:bodyPr wrap="none">
            <a:spAutoFit/>
          </a:bodyPr>
          <a:lstStyle/>
          <a:p>
            <a:r>
              <a:rPr lang="en-US" sz="4050" dirty="0">
                <a:solidFill>
                  <a:srgbClr val="00B0F0"/>
                </a:solidFill>
              </a:rPr>
              <a:t>LAB</a:t>
            </a:r>
          </a:p>
        </p:txBody>
      </p:sp>
      <p:sp>
        <p:nvSpPr>
          <p:cNvPr id="8" name="Text Placeholder 4">
            <a:extLst>
              <a:ext uri="{FF2B5EF4-FFF2-40B4-BE49-F238E27FC236}">
                <a16:creationId xmlns:a16="http://schemas.microsoft.com/office/drawing/2014/main" id="{5F53A04A-F1A4-47F1-8696-966F2AE336F7}"/>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262544984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amp; Co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1194" y="0"/>
            <a:ext cx="8833654" cy="878350"/>
          </a:xfrm>
        </p:spPr>
        <p:txBody>
          <a:bodyPr/>
          <a:lstStyle>
            <a:lvl1pPr>
              <a:defRPr/>
            </a:lvl1pPr>
          </a:lstStyle>
          <a:p>
            <a:r>
              <a:rPr lang="en-US" dirty="0"/>
              <a:t>Content &amp; Code</a:t>
            </a:r>
          </a:p>
        </p:txBody>
      </p:sp>
      <p:sp>
        <p:nvSpPr>
          <p:cNvPr id="3" name="Content Placeholder 2"/>
          <p:cNvSpPr>
            <a:spLocks noGrp="1"/>
          </p:cNvSpPr>
          <p:nvPr>
            <p:ph idx="1"/>
          </p:nvPr>
        </p:nvSpPr>
        <p:spPr>
          <a:xfrm>
            <a:off x="151194" y="1231902"/>
            <a:ext cx="8833654" cy="2421204"/>
          </a:xfrm>
        </p:spPr>
        <p:txBody>
          <a:bodyPr>
            <a:normAutofit/>
          </a:bodyPr>
          <a:lstStyle>
            <a:lvl1pPr marL="0" indent="0">
              <a:buFont typeface="Arial" panose="020B0604020202020204" pitchFamily="34" charset="0"/>
              <a:buNone/>
              <a:defRPr sz="2100"/>
            </a:lvl1pPr>
            <a:lvl2pPr marL="342900" indent="0">
              <a:buFont typeface="Arial" panose="020B0604020202020204" pitchFamily="34" charset="0"/>
              <a:buNone/>
              <a:defRPr sz="1800"/>
            </a:lvl2pPr>
            <a:lvl3pPr marL="685800" indent="0">
              <a:buFont typeface="Arial" panose="020B0604020202020204" pitchFamily="34" charset="0"/>
              <a:buNone/>
              <a:defRPr sz="1500"/>
            </a:lvl3pPr>
            <a:lvl4pPr marL="1028700" indent="0">
              <a:buFont typeface="Arial" panose="020B0604020202020204" pitchFamily="34" charset="0"/>
              <a:buNone/>
              <a:defRPr sz="1350"/>
            </a:lvl4pPr>
            <a:lvl5pPr marL="1371600" indent="0">
              <a:buFont typeface="Arial" panose="020B0604020202020204" pitchFamily="34" charset="0"/>
              <a:buNone/>
              <a:defRPr sz="135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a:extLst>
              <a:ext uri="{FF2B5EF4-FFF2-40B4-BE49-F238E27FC236}">
                <a16:creationId xmlns:a16="http://schemas.microsoft.com/office/drawing/2014/main" id="{06833DA2-9089-4E59-9B9D-7F3A29DCE61C}"/>
              </a:ext>
            </a:extLst>
          </p:cNvPr>
          <p:cNvSpPr/>
          <p:nvPr userDrawn="1"/>
        </p:nvSpPr>
        <p:spPr bwMode="auto">
          <a:xfrm>
            <a:off x="33849" y="3653108"/>
            <a:ext cx="9020275" cy="3129417"/>
          </a:xfrm>
          <a:prstGeom prst="rect">
            <a:avLst/>
          </a:prstGeom>
          <a:solidFill>
            <a:schemeClr val="accent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577" fontAlgn="base">
              <a:spcBef>
                <a:spcPct val="0"/>
              </a:spcBef>
              <a:spcAft>
                <a:spcPct val="0"/>
              </a:spcAft>
            </a:pPr>
            <a:endParaRPr lang="en-US" sz="1471" dirty="0">
              <a:gradFill>
                <a:gsLst>
                  <a:gs pos="0">
                    <a:srgbClr val="FFFFFF"/>
                  </a:gs>
                  <a:gs pos="100000">
                    <a:srgbClr val="FFFFFF"/>
                  </a:gs>
                </a:gsLst>
                <a:lin ang="5400000" scaled="0"/>
              </a:gradFill>
            </a:endParaRPr>
          </a:p>
        </p:txBody>
      </p:sp>
      <p:sp>
        <p:nvSpPr>
          <p:cNvPr id="10" name="Content Placeholder 2">
            <a:extLst>
              <a:ext uri="{FF2B5EF4-FFF2-40B4-BE49-F238E27FC236}">
                <a16:creationId xmlns:a16="http://schemas.microsoft.com/office/drawing/2014/main" id="{A7A07890-C86B-4334-9F28-D4C01C01B9F8}"/>
              </a:ext>
            </a:extLst>
          </p:cNvPr>
          <p:cNvSpPr>
            <a:spLocks noGrp="1"/>
          </p:cNvSpPr>
          <p:nvPr>
            <p:ph idx="10" hasCustomPrompt="1"/>
          </p:nvPr>
        </p:nvSpPr>
        <p:spPr>
          <a:xfrm>
            <a:off x="151194" y="3795486"/>
            <a:ext cx="8833654" cy="2910114"/>
          </a:xfrm>
          <a:solidFill>
            <a:schemeClr val="bg1"/>
          </a:solidFill>
          <a:ln w="60325" cmpd="sng">
            <a:solidFill>
              <a:srgbClr val="0070C0"/>
            </a:solidFill>
          </a:ln>
        </p:spPr>
        <p:txBody>
          <a:bodyPr>
            <a:normAutofit/>
          </a:bodyPr>
          <a:lstStyle>
            <a:lvl1pPr marL="0" indent="0" defTabSz="0">
              <a:buFont typeface="Arial" panose="020B0604020202020204" pitchFamily="34" charset="0"/>
              <a:buNone/>
              <a:defRPr sz="1200">
                <a:latin typeface="Courier New" panose="02070309020205020404" pitchFamily="49" charset="0"/>
                <a:cs typeface="Courier New" panose="02070309020205020404" pitchFamily="49" charset="0"/>
              </a:defRPr>
            </a:lvl1pPr>
            <a:lvl2pPr marL="342900" indent="0" defTabSz="0">
              <a:buFont typeface="Arial" panose="020B0604020202020204" pitchFamily="34" charset="0"/>
              <a:buNone/>
              <a:defRPr sz="1200">
                <a:latin typeface="Courier New" panose="02070309020205020404" pitchFamily="49" charset="0"/>
                <a:cs typeface="Courier New" panose="02070309020205020404" pitchFamily="49" charset="0"/>
              </a:defRPr>
            </a:lvl2pPr>
            <a:lvl3pPr marL="685800" indent="0" defTabSz="0">
              <a:buFont typeface="Arial" panose="020B0604020202020204" pitchFamily="34" charset="0"/>
              <a:buNone/>
              <a:defRPr sz="1200">
                <a:latin typeface="Courier New" panose="02070309020205020404" pitchFamily="49" charset="0"/>
                <a:cs typeface="Courier New" panose="02070309020205020404" pitchFamily="49" charset="0"/>
              </a:defRPr>
            </a:lvl3pPr>
            <a:lvl4pPr marL="1028700" indent="0" defTabSz="0">
              <a:buFont typeface="Arial" panose="020B0604020202020204" pitchFamily="34" charset="0"/>
              <a:buNone/>
              <a:defRPr sz="1200">
                <a:latin typeface="Courier New" panose="02070309020205020404" pitchFamily="49" charset="0"/>
                <a:cs typeface="Courier New" panose="02070309020205020404" pitchFamily="49" charset="0"/>
              </a:defRPr>
            </a:lvl4pPr>
            <a:lvl5pPr marL="1371600" indent="0" defTabSz="0">
              <a:buFont typeface="Arial" panose="020B0604020202020204" pitchFamily="34" charset="0"/>
              <a:buNone/>
              <a:defRPr sz="1200">
                <a:latin typeface="Courier New" panose="02070309020205020404" pitchFamily="49" charset="0"/>
                <a:cs typeface="Courier New" panose="02070309020205020404" pitchFamily="49" charset="0"/>
              </a:defRPr>
            </a:lvl5pPr>
          </a:lstStyle>
          <a:p>
            <a:pPr lvl="0"/>
            <a:r>
              <a:rPr lang="en-US" dirty="0"/>
              <a:t>Click to Edit/Paste/Insert Code or Paste/Insert Screenshot</a:t>
            </a:r>
          </a:p>
          <a:p>
            <a:pPr lvl="1"/>
            <a:r>
              <a:rPr lang="en-US" dirty="0"/>
              <a:t>	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0569900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23216E-3091-410D-83D4-F3B694551529}"/>
              </a:ext>
            </a:extLst>
          </p:cNvPr>
          <p:cNvSpPr>
            <a:spLocks noGrp="1"/>
          </p:cNvSpPr>
          <p:nvPr>
            <p:ph type="title" hasCustomPrompt="1"/>
          </p:nvPr>
        </p:nvSpPr>
        <p:spPr/>
        <p:txBody>
          <a:bodyPr/>
          <a:lstStyle>
            <a:lvl1pPr>
              <a:defRPr/>
            </a:lvl1pPr>
          </a:lstStyle>
          <a:p>
            <a:r>
              <a:rPr lang="en-US" dirty="0"/>
              <a:t>Click to edit Code Title</a:t>
            </a:r>
          </a:p>
        </p:txBody>
      </p:sp>
      <p:sp>
        <p:nvSpPr>
          <p:cNvPr id="4" name="Text Placeholder 3">
            <a:extLst>
              <a:ext uri="{FF2B5EF4-FFF2-40B4-BE49-F238E27FC236}">
                <a16:creationId xmlns:a16="http://schemas.microsoft.com/office/drawing/2014/main" id="{8AA8E3D7-116C-400A-AC64-F86759F16B62}"/>
              </a:ext>
            </a:extLst>
          </p:cNvPr>
          <p:cNvSpPr>
            <a:spLocks noGrp="1"/>
          </p:cNvSpPr>
          <p:nvPr>
            <p:ph type="body" sz="quarter" idx="10" hasCustomPrompt="1"/>
          </p:nvPr>
        </p:nvSpPr>
        <p:spPr>
          <a:xfrm>
            <a:off x="93306" y="1055077"/>
            <a:ext cx="8929396" cy="5616311"/>
          </a:xfrm>
        </p:spPr>
        <p:txBody>
          <a:bodyPr/>
          <a:lstStyle>
            <a:lvl1pPr marL="0" indent="0">
              <a:buNone/>
              <a:defRPr sz="2400">
                <a:latin typeface="Consolas" panose="020B0609020204030204" pitchFamily="49" charset="0"/>
              </a:defRPr>
            </a:lvl1pPr>
            <a:lvl2pPr marL="288925" indent="0">
              <a:buNone/>
              <a:defRPr sz="2000">
                <a:latin typeface="Consolas" panose="020B0609020204030204" pitchFamily="49" charset="0"/>
              </a:defRPr>
            </a:lvl2pPr>
            <a:lvl3pPr marL="681037" indent="0">
              <a:buNone/>
              <a:defRPr sz="1800">
                <a:latin typeface="Consolas" panose="020B0609020204030204" pitchFamily="49" charset="0"/>
              </a:defRPr>
            </a:lvl3pPr>
            <a:lvl4pPr marL="1089025" indent="0">
              <a:buNone/>
              <a:defRPr sz="1600">
                <a:latin typeface="Consolas" panose="020B0609020204030204" pitchFamily="49" charset="0"/>
              </a:defRPr>
            </a:lvl4pPr>
            <a:lvl5pPr marL="1376363" indent="0">
              <a:buNone/>
              <a:defRPr sz="1600">
                <a:latin typeface="Consolas" panose="020B0609020204030204" pitchFamily="49" charset="0"/>
              </a:defRPr>
            </a:lvl5pPr>
          </a:lstStyle>
          <a:p>
            <a:pPr lvl="0"/>
            <a:r>
              <a:rPr lang="en-US" dirty="0"/>
              <a:t>Edit Code</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1718166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01930" y="1189178"/>
            <a:ext cx="8740142" cy="4801075"/>
          </a:xfrm>
          <a:prstGeom prst="rect">
            <a:avLst/>
          </a:prstGeom>
        </p:spPr>
        <p:txBody>
          <a:bodyPr/>
          <a:lstStyle>
            <a:lvl1pPr marL="213593" indent="-213593">
              <a:buClr>
                <a:schemeClr val="tx1"/>
              </a:buClr>
              <a:buSzPct val="90000"/>
              <a:buFont typeface="Arial" pitchFamily="34" charset="0"/>
              <a:buChar char="•"/>
              <a:defRPr sz="264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20181" indent="-20659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33773" indent="-213593">
              <a:buClr>
                <a:schemeClr val="tx1"/>
              </a:buClr>
              <a:buSzPct val="90000"/>
              <a:buFont typeface="Arial" pitchFamily="34" charset="0"/>
              <a:buChar char="•"/>
              <a:defRPr sz="2059">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01846" indent="-168073">
              <a:buClr>
                <a:schemeClr val="tx1"/>
              </a:buClr>
              <a:buSzPct val="90000"/>
              <a:buFont typeface="Arial" pitchFamily="34" charset="0"/>
              <a:buChar char="•"/>
              <a:defRPr sz="1765">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969919" indent="-168073">
              <a:buClr>
                <a:schemeClr val="tx1"/>
              </a:buClr>
              <a:buSzPct val="90000"/>
              <a:buFont typeface="Arial" pitchFamily="34" charset="0"/>
              <a:buChar char="•"/>
              <a:defRPr sz="147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7"/>
            <a:ext cx="9144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2720"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hasCustomPrompt="1"/>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Title</a:t>
            </a:r>
          </a:p>
        </p:txBody>
      </p:sp>
    </p:spTree>
    <p:extLst>
      <p:ext uri="{BB962C8B-B14F-4D97-AF65-F5344CB8AC3E}">
        <p14:creationId xmlns:p14="http://schemas.microsoft.com/office/powerpoint/2010/main" val="11963743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teps">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CCF24501-8757-48AA-B9DD-ED5BECE78DDC}"/>
              </a:ext>
            </a:extLst>
          </p:cNvPr>
          <p:cNvSpPr txBox="1"/>
          <p:nvPr userDrawn="1"/>
        </p:nvSpPr>
        <p:spPr>
          <a:xfrm>
            <a:off x="169906" y="2054745"/>
            <a:ext cx="1568243" cy="271654"/>
          </a:xfrm>
          <a:prstGeom prst="rect">
            <a:avLst/>
          </a:prstGeom>
          <a:solidFill>
            <a:schemeClr val="bg1"/>
          </a:solidFill>
          <a:ln w="12700">
            <a:solidFill>
              <a:schemeClr val="tx1"/>
            </a:solidFill>
          </a:ln>
        </p:spPr>
        <p:txBody>
          <a:bodyPr wrap="square" lIns="68570" tIns="34285" rIns="68570" bIns="34285" rtlCol="0" anchor="ctr">
            <a:noAutofit/>
          </a:bodyPr>
          <a:lstStyle>
            <a:defPPr>
              <a:defRPr lang="en-US"/>
            </a:defPPr>
            <a:lvl1pPr>
              <a:defRPr sz="2400">
                <a:solidFill>
                  <a:srgbClr val="0078D7"/>
                </a:solidFill>
                <a:latin typeface="+mj-lt"/>
              </a:defRPr>
            </a:lvl1pPr>
          </a:lstStyle>
          <a:p>
            <a:pPr defTabSz="685669">
              <a:defRPr/>
            </a:pPr>
            <a:r>
              <a:rPr lang="en-US" sz="1050" b="1" dirty="0">
                <a:solidFill>
                  <a:schemeClr val="tx1">
                    <a:lumMod val="95000"/>
                    <a:lumOff val="5000"/>
                  </a:schemeClr>
                </a:solidFill>
                <a:latin typeface="Segoe UI Light"/>
              </a:rPr>
              <a:t>Observations</a:t>
            </a:r>
          </a:p>
        </p:txBody>
      </p:sp>
      <p:sp>
        <p:nvSpPr>
          <p:cNvPr id="2" name="Title 1"/>
          <p:cNvSpPr>
            <a:spLocks noGrp="1"/>
          </p:cNvSpPr>
          <p:nvPr>
            <p:ph type="title" hasCustomPrompt="1"/>
          </p:nvPr>
        </p:nvSpPr>
        <p:spPr/>
        <p:txBody>
          <a:bodyPr/>
          <a:lstStyle>
            <a:lvl1pPr>
              <a:defRPr/>
            </a:lvl1pPr>
          </a:lstStyle>
          <a:p>
            <a:r>
              <a:rPr lang="en-US" dirty="0"/>
              <a:t>Click to edit Steps Title</a:t>
            </a:r>
          </a:p>
        </p:txBody>
      </p:sp>
      <p:graphicFrame>
        <p:nvGraphicFramePr>
          <p:cNvPr id="3" name="Table 2">
            <a:extLst>
              <a:ext uri="{FF2B5EF4-FFF2-40B4-BE49-F238E27FC236}">
                <a16:creationId xmlns:a16="http://schemas.microsoft.com/office/drawing/2014/main" id="{0DA8EFC8-B6A4-4A4B-9EDA-91002B4DFD8C}"/>
              </a:ext>
            </a:extLst>
          </p:cNvPr>
          <p:cNvGraphicFramePr>
            <a:graphicFrameLocks noGrp="1"/>
          </p:cNvGraphicFramePr>
          <p:nvPr userDrawn="1">
            <p:extLst>
              <p:ext uri="{D42A27DB-BD31-4B8C-83A1-F6EECF244321}">
                <p14:modId xmlns:p14="http://schemas.microsoft.com/office/powerpoint/2010/main" val="69496546"/>
              </p:ext>
            </p:extLst>
          </p:nvPr>
        </p:nvGraphicFramePr>
        <p:xfrm>
          <a:off x="177800" y="987548"/>
          <a:ext cx="8799331" cy="915686"/>
        </p:xfrm>
        <a:graphic>
          <a:graphicData uri="http://schemas.openxmlformats.org/drawingml/2006/table">
            <a:tbl>
              <a:tblPr firstRow="1" bandRow="1">
                <a:tableStyleId>{5C22544A-7EE6-4342-B048-85BDC9FD1C3A}</a:tableStyleId>
              </a:tblPr>
              <a:tblGrid>
                <a:gridCol w="247754">
                  <a:extLst>
                    <a:ext uri="{9D8B030D-6E8A-4147-A177-3AD203B41FA5}">
                      <a16:colId xmlns:a16="http://schemas.microsoft.com/office/drawing/2014/main" val="612254498"/>
                    </a:ext>
                  </a:extLst>
                </a:gridCol>
                <a:gridCol w="2696305">
                  <a:extLst>
                    <a:ext uri="{9D8B030D-6E8A-4147-A177-3AD203B41FA5}">
                      <a16:colId xmlns:a16="http://schemas.microsoft.com/office/drawing/2014/main" val="1261049811"/>
                    </a:ext>
                  </a:extLst>
                </a:gridCol>
                <a:gridCol w="241057">
                  <a:extLst>
                    <a:ext uri="{9D8B030D-6E8A-4147-A177-3AD203B41FA5}">
                      <a16:colId xmlns:a16="http://schemas.microsoft.com/office/drawing/2014/main" val="2638922956"/>
                    </a:ext>
                  </a:extLst>
                </a:gridCol>
                <a:gridCol w="2696305">
                  <a:extLst>
                    <a:ext uri="{9D8B030D-6E8A-4147-A177-3AD203B41FA5}">
                      <a16:colId xmlns:a16="http://schemas.microsoft.com/office/drawing/2014/main" val="1530065899"/>
                    </a:ext>
                  </a:extLst>
                </a:gridCol>
                <a:gridCol w="221605">
                  <a:extLst>
                    <a:ext uri="{9D8B030D-6E8A-4147-A177-3AD203B41FA5}">
                      <a16:colId xmlns:a16="http://schemas.microsoft.com/office/drawing/2014/main" val="1628348927"/>
                    </a:ext>
                  </a:extLst>
                </a:gridCol>
                <a:gridCol w="2696305">
                  <a:extLst>
                    <a:ext uri="{9D8B030D-6E8A-4147-A177-3AD203B41FA5}">
                      <a16:colId xmlns:a16="http://schemas.microsoft.com/office/drawing/2014/main" val="3564049150"/>
                    </a:ext>
                  </a:extLst>
                </a:gridCol>
              </a:tblGrid>
              <a:tr h="915686">
                <a:tc>
                  <a:txBody>
                    <a:bodyPr/>
                    <a:lstStyle/>
                    <a:p>
                      <a:pPr algn="ctr"/>
                      <a:r>
                        <a:rPr lang="en-US" sz="1800" dirty="0">
                          <a:solidFill>
                            <a:schemeClr val="bg1"/>
                          </a:solidFill>
                        </a:rPr>
                        <a:t>1</a:t>
                      </a:r>
                    </a:p>
                  </a:txBody>
                  <a:tcPr marL="68570" marR="6857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2"/>
                    </a:solidFill>
                  </a:tcPr>
                </a:tc>
                <a:tc>
                  <a:txBody>
                    <a:bodyPr/>
                    <a:lstStyle/>
                    <a:p>
                      <a:pPr marL="0" indent="0" algn="l">
                        <a:buFont typeface="Arial" panose="020B0604020202020204" pitchFamily="34" charset="0"/>
                        <a:buNone/>
                      </a:pPr>
                      <a:endParaRPr lang="en-US" sz="1200" b="0" dirty="0">
                        <a:solidFill>
                          <a:schemeClr val="tx1"/>
                        </a:solidFill>
                        <a:latin typeface="Segoe UI" panose="020B0502040204020203" pitchFamily="34" charset="0"/>
                        <a:cs typeface="Segoe UI" panose="020B0502040204020203" pitchFamily="34" charset="0"/>
                      </a:endParaRPr>
                    </a:p>
                  </a:txBody>
                  <a:tcPr marL="68570" marR="6857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r>
                        <a:rPr lang="en-US" sz="1800" dirty="0">
                          <a:solidFill>
                            <a:schemeClr val="bg1"/>
                          </a:solidFill>
                        </a:rPr>
                        <a:t>2</a:t>
                      </a:r>
                    </a:p>
                  </a:txBody>
                  <a:tcPr marL="68570" marR="6857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2"/>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txBody>
                  <a:tcPr marL="68570" marR="6857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r>
                        <a:rPr lang="en-US" sz="1800" dirty="0">
                          <a:solidFill>
                            <a:schemeClr val="bg1"/>
                          </a:solidFill>
                        </a:rPr>
                        <a:t>3</a:t>
                      </a:r>
                    </a:p>
                  </a:txBody>
                  <a:tcPr marL="68570" marR="6857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2"/>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txBody>
                  <a:tcPr marL="68570" marR="6857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2296024"/>
                  </a:ext>
                </a:extLst>
              </a:tr>
            </a:tbl>
          </a:graphicData>
        </a:graphic>
      </p:graphicFrame>
      <p:sp>
        <p:nvSpPr>
          <p:cNvPr id="7" name="TextBox 6">
            <a:extLst>
              <a:ext uri="{FF2B5EF4-FFF2-40B4-BE49-F238E27FC236}">
                <a16:creationId xmlns:a16="http://schemas.microsoft.com/office/drawing/2014/main" id="{92028F83-BC57-46B6-AE4F-F363D917BFB5}"/>
              </a:ext>
            </a:extLst>
          </p:cNvPr>
          <p:cNvSpPr txBox="1"/>
          <p:nvPr userDrawn="1"/>
        </p:nvSpPr>
        <p:spPr>
          <a:xfrm>
            <a:off x="4669826" y="2026752"/>
            <a:ext cx="1568243" cy="271654"/>
          </a:xfrm>
          <a:prstGeom prst="rect">
            <a:avLst/>
          </a:prstGeom>
          <a:solidFill>
            <a:schemeClr val="bg1"/>
          </a:solidFill>
          <a:ln w="12700">
            <a:solidFill>
              <a:schemeClr val="tx1"/>
            </a:solidFill>
          </a:ln>
        </p:spPr>
        <p:txBody>
          <a:bodyPr wrap="square" lIns="68570" tIns="34285" rIns="68570" bIns="34285" rtlCol="0" anchor="ctr">
            <a:noAutofit/>
          </a:bodyPr>
          <a:lstStyle>
            <a:defPPr>
              <a:defRPr lang="en-US"/>
            </a:defPPr>
            <a:lvl1pPr>
              <a:defRPr sz="2400">
                <a:solidFill>
                  <a:srgbClr val="0078D7"/>
                </a:solidFill>
                <a:latin typeface="+mj-lt"/>
              </a:defRPr>
            </a:lvl1pPr>
          </a:lstStyle>
          <a:p>
            <a:pPr defTabSz="685669">
              <a:defRPr/>
            </a:pPr>
            <a:r>
              <a:rPr lang="en-US" sz="1050" b="1" dirty="0">
                <a:solidFill>
                  <a:schemeClr val="tx1">
                    <a:lumMod val="95000"/>
                    <a:lumOff val="5000"/>
                  </a:schemeClr>
                </a:solidFill>
                <a:latin typeface="Segoe UI Light"/>
              </a:rPr>
              <a:t>Results</a:t>
            </a:r>
          </a:p>
        </p:txBody>
      </p:sp>
      <p:sp>
        <p:nvSpPr>
          <p:cNvPr id="8" name="TextBox 7">
            <a:extLst>
              <a:ext uri="{FF2B5EF4-FFF2-40B4-BE49-F238E27FC236}">
                <a16:creationId xmlns:a16="http://schemas.microsoft.com/office/drawing/2014/main" id="{1B2D9789-D165-4BDB-A460-2343E7F13D54}"/>
              </a:ext>
            </a:extLst>
          </p:cNvPr>
          <p:cNvSpPr txBox="1"/>
          <p:nvPr userDrawn="1"/>
        </p:nvSpPr>
        <p:spPr>
          <a:xfrm>
            <a:off x="169906" y="5243163"/>
            <a:ext cx="1565352" cy="271654"/>
          </a:xfrm>
          <a:prstGeom prst="rect">
            <a:avLst/>
          </a:prstGeom>
          <a:solidFill>
            <a:schemeClr val="bg1"/>
          </a:solidFill>
          <a:ln w="12700">
            <a:solidFill>
              <a:schemeClr val="tx1"/>
            </a:solidFill>
          </a:ln>
        </p:spPr>
        <p:txBody>
          <a:bodyPr wrap="square" lIns="68570" tIns="34285" rIns="68570" bIns="34285" rtlCol="0" anchor="ctr">
            <a:noAutofit/>
          </a:bodyPr>
          <a:lstStyle>
            <a:defPPr>
              <a:defRPr lang="en-US"/>
            </a:defPPr>
            <a:lvl1pPr>
              <a:defRPr sz="2400">
                <a:solidFill>
                  <a:srgbClr val="0078D7"/>
                </a:solidFill>
                <a:latin typeface="+mj-lt"/>
              </a:defRPr>
            </a:lvl1pPr>
          </a:lstStyle>
          <a:p>
            <a:pPr defTabSz="685669">
              <a:defRPr/>
            </a:pPr>
            <a:r>
              <a:rPr lang="en-US" sz="1050" b="1" dirty="0">
                <a:solidFill>
                  <a:schemeClr val="tx1">
                    <a:lumMod val="95000"/>
                    <a:lumOff val="5000"/>
                  </a:schemeClr>
                </a:solidFill>
                <a:latin typeface="Segoe UI Light"/>
              </a:rPr>
              <a:t>Resources</a:t>
            </a:r>
          </a:p>
        </p:txBody>
      </p:sp>
      <p:sp>
        <p:nvSpPr>
          <p:cNvPr id="10" name="TextBox 9">
            <a:extLst>
              <a:ext uri="{FF2B5EF4-FFF2-40B4-BE49-F238E27FC236}">
                <a16:creationId xmlns:a16="http://schemas.microsoft.com/office/drawing/2014/main" id="{2A40F325-ADB0-41C7-9EF7-7E36EF2381D6}"/>
              </a:ext>
            </a:extLst>
          </p:cNvPr>
          <p:cNvSpPr txBox="1"/>
          <p:nvPr userDrawn="1"/>
        </p:nvSpPr>
        <p:spPr>
          <a:xfrm>
            <a:off x="169904" y="794128"/>
            <a:ext cx="1568244" cy="271654"/>
          </a:xfrm>
          <a:prstGeom prst="rect">
            <a:avLst/>
          </a:prstGeom>
          <a:solidFill>
            <a:schemeClr val="bg1"/>
          </a:solidFill>
          <a:ln w="12700">
            <a:solidFill>
              <a:schemeClr val="tx1"/>
            </a:solidFill>
          </a:ln>
        </p:spPr>
        <p:txBody>
          <a:bodyPr wrap="square" lIns="68570" tIns="34285" rIns="68570" bIns="34285" rtlCol="0" anchor="ctr">
            <a:noAutofit/>
          </a:bodyPr>
          <a:lstStyle>
            <a:defPPr>
              <a:defRPr lang="en-US"/>
            </a:defPPr>
            <a:lvl1pPr>
              <a:defRPr sz="2400">
                <a:solidFill>
                  <a:srgbClr val="0078D7"/>
                </a:solidFill>
                <a:latin typeface="+mj-lt"/>
              </a:defRPr>
            </a:lvl1pPr>
          </a:lstStyle>
          <a:p>
            <a:pPr defTabSz="685669">
              <a:defRPr/>
            </a:pPr>
            <a:r>
              <a:rPr lang="en-US" sz="1050" b="1" dirty="0">
                <a:solidFill>
                  <a:schemeClr val="tx1">
                    <a:lumMod val="95000"/>
                    <a:lumOff val="5000"/>
                  </a:schemeClr>
                </a:solidFill>
                <a:latin typeface="Segoe UI Light"/>
              </a:rPr>
              <a:t>Steps</a:t>
            </a:r>
          </a:p>
        </p:txBody>
      </p:sp>
      <p:sp>
        <p:nvSpPr>
          <p:cNvPr id="19" name="Text Placeholder 18">
            <a:extLst>
              <a:ext uri="{FF2B5EF4-FFF2-40B4-BE49-F238E27FC236}">
                <a16:creationId xmlns:a16="http://schemas.microsoft.com/office/drawing/2014/main" id="{97DBA5D9-8C6D-43D4-A24D-D27248395183}"/>
              </a:ext>
            </a:extLst>
          </p:cNvPr>
          <p:cNvSpPr>
            <a:spLocks noGrp="1"/>
          </p:cNvSpPr>
          <p:nvPr>
            <p:ph type="body" sz="quarter" idx="12" hasCustomPrompt="1"/>
          </p:nvPr>
        </p:nvSpPr>
        <p:spPr>
          <a:xfrm>
            <a:off x="460375" y="1035632"/>
            <a:ext cx="2590800" cy="827088"/>
          </a:xfrm>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Step 1</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Text Placeholder 18">
            <a:extLst>
              <a:ext uri="{FF2B5EF4-FFF2-40B4-BE49-F238E27FC236}">
                <a16:creationId xmlns:a16="http://schemas.microsoft.com/office/drawing/2014/main" id="{35DE67FC-9970-40AE-86CC-CDE63AD436CF}"/>
              </a:ext>
            </a:extLst>
          </p:cNvPr>
          <p:cNvSpPr>
            <a:spLocks noGrp="1"/>
          </p:cNvSpPr>
          <p:nvPr>
            <p:ph type="body" sz="quarter" idx="13" hasCustomPrompt="1"/>
          </p:nvPr>
        </p:nvSpPr>
        <p:spPr>
          <a:xfrm>
            <a:off x="3405726" y="1016750"/>
            <a:ext cx="2590800" cy="827088"/>
          </a:xfrm>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Step 2</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Text Placeholder 18">
            <a:extLst>
              <a:ext uri="{FF2B5EF4-FFF2-40B4-BE49-F238E27FC236}">
                <a16:creationId xmlns:a16="http://schemas.microsoft.com/office/drawing/2014/main" id="{5DA0B143-17CC-4340-B000-4AB93B418219}"/>
              </a:ext>
            </a:extLst>
          </p:cNvPr>
          <p:cNvSpPr>
            <a:spLocks noGrp="1"/>
          </p:cNvSpPr>
          <p:nvPr>
            <p:ph type="body" sz="quarter" idx="14" hasCustomPrompt="1"/>
          </p:nvPr>
        </p:nvSpPr>
        <p:spPr>
          <a:xfrm>
            <a:off x="6351077" y="1031847"/>
            <a:ext cx="2590800" cy="827088"/>
          </a:xfrm>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Step 3</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4" name="Text Placeholder 18">
            <a:extLst>
              <a:ext uri="{FF2B5EF4-FFF2-40B4-BE49-F238E27FC236}">
                <a16:creationId xmlns:a16="http://schemas.microsoft.com/office/drawing/2014/main" id="{D3A2EF9D-8503-44C9-8C8A-AD3AB6E8B9E7}"/>
              </a:ext>
            </a:extLst>
          </p:cNvPr>
          <p:cNvSpPr>
            <a:spLocks noGrp="1"/>
          </p:cNvSpPr>
          <p:nvPr>
            <p:ph type="body" sz="quarter" idx="17" hasCustomPrompt="1"/>
          </p:nvPr>
        </p:nvSpPr>
        <p:spPr>
          <a:xfrm>
            <a:off x="187194" y="5514817"/>
            <a:ext cx="8799331" cy="1065841"/>
          </a:xfrm>
          <a:solidFill>
            <a:schemeClr val="bg1"/>
          </a:solidFill>
          <a:ln w="22225">
            <a:solidFill>
              <a:srgbClr val="000000"/>
            </a:solidFill>
          </a:ln>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Resources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3" name="Text Placeholder 18">
            <a:extLst>
              <a:ext uri="{FF2B5EF4-FFF2-40B4-BE49-F238E27FC236}">
                <a16:creationId xmlns:a16="http://schemas.microsoft.com/office/drawing/2014/main" id="{15DBFA86-3281-48C1-B37A-60EAF36BD25D}"/>
              </a:ext>
            </a:extLst>
          </p:cNvPr>
          <p:cNvSpPr>
            <a:spLocks noGrp="1"/>
          </p:cNvSpPr>
          <p:nvPr>
            <p:ph type="body" sz="quarter" idx="16" hasCustomPrompt="1"/>
          </p:nvPr>
        </p:nvSpPr>
        <p:spPr>
          <a:xfrm>
            <a:off x="4678319" y="2265437"/>
            <a:ext cx="4295775" cy="2862989"/>
          </a:xfrm>
          <a:solidFill>
            <a:schemeClr val="bg1"/>
          </a:solidFill>
          <a:ln w="22225">
            <a:solidFill>
              <a:srgbClr val="000000"/>
            </a:solidFill>
          </a:ln>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Results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Text Placeholder 18">
            <a:extLst>
              <a:ext uri="{FF2B5EF4-FFF2-40B4-BE49-F238E27FC236}">
                <a16:creationId xmlns:a16="http://schemas.microsoft.com/office/drawing/2014/main" id="{2BFCEE7C-1B60-4DD2-A577-07AE5CD0142E}"/>
              </a:ext>
            </a:extLst>
          </p:cNvPr>
          <p:cNvSpPr>
            <a:spLocks noGrp="1"/>
          </p:cNvSpPr>
          <p:nvPr>
            <p:ph type="body" sz="quarter" idx="15" hasCustomPrompt="1"/>
          </p:nvPr>
        </p:nvSpPr>
        <p:spPr>
          <a:xfrm>
            <a:off x="177800" y="2301875"/>
            <a:ext cx="4263572" cy="2826552"/>
          </a:xfrm>
          <a:solidFill>
            <a:schemeClr val="bg1"/>
          </a:solidFill>
          <a:ln w="22225">
            <a:solidFill>
              <a:srgbClr val="000000"/>
            </a:solidFill>
          </a:ln>
        </p:spPr>
        <p:txBody>
          <a:bodyPr/>
          <a:lstStyle>
            <a:lvl1pPr marL="342900" indent="-342900">
              <a:buFont typeface="+mj-lt"/>
              <a:buAutoNum type="arabicParenR"/>
              <a:defRPr sz="1400"/>
            </a:lvl1pPr>
            <a:lvl2pPr marL="517525" indent="-228600">
              <a:buFont typeface="+mj-lt"/>
              <a:buAutoNum type="alphaLcParenR"/>
              <a:defRPr sz="1200"/>
            </a:lvl2pPr>
            <a:lvl3pPr marL="909637" indent="-228600">
              <a:buFont typeface="+mj-lt"/>
              <a:buAutoNum type="romanLcPeriod"/>
              <a:defRPr sz="1100"/>
            </a:lvl3pPr>
            <a:lvl4pPr marL="1317625" indent="-228600">
              <a:buFont typeface="+mj-lt"/>
              <a:buAutoNum type="arabicPeriod"/>
              <a:defRPr sz="1050"/>
            </a:lvl4pPr>
            <a:lvl5pPr marL="1604963" indent="-228600">
              <a:buFont typeface="+mj-lt"/>
              <a:buAutoNum type="alphaLcPeriod"/>
              <a:defRPr sz="1050"/>
            </a:lvl5pPr>
          </a:lstStyle>
          <a:p>
            <a:pPr lvl="0"/>
            <a:r>
              <a:rPr lang="en-US" dirty="0"/>
              <a:t>Click to add Observations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Arrow: Down 10">
            <a:extLst>
              <a:ext uri="{FF2B5EF4-FFF2-40B4-BE49-F238E27FC236}">
                <a16:creationId xmlns:a16="http://schemas.microsoft.com/office/drawing/2014/main" id="{F67E61E6-AA38-485B-AE09-CD08BBD8FABF}"/>
              </a:ext>
            </a:extLst>
          </p:cNvPr>
          <p:cNvSpPr/>
          <p:nvPr userDrawn="1"/>
        </p:nvSpPr>
        <p:spPr bwMode="auto">
          <a:xfrm rot="16200000">
            <a:off x="2927137" y="814018"/>
            <a:ext cx="470385" cy="2854139"/>
          </a:xfrm>
          <a:prstGeom prst="downArrow">
            <a:avLst>
              <a:gd name="adj1" fmla="val 31468"/>
              <a:gd name="adj2" fmla="val 37425"/>
            </a:avLst>
          </a:prstGeom>
          <a:gradFill flip="none" rotWithShape="1">
            <a:gsLst>
              <a:gs pos="0">
                <a:srgbClr val="0078D7">
                  <a:lumMod val="0"/>
                  <a:lumOff val="100000"/>
                  <a:alpha val="0"/>
                </a:srgbClr>
              </a:gs>
              <a:gs pos="100000">
                <a:srgbClr val="0078D7">
                  <a:lumMod val="45000"/>
                  <a:lumOff val="55000"/>
                </a:srgbClr>
              </a:gs>
              <a:gs pos="100000">
                <a:schemeClr val="accent6"/>
              </a:gs>
            </a:gsLst>
            <a:lin ang="5400000" scaled="1"/>
            <a:tileRect/>
          </a:gradFill>
          <a:ln>
            <a:noFill/>
          </a:ln>
          <a:effectLst/>
        </p:spPr>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20" fontAlgn="base">
              <a:lnSpc>
                <a:spcPct val="90000"/>
              </a:lnSpc>
              <a:spcBef>
                <a:spcPct val="0"/>
              </a:spcBef>
              <a:spcAft>
                <a:spcPct val="0"/>
              </a:spcAft>
              <a:defRPr/>
            </a:pPr>
            <a:endParaRPr lang="en-US" sz="18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3345414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Edit Master text styles</a:t>
            </a:r>
          </a:p>
        </p:txBody>
      </p:sp>
      <p:sp>
        <p:nvSpPr>
          <p:cNvPr id="4" name="Text Placeholder 4">
            <a:extLst>
              <a:ext uri="{FF2B5EF4-FFF2-40B4-BE49-F238E27FC236}">
                <a16:creationId xmlns:a16="http://schemas.microsoft.com/office/drawing/2014/main" id="{24211B1E-98C0-42A2-80F7-77814EB2808C}"/>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28043648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458788" y="1018564"/>
            <a:ext cx="3798887" cy="43862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410075" y="1018564"/>
            <a:ext cx="3800475" cy="43862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17FADCA2-DA60-489B-A501-CF188B651DDA}"/>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92115335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3092" y="0"/>
            <a:ext cx="8563708" cy="80772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086704"/>
            <a:ext cx="4040188" cy="639762"/>
          </a:xfrm>
        </p:spPr>
        <p:txBody>
          <a:bodyPr anchor="t"/>
          <a:lstStyle>
            <a:lvl1pPr marL="0" indent="0">
              <a:buNone/>
              <a:defRPr sz="2400" b="0">
                <a:solidFill>
                  <a:srgbClr val="0070C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457200" y="1726466"/>
            <a:ext cx="4040188" cy="43929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45025" y="1086704"/>
            <a:ext cx="4041775" cy="639762"/>
          </a:xfrm>
        </p:spPr>
        <p:txBody>
          <a:bodyPr anchor="t"/>
          <a:lstStyle>
            <a:lvl1pPr marL="0" indent="0">
              <a:buNone/>
              <a:defRPr sz="2400" b="0">
                <a:solidFill>
                  <a:srgbClr val="0070C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45025" y="1726466"/>
            <a:ext cx="4041775" cy="43929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4">
            <a:extLst>
              <a:ext uri="{FF2B5EF4-FFF2-40B4-BE49-F238E27FC236}">
                <a16:creationId xmlns:a16="http://schemas.microsoft.com/office/drawing/2014/main" id="{D037460C-05C3-42DE-B703-45DCB074BAFD}"/>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367289561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 Placeholder 4">
            <a:extLst>
              <a:ext uri="{FF2B5EF4-FFF2-40B4-BE49-F238E27FC236}">
                <a16:creationId xmlns:a16="http://schemas.microsoft.com/office/drawing/2014/main" id="{8C7EC5AE-0525-48F7-B435-5B9653415066}"/>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4831538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Speaker Intro">
    <p:bg>
      <p:bgPr>
        <a:solidFill>
          <a:srgbClr val="0070C0"/>
        </a:solidFill>
        <a:effectLst/>
      </p:bgPr>
    </p:bg>
    <p:spTree>
      <p:nvGrpSpPr>
        <p:cNvPr id="1" name=""/>
        <p:cNvGrpSpPr/>
        <p:nvPr/>
      </p:nvGrpSpPr>
      <p:grpSpPr>
        <a:xfrm>
          <a:off x="0" y="0"/>
          <a:ext cx="0" cy="0"/>
          <a:chOff x="0" y="0"/>
          <a:chExt cx="0" cy="0"/>
        </a:xfrm>
      </p:grpSpPr>
      <p:sp>
        <p:nvSpPr>
          <p:cNvPr id="726019" name="Rectangle 3"/>
          <p:cNvSpPr>
            <a:spLocks noGrp="1" noChangeArrowheads="1"/>
          </p:cNvSpPr>
          <p:nvPr>
            <p:ph type="ctrTitle" sz="quarter" hasCustomPrompt="1"/>
          </p:nvPr>
        </p:nvSpPr>
        <p:spPr>
          <a:xfrm>
            <a:off x="597160" y="508962"/>
            <a:ext cx="8379200" cy="1011928"/>
          </a:xfrm>
          <a:solidFill>
            <a:srgbClr val="3399FF"/>
          </a:solidFill>
          <a:ln algn="ctr"/>
        </p:spPr>
        <p:txBody>
          <a:bodyPr wrap="square" tIns="0" rIns="0" bIns="0" anchor="t" anchorCtr="0">
            <a:noAutofit/>
          </a:bodyPr>
          <a:lstStyle>
            <a:lvl1pPr algn="l">
              <a:spcBef>
                <a:spcPct val="60000"/>
              </a:spcBef>
              <a:buClr>
                <a:schemeClr val="hlink"/>
              </a:buClr>
              <a:buSzPct val="90000"/>
              <a:buFontTx/>
              <a:buNone/>
              <a:defRPr sz="3800" baseline="0">
                <a:solidFill>
                  <a:schemeClr val="bg1"/>
                </a:solidFill>
                <a:latin typeface="Segoe UI" pitchFamily="34" charset="0"/>
                <a:ea typeface="Segoe UI" pitchFamily="34" charset="0"/>
                <a:cs typeface="Segoe UI" pitchFamily="34" charset="0"/>
              </a:defRPr>
            </a:lvl1pPr>
          </a:lstStyle>
          <a:p>
            <a:r>
              <a:rPr lang="en-US" dirty="0"/>
              <a:t>Topic</a:t>
            </a:r>
          </a:p>
        </p:txBody>
      </p:sp>
      <p:sp>
        <p:nvSpPr>
          <p:cNvPr id="726020" name="Rectangle 4"/>
          <p:cNvSpPr>
            <a:spLocks noGrp="1" noChangeArrowheads="1"/>
          </p:cNvSpPr>
          <p:nvPr>
            <p:ph type="subTitle" sz="quarter" idx="1" hasCustomPrompt="1"/>
          </p:nvPr>
        </p:nvSpPr>
        <p:spPr>
          <a:xfrm>
            <a:off x="3685592" y="2595282"/>
            <a:ext cx="5290768" cy="3237592"/>
          </a:xfrm>
        </p:spPr>
        <p:txBody>
          <a:bodyPr lIns="91440" tIns="45720" rIns="91440" bIns="45720"/>
          <a:lstStyle>
            <a:lvl1pPr marL="285750" indent="-285750" algn="l">
              <a:lnSpc>
                <a:spcPct val="95000"/>
              </a:lnSpc>
              <a:spcBef>
                <a:spcPct val="60000"/>
              </a:spcBef>
              <a:buClr>
                <a:schemeClr val="bg1"/>
              </a:buClr>
              <a:buFont typeface="Wingdings" panose="05000000000000000000" pitchFamily="2" charset="2"/>
              <a:buChar char="Ø"/>
              <a:defRPr sz="1800">
                <a:solidFill>
                  <a:schemeClr val="bg1"/>
                </a:solidFill>
                <a:latin typeface="Segoe UI" pitchFamily="34" charset="0"/>
                <a:ea typeface="Segoe UI" pitchFamily="34" charset="0"/>
                <a:cs typeface="Segoe UI" pitchFamily="34" charset="0"/>
              </a:defRPr>
            </a:lvl1pPr>
          </a:lstStyle>
          <a:p>
            <a:r>
              <a:rPr lang="en-US" dirty="0"/>
              <a:t>Topic Description</a:t>
            </a:r>
          </a:p>
          <a:p>
            <a:endParaRPr lang="en-US" dirty="0"/>
          </a:p>
        </p:txBody>
      </p:sp>
      <p:sp>
        <p:nvSpPr>
          <p:cNvPr id="7" name="Text Placeholder 6">
            <a:extLst>
              <a:ext uri="{FF2B5EF4-FFF2-40B4-BE49-F238E27FC236}">
                <a16:creationId xmlns:a16="http://schemas.microsoft.com/office/drawing/2014/main" id="{05E1913A-614D-4F38-AB69-5348B29CCD5D}"/>
              </a:ext>
            </a:extLst>
          </p:cNvPr>
          <p:cNvSpPr>
            <a:spLocks noGrp="1"/>
          </p:cNvSpPr>
          <p:nvPr>
            <p:ph type="body" sz="quarter" idx="10" hasCustomPrompt="1"/>
          </p:nvPr>
        </p:nvSpPr>
        <p:spPr>
          <a:xfrm>
            <a:off x="261938" y="2756542"/>
            <a:ext cx="3241675" cy="2851150"/>
          </a:xfrm>
          <a:solidFill>
            <a:schemeClr val="bg1"/>
          </a:solidFill>
        </p:spPr>
        <p:txBody>
          <a:bodyPr/>
          <a:lstStyle>
            <a:lvl1pPr marL="0" indent="0">
              <a:buNone/>
              <a:defRPr sz="2000" baseline="0">
                <a:solidFill>
                  <a:srgbClr val="0070C0"/>
                </a:solidFill>
              </a:defRPr>
            </a:lvl1pPr>
          </a:lstStyle>
          <a:p>
            <a:pPr lvl="0"/>
            <a:r>
              <a:rPr lang="en-US" dirty="0"/>
              <a:t>Speaker Information:</a:t>
            </a:r>
          </a:p>
        </p:txBody>
      </p:sp>
      <p:sp>
        <p:nvSpPr>
          <p:cNvPr id="11" name="Text Placeholder 10">
            <a:extLst>
              <a:ext uri="{FF2B5EF4-FFF2-40B4-BE49-F238E27FC236}">
                <a16:creationId xmlns:a16="http://schemas.microsoft.com/office/drawing/2014/main" id="{6A2AE784-2CA5-4194-B30C-8D50C676A59B}"/>
              </a:ext>
            </a:extLst>
          </p:cNvPr>
          <p:cNvSpPr>
            <a:spLocks noGrp="1"/>
          </p:cNvSpPr>
          <p:nvPr>
            <p:ph type="body" sz="quarter" idx="11" hasCustomPrompt="1"/>
          </p:nvPr>
        </p:nvSpPr>
        <p:spPr>
          <a:xfrm>
            <a:off x="261938" y="6018240"/>
            <a:ext cx="8714421" cy="391882"/>
          </a:xfrm>
          <a:solidFill>
            <a:schemeClr val="bg1"/>
          </a:solidFill>
        </p:spPr>
        <p:txBody>
          <a:bodyPr/>
          <a:lstStyle>
            <a:lvl1pPr marL="0" indent="0">
              <a:buNone/>
              <a:defRPr sz="1400">
                <a:solidFill>
                  <a:srgbClr val="3399FF"/>
                </a:solidFill>
              </a:defRPr>
            </a:lvl1pPr>
            <a:lvl2pPr>
              <a:defRPr>
                <a:solidFill>
                  <a:schemeClr val="bg1">
                    <a:lumMod val="75000"/>
                  </a:schemeClr>
                </a:solidFill>
              </a:defRPr>
            </a:lvl2pPr>
            <a:lvl3pPr>
              <a:defRPr>
                <a:solidFill>
                  <a:schemeClr val="bg1">
                    <a:lumMod val="75000"/>
                  </a:schemeClr>
                </a:solidFill>
              </a:defRPr>
            </a:lvl3pPr>
            <a:lvl4pPr>
              <a:defRPr>
                <a:solidFill>
                  <a:schemeClr val="bg1">
                    <a:lumMod val="75000"/>
                  </a:schemeClr>
                </a:solidFill>
              </a:defRPr>
            </a:lvl4pPr>
            <a:lvl5pPr>
              <a:defRPr>
                <a:solidFill>
                  <a:schemeClr val="bg1">
                    <a:lumMod val="75000"/>
                  </a:schemeClr>
                </a:solidFill>
              </a:defRPr>
            </a:lvl5pPr>
          </a:lstStyle>
          <a:p>
            <a:pPr lvl="0"/>
            <a:r>
              <a:rPr lang="en-US" dirty="0"/>
              <a:t>URL</a:t>
            </a:r>
          </a:p>
        </p:txBody>
      </p:sp>
      <p:sp>
        <p:nvSpPr>
          <p:cNvPr id="12" name="TextBox 11">
            <a:extLst>
              <a:ext uri="{FF2B5EF4-FFF2-40B4-BE49-F238E27FC236}">
                <a16:creationId xmlns:a16="http://schemas.microsoft.com/office/drawing/2014/main" id="{E1C05B86-1160-4370-A04A-9508198B968C}"/>
              </a:ext>
            </a:extLst>
          </p:cNvPr>
          <p:cNvSpPr txBox="1"/>
          <p:nvPr userDrawn="1"/>
        </p:nvSpPr>
        <p:spPr>
          <a:xfrm>
            <a:off x="6208643" y="6512893"/>
            <a:ext cx="2842055" cy="307777"/>
          </a:xfrm>
          <a:prstGeom prst="rect">
            <a:avLst/>
          </a:prstGeom>
          <a:noFill/>
        </p:spPr>
        <p:txBody>
          <a:bodyPr wrap="square" rtlCol="0">
            <a:spAutoFit/>
          </a:bodyPr>
          <a:lstStyle/>
          <a:p>
            <a:r>
              <a:rPr lang="en-US" sz="1400" dirty="0"/>
              <a:t>#</a:t>
            </a:r>
            <a:r>
              <a:rPr lang="en-US" sz="1400" dirty="0" err="1"/>
              <a:t>AzureArch</a:t>
            </a:r>
            <a:r>
              <a:rPr lang="en-US" sz="1400" dirty="0"/>
              <a:t>  @</a:t>
            </a:r>
            <a:r>
              <a:rPr lang="en-US" sz="1400" dirty="0" err="1"/>
              <a:t>stilldrey</a:t>
            </a:r>
            <a:endParaRPr lang="en-US" sz="1400" dirty="0"/>
          </a:p>
        </p:txBody>
      </p:sp>
      <p:sp>
        <p:nvSpPr>
          <p:cNvPr id="8" name="Text Placeholder 6">
            <a:extLst>
              <a:ext uri="{FF2B5EF4-FFF2-40B4-BE49-F238E27FC236}">
                <a16:creationId xmlns:a16="http://schemas.microsoft.com/office/drawing/2014/main" id="{02AE59D8-F91B-4102-844E-46CD5A0795C5}"/>
              </a:ext>
            </a:extLst>
          </p:cNvPr>
          <p:cNvSpPr>
            <a:spLocks noGrp="1"/>
          </p:cNvSpPr>
          <p:nvPr>
            <p:ph type="body" sz="quarter" idx="12" hasCustomPrompt="1"/>
          </p:nvPr>
        </p:nvSpPr>
        <p:spPr>
          <a:xfrm>
            <a:off x="275386" y="1689742"/>
            <a:ext cx="8595190" cy="780034"/>
          </a:xfrm>
          <a:noFill/>
        </p:spPr>
        <p:txBody>
          <a:bodyPr/>
          <a:lstStyle>
            <a:lvl1pPr marL="0" indent="0">
              <a:buNone/>
              <a:defRPr sz="2000" baseline="0">
                <a:solidFill>
                  <a:schemeClr val="bg1"/>
                </a:solidFill>
              </a:defRPr>
            </a:lvl1pPr>
          </a:lstStyle>
          <a:p>
            <a:pPr lvl="0"/>
            <a:r>
              <a:rPr lang="en-US" dirty="0" err="1"/>
              <a:t>WiFi</a:t>
            </a:r>
            <a:r>
              <a:rPr lang="en-US" dirty="0"/>
              <a:t>: </a:t>
            </a:r>
            <a:r>
              <a:rPr lang="en-US" dirty="0" err="1"/>
              <a:t>msftguest</a:t>
            </a:r>
            <a:r>
              <a:rPr lang="en-US" dirty="0"/>
              <a:t> =&gt; event code: msevent11lz</a:t>
            </a:r>
          </a:p>
          <a:p>
            <a:pPr lvl="0"/>
            <a:r>
              <a:rPr lang="en-US" dirty="0"/>
              <a:t>Content &amp; Labs: http://github.com/guruskill/70-533</a:t>
            </a:r>
          </a:p>
          <a:p>
            <a:pPr lvl="0"/>
            <a:endParaRPr lang="en-US" dirty="0"/>
          </a:p>
        </p:txBody>
      </p:sp>
    </p:spTree>
    <p:extLst>
      <p:ext uri="{BB962C8B-B14F-4D97-AF65-F5344CB8AC3E}">
        <p14:creationId xmlns:p14="http://schemas.microsoft.com/office/powerpoint/2010/main" val="137221811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AF9706F-69F9-4C5B-878A-257B9A487E19}"/>
              </a:ext>
            </a:extLst>
          </p:cNvPr>
          <p:cNvSpPr/>
          <p:nvPr userDrawn="1"/>
        </p:nvSpPr>
        <p:spPr bwMode="auto">
          <a:xfrm>
            <a:off x="3546230" y="0"/>
            <a:ext cx="5597769" cy="1424354"/>
          </a:xfrm>
          <a:prstGeom prst="rect">
            <a:avLst/>
          </a:prstGeom>
          <a:solidFill>
            <a:schemeClr val="bg1"/>
          </a:solidFill>
          <a:ln w="9525" cap="flat" cmpd="sng" algn="ctr">
            <a:no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sp>
        <p:nvSpPr>
          <p:cNvPr id="6" name="Rectangle 5">
            <a:extLst>
              <a:ext uri="{FF2B5EF4-FFF2-40B4-BE49-F238E27FC236}">
                <a16:creationId xmlns:a16="http://schemas.microsoft.com/office/drawing/2014/main" id="{D4E7A39D-4325-4D40-AA41-B4787F9B32F3}"/>
              </a:ext>
            </a:extLst>
          </p:cNvPr>
          <p:cNvSpPr/>
          <p:nvPr userDrawn="1"/>
        </p:nvSpPr>
        <p:spPr bwMode="auto">
          <a:xfrm>
            <a:off x="0" y="0"/>
            <a:ext cx="3534508" cy="1424354"/>
          </a:xfrm>
          <a:prstGeom prst="rect">
            <a:avLst/>
          </a:prstGeom>
          <a:solidFill>
            <a:srgbClr val="0070C0"/>
          </a:solidFill>
          <a:ln w="9525" cap="flat" cmpd="sng" algn="ctr">
            <a:noFill/>
            <a:prstDash val="solid"/>
            <a:round/>
            <a:headEnd type="none" w="med" len="med"/>
            <a:tailEnd type="none" w="med" len="med"/>
          </a:ln>
          <a:effectLst>
            <a:outerShdw dist="35921" dir="2700000" algn="ctr" rotWithShape="0">
              <a:srgbClr val="AFAFAF"/>
            </a:outerShdw>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sp>
        <p:nvSpPr>
          <p:cNvPr id="2" name="Title 1"/>
          <p:cNvSpPr>
            <a:spLocks noGrp="1"/>
          </p:cNvSpPr>
          <p:nvPr>
            <p:ph type="title"/>
          </p:nvPr>
        </p:nvSpPr>
        <p:spPr>
          <a:xfrm>
            <a:off x="246186" y="273050"/>
            <a:ext cx="3219328" cy="1162050"/>
          </a:xfrm>
        </p:spPr>
        <p:txBody>
          <a:bodyPr anchor="t"/>
          <a:lstStyle>
            <a:lvl1pPr algn="l">
              <a:defRPr sz="2000" b="0"/>
            </a:lvl1pPr>
          </a:lstStyle>
          <a:p>
            <a:r>
              <a:rPr lang="en-US" dirty="0"/>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solidFill>
                  <a:schemeClr val="tx1"/>
                </a:solidFill>
              </a:defRPr>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263770" y="1435100"/>
            <a:ext cx="320174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Edit Master text styles</a:t>
            </a:r>
          </a:p>
        </p:txBody>
      </p:sp>
      <p:sp>
        <p:nvSpPr>
          <p:cNvPr id="5" name="Text Placeholder 4">
            <a:extLst>
              <a:ext uri="{FF2B5EF4-FFF2-40B4-BE49-F238E27FC236}">
                <a16:creationId xmlns:a16="http://schemas.microsoft.com/office/drawing/2014/main" id="{90A4200F-D9E6-4624-905A-FC78FABE78C8}"/>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333248775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1116623"/>
            <a:ext cx="5486400" cy="361095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a:extLst>
              <a:ext uri="{FF2B5EF4-FFF2-40B4-BE49-F238E27FC236}">
                <a16:creationId xmlns:a16="http://schemas.microsoft.com/office/drawing/2014/main" id="{7064F4CD-50E4-4810-A21F-C7BB8E8F2CF0}"/>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6566032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7151860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291263" y="1002321"/>
            <a:ext cx="1943100" cy="5378450"/>
          </a:xfrm>
        </p:spPr>
        <p:txBody>
          <a:bodyPr vert="eaVert"/>
          <a:lstStyle>
            <a:lvl1pPr>
              <a:defRPr>
                <a:solidFill>
                  <a:schemeClr val="tx1"/>
                </a:solidFill>
              </a:defRPr>
            </a:lvl1pPr>
          </a:lstStyle>
          <a:p>
            <a:r>
              <a:rPr lang="en-US" dirty="0"/>
              <a:t>Click to edit Master title style</a:t>
            </a:r>
          </a:p>
        </p:txBody>
      </p:sp>
      <p:sp>
        <p:nvSpPr>
          <p:cNvPr id="3" name="Vertical Text Placeholder 2"/>
          <p:cNvSpPr>
            <a:spLocks noGrp="1"/>
          </p:cNvSpPr>
          <p:nvPr>
            <p:ph type="body" orient="vert" idx="1"/>
          </p:nvPr>
        </p:nvSpPr>
        <p:spPr>
          <a:xfrm>
            <a:off x="458788" y="1002321"/>
            <a:ext cx="5680075" cy="537845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1648578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68406B1-5395-4EAD-BD16-C032EA563FF8}" type="datetimeFigureOut">
              <a:rPr lang="en-US" smtClean="0"/>
              <a:t>6/12/2018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AD9E620-94DA-46AD-A290-2756EFB5EED5}" type="slidenum">
              <a:rPr lang="en-US" smtClean="0"/>
              <a:t>‹#›</a:t>
            </a:fld>
            <a:endParaRPr lang="en-US" dirty="0"/>
          </a:p>
        </p:txBody>
      </p:sp>
    </p:spTree>
    <p:extLst>
      <p:ext uri="{BB962C8B-B14F-4D97-AF65-F5344CB8AC3E}">
        <p14:creationId xmlns:p14="http://schemas.microsoft.com/office/powerpoint/2010/main" val="313959071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926DB1-B16F-4FBA-A255-3810CE18FE76}"/>
              </a:ext>
            </a:extLst>
          </p:cNvPr>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A90BF3EB-BFB7-4BAF-9F6B-1A3D1B1175D7}"/>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5E109DC2-03A8-4F0A-9F7E-11759CE57E57}"/>
              </a:ext>
            </a:extLst>
          </p:cNvPr>
          <p:cNvSpPr>
            <a:spLocks noGrp="1"/>
          </p:cNvSpPr>
          <p:nvPr>
            <p:ph type="dt" sz="half" idx="10"/>
          </p:nvPr>
        </p:nvSpPr>
        <p:spPr/>
        <p:txBody>
          <a:bodyPr/>
          <a:lstStyle/>
          <a:p>
            <a:fld id="{FF24592F-98EF-4B71-85EF-4A1D46BCF6B0}" type="datetimeFigureOut">
              <a:rPr lang="en-US" smtClean="0"/>
              <a:t>6/12/2018</a:t>
            </a:fld>
            <a:endParaRPr lang="en-US"/>
          </a:p>
        </p:txBody>
      </p:sp>
      <p:sp>
        <p:nvSpPr>
          <p:cNvPr id="5" name="Footer Placeholder 4">
            <a:extLst>
              <a:ext uri="{FF2B5EF4-FFF2-40B4-BE49-F238E27FC236}">
                <a16:creationId xmlns:a16="http://schemas.microsoft.com/office/drawing/2014/main" id="{31581E9B-77C6-4BB7-9BE2-28EE0BF151D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AB6F6CC-6E41-450A-97A3-76C62E7DE4A5}"/>
              </a:ext>
            </a:extLst>
          </p:cNvPr>
          <p:cNvSpPr>
            <a:spLocks noGrp="1"/>
          </p:cNvSpPr>
          <p:nvPr>
            <p:ph type="sldNum" sz="quarter" idx="12"/>
          </p:nvPr>
        </p:nvSpPr>
        <p:spPr/>
        <p:txBody>
          <a:bodyPr/>
          <a:lstStyle/>
          <a:p>
            <a:fld id="{C42F4394-ECB8-47EE-8243-CBEC14438083}" type="slidenum">
              <a:rPr lang="en-US" smtClean="0"/>
              <a:t>‹#›</a:t>
            </a:fld>
            <a:endParaRPr lang="en-US"/>
          </a:p>
        </p:txBody>
      </p:sp>
    </p:spTree>
    <p:extLst>
      <p:ext uri="{BB962C8B-B14F-4D97-AF65-F5344CB8AC3E}">
        <p14:creationId xmlns:p14="http://schemas.microsoft.com/office/powerpoint/2010/main" val="274390891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94543-772A-4917-88F6-BB9181A3BE7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3091BE0-1B96-4AF3-9E59-106D47DF9583}"/>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2433DE6-F637-4791-9116-A68BA870BB2D}"/>
              </a:ext>
            </a:extLst>
          </p:cNvPr>
          <p:cNvSpPr>
            <a:spLocks noGrp="1"/>
          </p:cNvSpPr>
          <p:nvPr>
            <p:ph type="dt" sz="half" idx="10"/>
          </p:nvPr>
        </p:nvSpPr>
        <p:spPr/>
        <p:txBody>
          <a:bodyPr/>
          <a:lstStyle/>
          <a:p>
            <a:fld id="{FF24592F-98EF-4B71-85EF-4A1D46BCF6B0}" type="datetimeFigureOut">
              <a:rPr lang="en-US" smtClean="0"/>
              <a:t>6/12/2018</a:t>
            </a:fld>
            <a:endParaRPr lang="en-US"/>
          </a:p>
        </p:txBody>
      </p:sp>
      <p:sp>
        <p:nvSpPr>
          <p:cNvPr id="5" name="Footer Placeholder 4">
            <a:extLst>
              <a:ext uri="{FF2B5EF4-FFF2-40B4-BE49-F238E27FC236}">
                <a16:creationId xmlns:a16="http://schemas.microsoft.com/office/drawing/2014/main" id="{F878D712-9FC3-4485-911C-E7A0F2FB9F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DD352B2-E4DA-48FD-A199-65A14805E937}"/>
              </a:ext>
            </a:extLst>
          </p:cNvPr>
          <p:cNvSpPr>
            <a:spLocks noGrp="1"/>
          </p:cNvSpPr>
          <p:nvPr>
            <p:ph type="sldNum" sz="quarter" idx="12"/>
          </p:nvPr>
        </p:nvSpPr>
        <p:spPr/>
        <p:txBody>
          <a:bodyPr/>
          <a:lstStyle/>
          <a:p>
            <a:fld id="{C42F4394-ECB8-47EE-8243-CBEC14438083}" type="slidenum">
              <a:rPr lang="en-US" smtClean="0"/>
              <a:t>‹#›</a:t>
            </a:fld>
            <a:endParaRPr lang="en-US"/>
          </a:p>
        </p:txBody>
      </p:sp>
    </p:spTree>
    <p:extLst>
      <p:ext uri="{BB962C8B-B14F-4D97-AF65-F5344CB8AC3E}">
        <p14:creationId xmlns:p14="http://schemas.microsoft.com/office/powerpoint/2010/main" val="261748417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018E39-F49B-4AD8-973A-7690B394A973}"/>
              </a:ext>
            </a:extLst>
          </p:cNvPr>
          <p:cNvSpPr>
            <a:spLocks noGrp="1"/>
          </p:cNvSpPr>
          <p:nvPr>
            <p:ph type="title"/>
          </p:nvPr>
        </p:nvSpPr>
        <p:spPr>
          <a:xfrm>
            <a:off x="623888" y="1709739"/>
            <a:ext cx="7886700" cy="2852737"/>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B4988899-3F78-4001-B189-5A60AFEC7341}"/>
              </a:ext>
            </a:extLst>
          </p:cNvPr>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4C508F85-9A9D-48CB-BFC6-DC922E86E009}"/>
              </a:ext>
            </a:extLst>
          </p:cNvPr>
          <p:cNvSpPr>
            <a:spLocks noGrp="1"/>
          </p:cNvSpPr>
          <p:nvPr>
            <p:ph type="dt" sz="half" idx="10"/>
          </p:nvPr>
        </p:nvSpPr>
        <p:spPr/>
        <p:txBody>
          <a:bodyPr/>
          <a:lstStyle/>
          <a:p>
            <a:fld id="{FF24592F-98EF-4B71-85EF-4A1D46BCF6B0}" type="datetimeFigureOut">
              <a:rPr lang="en-US" smtClean="0"/>
              <a:t>6/12/2018</a:t>
            </a:fld>
            <a:endParaRPr lang="en-US"/>
          </a:p>
        </p:txBody>
      </p:sp>
      <p:sp>
        <p:nvSpPr>
          <p:cNvPr id="5" name="Footer Placeholder 4">
            <a:extLst>
              <a:ext uri="{FF2B5EF4-FFF2-40B4-BE49-F238E27FC236}">
                <a16:creationId xmlns:a16="http://schemas.microsoft.com/office/drawing/2014/main" id="{BB401535-38F2-4639-AA58-3126A84900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B763372-4798-4FE1-AF43-4E67E4E0A12D}"/>
              </a:ext>
            </a:extLst>
          </p:cNvPr>
          <p:cNvSpPr>
            <a:spLocks noGrp="1"/>
          </p:cNvSpPr>
          <p:nvPr>
            <p:ph type="sldNum" sz="quarter" idx="12"/>
          </p:nvPr>
        </p:nvSpPr>
        <p:spPr/>
        <p:txBody>
          <a:bodyPr/>
          <a:lstStyle/>
          <a:p>
            <a:fld id="{C42F4394-ECB8-47EE-8243-CBEC14438083}" type="slidenum">
              <a:rPr lang="en-US" smtClean="0"/>
              <a:t>‹#›</a:t>
            </a:fld>
            <a:endParaRPr lang="en-US"/>
          </a:p>
        </p:txBody>
      </p:sp>
    </p:spTree>
    <p:extLst>
      <p:ext uri="{BB962C8B-B14F-4D97-AF65-F5344CB8AC3E}">
        <p14:creationId xmlns:p14="http://schemas.microsoft.com/office/powerpoint/2010/main" val="95367017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B88689-764F-4F71-B4A2-BEA4912885B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F8A0521-AEC8-4B72-A923-E42C72C6C7A1}"/>
              </a:ext>
            </a:extLst>
          </p:cNvPr>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22BD782-4901-4A10-8FA6-4D0B12E201DE}"/>
              </a:ext>
            </a:extLst>
          </p:cNvPr>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C84C546-B148-4849-BB13-0CF1E7A46942}"/>
              </a:ext>
            </a:extLst>
          </p:cNvPr>
          <p:cNvSpPr>
            <a:spLocks noGrp="1"/>
          </p:cNvSpPr>
          <p:nvPr>
            <p:ph type="dt" sz="half" idx="10"/>
          </p:nvPr>
        </p:nvSpPr>
        <p:spPr/>
        <p:txBody>
          <a:bodyPr/>
          <a:lstStyle/>
          <a:p>
            <a:fld id="{FF24592F-98EF-4B71-85EF-4A1D46BCF6B0}" type="datetimeFigureOut">
              <a:rPr lang="en-US" smtClean="0"/>
              <a:t>6/12/2018</a:t>
            </a:fld>
            <a:endParaRPr lang="en-US"/>
          </a:p>
        </p:txBody>
      </p:sp>
      <p:sp>
        <p:nvSpPr>
          <p:cNvPr id="6" name="Footer Placeholder 5">
            <a:extLst>
              <a:ext uri="{FF2B5EF4-FFF2-40B4-BE49-F238E27FC236}">
                <a16:creationId xmlns:a16="http://schemas.microsoft.com/office/drawing/2014/main" id="{7AE8ABC6-9399-4A7B-9E7D-72A181FFE00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90A1668-2D85-415D-A047-580A02B75631}"/>
              </a:ext>
            </a:extLst>
          </p:cNvPr>
          <p:cNvSpPr>
            <a:spLocks noGrp="1"/>
          </p:cNvSpPr>
          <p:nvPr>
            <p:ph type="sldNum" sz="quarter" idx="12"/>
          </p:nvPr>
        </p:nvSpPr>
        <p:spPr/>
        <p:txBody>
          <a:bodyPr/>
          <a:lstStyle/>
          <a:p>
            <a:fld id="{C42F4394-ECB8-47EE-8243-CBEC14438083}" type="slidenum">
              <a:rPr lang="en-US" smtClean="0"/>
              <a:t>‹#›</a:t>
            </a:fld>
            <a:endParaRPr lang="en-US"/>
          </a:p>
        </p:txBody>
      </p:sp>
    </p:spTree>
    <p:extLst>
      <p:ext uri="{BB962C8B-B14F-4D97-AF65-F5344CB8AC3E}">
        <p14:creationId xmlns:p14="http://schemas.microsoft.com/office/powerpoint/2010/main" val="275496172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C56744-89FA-44A3-B932-FA238A482FC4}"/>
              </a:ext>
            </a:extLst>
          </p:cNvPr>
          <p:cNvSpPr>
            <a:spLocks noGrp="1"/>
          </p:cNvSpPr>
          <p:nvPr>
            <p:ph type="title"/>
          </p:nvPr>
        </p:nvSpPr>
        <p:spPr>
          <a:xfrm>
            <a:off x="629841" y="365126"/>
            <a:ext cx="78867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A7033AF-CE6D-4597-8A81-45F32642B513}"/>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a:extLst>
              <a:ext uri="{FF2B5EF4-FFF2-40B4-BE49-F238E27FC236}">
                <a16:creationId xmlns:a16="http://schemas.microsoft.com/office/drawing/2014/main" id="{628FBC1E-1EAA-49E1-9821-0E0ABC7F1BF5}"/>
              </a:ext>
            </a:extLst>
          </p:cNvPr>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7967043-AFDE-42B2-9778-817C048D941E}"/>
              </a:ext>
            </a:extLst>
          </p:cNvPr>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a:extLst>
              <a:ext uri="{FF2B5EF4-FFF2-40B4-BE49-F238E27FC236}">
                <a16:creationId xmlns:a16="http://schemas.microsoft.com/office/drawing/2014/main" id="{812806F3-2C1A-4743-A200-F48A461EA093}"/>
              </a:ext>
            </a:extLst>
          </p:cNvPr>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A840EE6-7E24-4910-B262-B8F5E7BE264E}"/>
              </a:ext>
            </a:extLst>
          </p:cNvPr>
          <p:cNvSpPr>
            <a:spLocks noGrp="1"/>
          </p:cNvSpPr>
          <p:nvPr>
            <p:ph type="dt" sz="half" idx="10"/>
          </p:nvPr>
        </p:nvSpPr>
        <p:spPr/>
        <p:txBody>
          <a:bodyPr/>
          <a:lstStyle/>
          <a:p>
            <a:fld id="{FF24592F-98EF-4B71-85EF-4A1D46BCF6B0}" type="datetimeFigureOut">
              <a:rPr lang="en-US" smtClean="0"/>
              <a:t>6/12/2018</a:t>
            </a:fld>
            <a:endParaRPr lang="en-US"/>
          </a:p>
        </p:txBody>
      </p:sp>
      <p:sp>
        <p:nvSpPr>
          <p:cNvPr id="8" name="Footer Placeholder 7">
            <a:extLst>
              <a:ext uri="{FF2B5EF4-FFF2-40B4-BE49-F238E27FC236}">
                <a16:creationId xmlns:a16="http://schemas.microsoft.com/office/drawing/2014/main" id="{0507C05F-FB27-4497-8C71-FE0B8AF62EF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AAEE379-068F-4D8A-B57A-8934A3F4590B}"/>
              </a:ext>
            </a:extLst>
          </p:cNvPr>
          <p:cNvSpPr>
            <a:spLocks noGrp="1"/>
          </p:cNvSpPr>
          <p:nvPr>
            <p:ph type="sldNum" sz="quarter" idx="12"/>
          </p:nvPr>
        </p:nvSpPr>
        <p:spPr/>
        <p:txBody>
          <a:bodyPr/>
          <a:lstStyle/>
          <a:p>
            <a:fld id="{C42F4394-ECB8-47EE-8243-CBEC14438083}" type="slidenum">
              <a:rPr lang="en-US" smtClean="0"/>
              <a:t>‹#›</a:t>
            </a:fld>
            <a:endParaRPr lang="en-US"/>
          </a:p>
        </p:txBody>
      </p:sp>
    </p:spTree>
    <p:extLst>
      <p:ext uri="{BB962C8B-B14F-4D97-AF65-F5344CB8AC3E}">
        <p14:creationId xmlns:p14="http://schemas.microsoft.com/office/powerpoint/2010/main" val="39281240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rgbClr val="0070C0"/>
        </a:solidFill>
        <a:effectLst/>
      </p:bgPr>
    </p:bg>
    <p:spTree>
      <p:nvGrpSpPr>
        <p:cNvPr id="1" name=""/>
        <p:cNvGrpSpPr/>
        <p:nvPr/>
      </p:nvGrpSpPr>
      <p:grpSpPr>
        <a:xfrm>
          <a:off x="0" y="0"/>
          <a:ext cx="0" cy="0"/>
          <a:chOff x="0" y="0"/>
          <a:chExt cx="0" cy="0"/>
        </a:xfrm>
      </p:grpSpPr>
      <p:sp>
        <p:nvSpPr>
          <p:cNvPr id="726019" name="Rectangle 3"/>
          <p:cNvSpPr>
            <a:spLocks noGrp="1" noChangeArrowheads="1"/>
          </p:cNvSpPr>
          <p:nvPr>
            <p:ph type="ctrTitle" sz="quarter" hasCustomPrompt="1"/>
          </p:nvPr>
        </p:nvSpPr>
        <p:spPr>
          <a:xfrm>
            <a:off x="597160" y="508962"/>
            <a:ext cx="8379200" cy="1011928"/>
          </a:xfrm>
          <a:solidFill>
            <a:srgbClr val="3399FF"/>
          </a:solidFill>
          <a:ln algn="ctr"/>
        </p:spPr>
        <p:txBody>
          <a:bodyPr wrap="square" tIns="0" rIns="0" bIns="0" anchor="t" anchorCtr="0">
            <a:noAutofit/>
          </a:bodyPr>
          <a:lstStyle>
            <a:lvl1pPr algn="l">
              <a:spcBef>
                <a:spcPct val="60000"/>
              </a:spcBef>
              <a:buClr>
                <a:schemeClr val="hlink"/>
              </a:buClr>
              <a:buSzPct val="90000"/>
              <a:buFontTx/>
              <a:buNone/>
              <a:defRPr sz="3800" baseline="0">
                <a:solidFill>
                  <a:schemeClr val="bg1"/>
                </a:solidFill>
                <a:latin typeface="Segoe UI" pitchFamily="34" charset="0"/>
                <a:ea typeface="Segoe UI" pitchFamily="34" charset="0"/>
                <a:cs typeface="Segoe UI" pitchFamily="34" charset="0"/>
              </a:defRPr>
            </a:lvl1pPr>
          </a:lstStyle>
          <a:p>
            <a:r>
              <a:rPr lang="en-US" dirty="0"/>
              <a:t>Topic</a:t>
            </a:r>
          </a:p>
        </p:txBody>
      </p:sp>
      <p:sp>
        <p:nvSpPr>
          <p:cNvPr id="726020" name="Rectangle 4"/>
          <p:cNvSpPr>
            <a:spLocks noGrp="1" noChangeArrowheads="1"/>
          </p:cNvSpPr>
          <p:nvPr>
            <p:ph type="subTitle" sz="quarter" idx="1" hasCustomPrompt="1"/>
          </p:nvPr>
        </p:nvSpPr>
        <p:spPr>
          <a:xfrm>
            <a:off x="3685592" y="2110581"/>
            <a:ext cx="5290768" cy="3722293"/>
          </a:xfrm>
        </p:spPr>
        <p:txBody>
          <a:bodyPr lIns="91440" tIns="45720" rIns="91440" bIns="45720"/>
          <a:lstStyle>
            <a:lvl1pPr marL="285750" indent="-285750" algn="l">
              <a:lnSpc>
                <a:spcPct val="95000"/>
              </a:lnSpc>
              <a:spcBef>
                <a:spcPct val="60000"/>
              </a:spcBef>
              <a:buClr>
                <a:schemeClr val="bg1"/>
              </a:buClr>
              <a:buFont typeface="Wingdings" panose="05000000000000000000" pitchFamily="2" charset="2"/>
              <a:buChar char="Ø"/>
              <a:defRPr sz="1800">
                <a:solidFill>
                  <a:schemeClr val="bg1"/>
                </a:solidFill>
                <a:latin typeface="Segoe UI" pitchFamily="34" charset="0"/>
                <a:ea typeface="Segoe UI" pitchFamily="34" charset="0"/>
                <a:cs typeface="Segoe UI" pitchFamily="34" charset="0"/>
              </a:defRPr>
            </a:lvl1pPr>
          </a:lstStyle>
          <a:p>
            <a:r>
              <a:rPr lang="en-US" dirty="0"/>
              <a:t>Topic Description</a:t>
            </a:r>
          </a:p>
          <a:p>
            <a:endParaRPr lang="en-US" dirty="0"/>
          </a:p>
        </p:txBody>
      </p:sp>
      <p:sp>
        <p:nvSpPr>
          <p:cNvPr id="7" name="Text Placeholder 6">
            <a:extLst>
              <a:ext uri="{FF2B5EF4-FFF2-40B4-BE49-F238E27FC236}">
                <a16:creationId xmlns:a16="http://schemas.microsoft.com/office/drawing/2014/main" id="{05E1913A-614D-4F38-AB69-5348B29CCD5D}"/>
              </a:ext>
            </a:extLst>
          </p:cNvPr>
          <p:cNvSpPr>
            <a:spLocks noGrp="1"/>
          </p:cNvSpPr>
          <p:nvPr>
            <p:ph type="body" sz="quarter" idx="10"/>
          </p:nvPr>
        </p:nvSpPr>
        <p:spPr>
          <a:xfrm>
            <a:off x="261938" y="2756542"/>
            <a:ext cx="3241675" cy="2851150"/>
          </a:xfrm>
        </p:spPr>
        <p:txBody>
          <a:bodyPr/>
          <a:lstStyle>
            <a:lvl1pPr>
              <a:defRPr sz="2000">
                <a:solidFill>
                  <a:schemeClr val="bg1"/>
                </a:solidFill>
              </a:defRPr>
            </a:lvl1pPr>
          </a:lstStyle>
          <a:p>
            <a:pPr lvl="0"/>
            <a:r>
              <a:rPr lang="en-US" dirty="0"/>
              <a:t>Edit Master text</a:t>
            </a:r>
          </a:p>
        </p:txBody>
      </p:sp>
      <p:sp>
        <p:nvSpPr>
          <p:cNvPr id="11" name="Text Placeholder 10">
            <a:extLst>
              <a:ext uri="{FF2B5EF4-FFF2-40B4-BE49-F238E27FC236}">
                <a16:creationId xmlns:a16="http://schemas.microsoft.com/office/drawing/2014/main" id="{6A2AE784-2CA5-4194-B30C-8D50C676A59B}"/>
              </a:ext>
            </a:extLst>
          </p:cNvPr>
          <p:cNvSpPr>
            <a:spLocks noGrp="1"/>
          </p:cNvSpPr>
          <p:nvPr>
            <p:ph type="body" sz="quarter" idx="11" hasCustomPrompt="1"/>
          </p:nvPr>
        </p:nvSpPr>
        <p:spPr>
          <a:xfrm>
            <a:off x="261938" y="6018240"/>
            <a:ext cx="8714421" cy="391882"/>
          </a:xfrm>
          <a:solidFill>
            <a:schemeClr val="bg1"/>
          </a:solidFill>
        </p:spPr>
        <p:txBody>
          <a:bodyPr/>
          <a:lstStyle>
            <a:lvl1pPr marL="0" indent="0">
              <a:buNone/>
              <a:defRPr sz="1400">
                <a:solidFill>
                  <a:srgbClr val="3399FF"/>
                </a:solidFill>
              </a:defRPr>
            </a:lvl1pPr>
            <a:lvl2pPr>
              <a:defRPr>
                <a:solidFill>
                  <a:schemeClr val="bg1">
                    <a:lumMod val="75000"/>
                  </a:schemeClr>
                </a:solidFill>
              </a:defRPr>
            </a:lvl2pPr>
            <a:lvl3pPr>
              <a:defRPr>
                <a:solidFill>
                  <a:schemeClr val="bg1">
                    <a:lumMod val="75000"/>
                  </a:schemeClr>
                </a:solidFill>
              </a:defRPr>
            </a:lvl3pPr>
            <a:lvl4pPr>
              <a:defRPr>
                <a:solidFill>
                  <a:schemeClr val="bg1">
                    <a:lumMod val="75000"/>
                  </a:schemeClr>
                </a:solidFill>
              </a:defRPr>
            </a:lvl4pPr>
            <a:lvl5pPr>
              <a:defRPr>
                <a:solidFill>
                  <a:schemeClr val="bg1">
                    <a:lumMod val="75000"/>
                  </a:schemeClr>
                </a:solidFill>
              </a:defRPr>
            </a:lvl5pPr>
          </a:lstStyle>
          <a:p>
            <a:pPr lvl="0"/>
            <a:r>
              <a:rPr lang="en-US" dirty="0"/>
              <a:t>URL</a:t>
            </a:r>
          </a:p>
        </p:txBody>
      </p:sp>
      <p:sp>
        <p:nvSpPr>
          <p:cNvPr id="8" name="TextBox 7">
            <a:extLst>
              <a:ext uri="{FF2B5EF4-FFF2-40B4-BE49-F238E27FC236}">
                <a16:creationId xmlns:a16="http://schemas.microsoft.com/office/drawing/2014/main" id="{D4614177-BBD8-49FC-B8FB-449297FBBE0B}"/>
              </a:ext>
            </a:extLst>
          </p:cNvPr>
          <p:cNvSpPr txBox="1"/>
          <p:nvPr userDrawn="1"/>
        </p:nvSpPr>
        <p:spPr>
          <a:xfrm>
            <a:off x="6208643" y="6512893"/>
            <a:ext cx="2842055" cy="307777"/>
          </a:xfrm>
          <a:prstGeom prst="rect">
            <a:avLst/>
          </a:prstGeom>
          <a:noFill/>
        </p:spPr>
        <p:txBody>
          <a:bodyPr wrap="square" rtlCol="0">
            <a:spAutoFit/>
          </a:bodyPr>
          <a:lstStyle/>
          <a:p>
            <a:r>
              <a:rPr lang="en-US" sz="1400" dirty="0"/>
              <a:t>#</a:t>
            </a:r>
            <a:r>
              <a:rPr lang="en-US" sz="1400" dirty="0" err="1"/>
              <a:t>AzureArch</a:t>
            </a:r>
            <a:r>
              <a:rPr lang="en-US" sz="1400" dirty="0"/>
              <a:t>  @</a:t>
            </a:r>
            <a:r>
              <a:rPr lang="en-US" sz="1400" dirty="0" err="1"/>
              <a:t>stilldrey</a:t>
            </a:r>
            <a:endParaRPr lang="en-US" sz="1400" dirty="0"/>
          </a:p>
        </p:txBody>
      </p:sp>
    </p:spTree>
    <p:extLst>
      <p:ext uri="{BB962C8B-B14F-4D97-AF65-F5344CB8AC3E}">
        <p14:creationId xmlns:p14="http://schemas.microsoft.com/office/powerpoint/2010/main" val="341429297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905A64-B90A-4AF8-8CFD-9224904B698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1610B60-E65D-46A3-92AF-773A1AD09566}"/>
              </a:ext>
            </a:extLst>
          </p:cNvPr>
          <p:cNvSpPr>
            <a:spLocks noGrp="1"/>
          </p:cNvSpPr>
          <p:nvPr>
            <p:ph type="dt" sz="half" idx="10"/>
          </p:nvPr>
        </p:nvSpPr>
        <p:spPr/>
        <p:txBody>
          <a:bodyPr/>
          <a:lstStyle/>
          <a:p>
            <a:fld id="{FF24592F-98EF-4B71-85EF-4A1D46BCF6B0}" type="datetimeFigureOut">
              <a:rPr lang="en-US" smtClean="0"/>
              <a:t>6/12/2018</a:t>
            </a:fld>
            <a:endParaRPr lang="en-US"/>
          </a:p>
        </p:txBody>
      </p:sp>
      <p:sp>
        <p:nvSpPr>
          <p:cNvPr id="4" name="Footer Placeholder 3">
            <a:extLst>
              <a:ext uri="{FF2B5EF4-FFF2-40B4-BE49-F238E27FC236}">
                <a16:creationId xmlns:a16="http://schemas.microsoft.com/office/drawing/2014/main" id="{EC0D2ACE-9638-4952-9540-1324EA97906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02679D9-AE5A-41B9-A1F4-C7C6E425AB71}"/>
              </a:ext>
            </a:extLst>
          </p:cNvPr>
          <p:cNvSpPr>
            <a:spLocks noGrp="1"/>
          </p:cNvSpPr>
          <p:nvPr>
            <p:ph type="sldNum" sz="quarter" idx="12"/>
          </p:nvPr>
        </p:nvSpPr>
        <p:spPr/>
        <p:txBody>
          <a:bodyPr/>
          <a:lstStyle/>
          <a:p>
            <a:fld id="{C42F4394-ECB8-47EE-8243-CBEC14438083}" type="slidenum">
              <a:rPr lang="en-US" smtClean="0"/>
              <a:t>‹#›</a:t>
            </a:fld>
            <a:endParaRPr lang="en-US"/>
          </a:p>
        </p:txBody>
      </p:sp>
    </p:spTree>
    <p:extLst>
      <p:ext uri="{BB962C8B-B14F-4D97-AF65-F5344CB8AC3E}">
        <p14:creationId xmlns:p14="http://schemas.microsoft.com/office/powerpoint/2010/main" val="222572073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F57E22C-7952-4116-86C4-C01B4FB7D775}"/>
              </a:ext>
            </a:extLst>
          </p:cNvPr>
          <p:cNvSpPr>
            <a:spLocks noGrp="1"/>
          </p:cNvSpPr>
          <p:nvPr>
            <p:ph type="dt" sz="half" idx="10"/>
          </p:nvPr>
        </p:nvSpPr>
        <p:spPr/>
        <p:txBody>
          <a:bodyPr/>
          <a:lstStyle/>
          <a:p>
            <a:fld id="{FF24592F-98EF-4B71-85EF-4A1D46BCF6B0}" type="datetimeFigureOut">
              <a:rPr lang="en-US" smtClean="0"/>
              <a:t>6/12/2018</a:t>
            </a:fld>
            <a:endParaRPr lang="en-US"/>
          </a:p>
        </p:txBody>
      </p:sp>
      <p:sp>
        <p:nvSpPr>
          <p:cNvPr id="3" name="Footer Placeholder 2">
            <a:extLst>
              <a:ext uri="{FF2B5EF4-FFF2-40B4-BE49-F238E27FC236}">
                <a16:creationId xmlns:a16="http://schemas.microsoft.com/office/drawing/2014/main" id="{E8184BD4-695F-4C66-A913-0EA8708FDF6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ED26A2A-E3C1-4771-97F6-E65DB689BE08}"/>
              </a:ext>
            </a:extLst>
          </p:cNvPr>
          <p:cNvSpPr>
            <a:spLocks noGrp="1"/>
          </p:cNvSpPr>
          <p:nvPr>
            <p:ph type="sldNum" sz="quarter" idx="12"/>
          </p:nvPr>
        </p:nvSpPr>
        <p:spPr/>
        <p:txBody>
          <a:bodyPr/>
          <a:lstStyle/>
          <a:p>
            <a:fld id="{C42F4394-ECB8-47EE-8243-CBEC14438083}" type="slidenum">
              <a:rPr lang="en-US" smtClean="0"/>
              <a:t>‹#›</a:t>
            </a:fld>
            <a:endParaRPr lang="en-US"/>
          </a:p>
        </p:txBody>
      </p:sp>
    </p:spTree>
    <p:extLst>
      <p:ext uri="{BB962C8B-B14F-4D97-AF65-F5344CB8AC3E}">
        <p14:creationId xmlns:p14="http://schemas.microsoft.com/office/powerpoint/2010/main" val="303676547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58873E-67D0-4816-91FD-AF4466512709}"/>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CFCA1A3D-3F97-448D-B523-3C49A62BD502}"/>
              </a:ext>
            </a:extLst>
          </p:cNvPr>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3E5D105-70FC-4B6D-8618-DB934F77D69E}"/>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a:extLst>
              <a:ext uri="{FF2B5EF4-FFF2-40B4-BE49-F238E27FC236}">
                <a16:creationId xmlns:a16="http://schemas.microsoft.com/office/drawing/2014/main" id="{E5557E9B-5955-41C0-9E42-356D1B0E8A13}"/>
              </a:ext>
            </a:extLst>
          </p:cNvPr>
          <p:cNvSpPr>
            <a:spLocks noGrp="1"/>
          </p:cNvSpPr>
          <p:nvPr>
            <p:ph type="dt" sz="half" idx="10"/>
          </p:nvPr>
        </p:nvSpPr>
        <p:spPr/>
        <p:txBody>
          <a:bodyPr/>
          <a:lstStyle/>
          <a:p>
            <a:fld id="{FF24592F-98EF-4B71-85EF-4A1D46BCF6B0}" type="datetimeFigureOut">
              <a:rPr lang="en-US" smtClean="0"/>
              <a:t>6/12/2018</a:t>
            </a:fld>
            <a:endParaRPr lang="en-US"/>
          </a:p>
        </p:txBody>
      </p:sp>
      <p:sp>
        <p:nvSpPr>
          <p:cNvPr id="6" name="Footer Placeholder 5">
            <a:extLst>
              <a:ext uri="{FF2B5EF4-FFF2-40B4-BE49-F238E27FC236}">
                <a16:creationId xmlns:a16="http://schemas.microsoft.com/office/drawing/2014/main" id="{5266D6B2-7B56-4A42-B887-9810B54A3F2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2B2CDE5-C9F1-4F89-AFFB-B97666546E10}"/>
              </a:ext>
            </a:extLst>
          </p:cNvPr>
          <p:cNvSpPr>
            <a:spLocks noGrp="1"/>
          </p:cNvSpPr>
          <p:nvPr>
            <p:ph type="sldNum" sz="quarter" idx="12"/>
          </p:nvPr>
        </p:nvSpPr>
        <p:spPr/>
        <p:txBody>
          <a:bodyPr/>
          <a:lstStyle/>
          <a:p>
            <a:fld id="{C42F4394-ECB8-47EE-8243-CBEC14438083}" type="slidenum">
              <a:rPr lang="en-US" smtClean="0"/>
              <a:t>‹#›</a:t>
            </a:fld>
            <a:endParaRPr lang="en-US"/>
          </a:p>
        </p:txBody>
      </p:sp>
    </p:spTree>
    <p:extLst>
      <p:ext uri="{BB962C8B-B14F-4D97-AF65-F5344CB8AC3E}">
        <p14:creationId xmlns:p14="http://schemas.microsoft.com/office/powerpoint/2010/main" val="354538662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BF83C5-86BC-429C-B4C2-643BF031A11B}"/>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A4B33C56-9B53-4B4C-A201-2F075E3F6F15}"/>
              </a:ext>
            </a:extLst>
          </p:cNvPr>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2E27F526-4091-493A-BEAE-0FD49E1C2775}"/>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a:extLst>
              <a:ext uri="{FF2B5EF4-FFF2-40B4-BE49-F238E27FC236}">
                <a16:creationId xmlns:a16="http://schemas.microsoft.com/office/drawing/2014/main" id="{A4D17C04-E5F5-4688-87CE-EF315E7DFB8E}"/>
              </a:ext>
            </a:extLst>
          </p:cNvPr>
          <p:cNvSpPr>
            <a:spLocks noGrp="1"/>
          </p:cNvSpPr>
          <p:nvPr>
            <p:ph type="dt" sz="half" idx="10"/>
          </p:nvPr>
        </p:nvSpPr>
        <p:spPr/>
        <p:txBody>
          <a:bodyPr/>
          <a:lstStyle/>
          <a:p>
            <a:fld id="{FF24592F-98EF-4B71-85EF-4A1D46BCF6B0}" type="datetimeFigureOut">
              <a:rPr lang="en-US" smtClean="0"/>
              <a:t>6/12/2018</a:t>
            </a:fld>
            <a:endParaRPr lang="en-US"/>
          </a:p>
        </p:txBody>
      </p:sp>
      <p:sp>
        <p:nvSpPr>
          <p:cNvPr id="6" name="Footer Placeholder 5">
            <a:extLst>
              <a:ext uri="{FF2B5EF4-FFF2-40B4-BE49-F238E27FC236}">
                <a16:creationId xmlns:a16="http://schemas.microsoft.com/office/drawing/2014/main" id="{BDCCC485-F9C5-49F3-AB70-64A3D7EE545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7A6BA10-0B54-4D57-9837-07F41066E0F1}"/>
              </a:ext>
            </a:extLst>
          </p:cNvPr>
          <p:cNvSpPr>
            <a:spLocks noGrp="1"/>
          </p:cNvSpPr>
          <p:nvPr>
            <p:ph type="sldNum" sz="quarter" idx="12"/>
          </p:nvPr>
        </p:nvSpPr>
        <p:spPr/>
        <p:txBody>
          <a:bodyPr/>
          <a:lstStyle/>
          <a:p>
            <a:fld id="{C42F4394-ECB8-47EE-8243-CBEC14438083}" type="slidenum">
              <a:rPr lang="en-US" smtClean="0"/>
              <a:t>‹#›</a:t>
            </a:fld>
            <a:endParaRPr lang="en-US"/>
          </a:p>
        </p:txBody>
      </p:sp>
    </p:spTree>
    <p:extLst>
      <p:ext uri="{BB962C8B-B14F-4D97-AF65-F5344CB8AC3E}">
        <p14:creationId xmlns:p14="http://schemas.microsoft.com/office/powerpoint/2010/main" val="409370427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24233D-5A37-401E-AEAA-4462F326A66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3773557-B108-4C0B-BEB7-01BCAACF877A}"/>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82D8D85-D35E-4ECC-9531-081EBD13E3F6}"/>
              </a:ext>
            </a:extLst>
          </p:cNvPr>
          <p:cNvSpPr>
            <a:spLocks noGrp="1"/>
          </p:cNvSpPr>
          <p:nvPr>
            <p:ph type="dt" sz="half" idx="10"/>
          </p:nvPr>
        </p:nvSpPr>
        <p:spPr/>
        <p:txBody>
          <a:bodyPr/>
          <a:lstStyle/>
          <a:p>
            <a:fld id="{FF24592F-98EF-4B71-85EF-4A1D46BCF6B0}" type="datetimeFigureOut">
              <a:rPr lang="en-US" smtClean="0"/>
              <a:t>6/12/2018</a:t>
            </a:fld>
            <a:endParaRPr lang="en-US"/>
          </a:p>
        </p:txBody>
      </p:sp>
      <p:sp>
        <p:nvSpPr>
          <p:cNvPr id="5" name="Footer Placeholder 4">
            <a:extLst>
              <a:ext uri="{FF2B5EF4-FFF2-40B4-BE49-F238E27FC236}">
                <a16:creationId xmlns:a16="http://schemas.microsoft.com/office/drawing/2014/main" id="{A7EF531C-CA5B-4C3A-84DD-FBBFEE45A59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33B437A-DCA5-4078-855E-D95EA64ACEB0}"/>
              </a:ext>
            </a:extLst>
          </p:cNvPr>
          <p:cNvSpPr>
            <a:spLocks noGrp="1"/>
          </p:cNvSpPr>
          <p:nvPr>
            <p:ph type="sldNum" sz="quarter" idx="12"/>
          </p:nvPr>
        </p:nvSpPr>
        <p:spPr/>
        <p:txBody>
          <a:bodyPr/>
          <a:lstStyle/>
          <a:p>
            <a:fld id="{C42F4394-ECB8-47EE-8243-CBEC14438083}" type="slidenum">
              <a:rPr lang="en-US" smtClean="0"/>
              <a:t>‹#›</a:t>
            </a:fld>
            <a:endParaRPr lang="en-US"/>
          </a:p>
        </p:txBody>
      </p:sp>
    </p:spTree>
    <p:extLst>
      <p:ext uri="{BB962C8B-B14F-4D97-AF65-F5344CB8AC3E}">
        <p14:creationId xmlns:p14="http://schemas.microsoft.com/office/powerpoint/2010/main" val="385632476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3810ABE-1DD5-4FC5-B032-01F4C0E91ABA}"/>
              </a:ext>
            </a:extLst>
          </p:cNvPr>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2596F04-819B-4CF2-AF83-C2D706B8D59C}"/>
              </a:ext>
            </a:extLst>
          </p:cNvPr>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659A14E-9FBC-440E-83A4-6A7DA83C0A17}"/>
              </a:ext>
            </a:extLst>
          </p:cNvPr>
          <p:cNvSpPr>
            <a:spLocks noGrp="1"/>
          </p:cNvSpPr>
          <p:nvPr>
            <p:ph type="dt" sz="half" idx="10"/>
          </p:nvPr>
        </p:nvSpPr>
        <p:spPr/>
        <p:txBody>
          <a:bodyPr/>
          <a:lstStyle/>
          <a:p>
            <a:fld id="{FF24592F-98EF-4B71-85EF-4A1D46BCF6B0}" type="datetimeFigureOut">
              <a:rPr lang="en-US" smtClean="0"/>
              <a:t>6/12/2018</a:t>
            </a:fld>
            <a:endParaRPr lang="en-US"/>
          </a:p>
        </p:txBody>
      </p:sp>
      <p:sp>
        <p:nvSpPr>
          <p:cNvPr id="5" name="Footer Placeholder 4">
            <a:extLst>
              <a:ext uri="{FF2B5EF4-FFF2-40B4-BE49-F238E27FC236}">
                <a16:creationId xmlns:a16="http://schemas.microsoft.com/office/drawing/2014/main" id="{E5AFDB49-BDE0-4EDB-ACEE-9480DDDF432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1AF7E26-D472-43D8-971A-C4B8D7969AC0}"/>
              </a:ext>
            </a:extLst>
          </p:cNvPr>
          <p:cNvSpPr>
            <a:spLocks noGrp="1"/>
          </p:cNvSpPr>
          <p:nvPr>
            <p:ph type="sldNum" sz="quarter" idx="12"/>
          </p:nvPr>
        </p:nvSpPr>
        <p:spPr/>
        <p:txBody>
          <a:bodyPr/>
          <a:lstStyle/>
          <a:p>
            <a:fld id="{C42F4394-ECB8-47EE-8243-CBEC14438083}" type="slidenum">
              <a:rPr lang="en-US" smtClean="0"/>
              <a:t>‹#›</a:t>
            </a:fld>
            <a:endParaRPr lang="en-US"/>
          </a:p>
        </p:txBody>
      </p:sp>
    </p:spTree>
    <p:extLst>
      <p:ext uri="{BB962C8B-B14F-4D97-AF65-F5344CB8AC3E}">
        <p14:creationId xmlns:p14="http://schemas.microsoft.com/office/powerpoint/2010/main" val="145789709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3_General content_light">
    <p:spTree>
      <p:nvGrpSpPr>
        <p:cNvPr id="1" name=""/>
        <p:cNvGrpSpPr/>
        <p:nvPr/>
      </p:nvGrpSpPr>
      <p:grpSpPr>
        <a:xfrm>
          <a:off x="0" y="0"/>
          <a:ext cx="0" cy="0"/>
          <a:chOff x="0" y="0"/>
          <a:chExt cx="0" cy="0"/>
        </a:xfrm>
      </p:grpSpPr>
      <p:sp>
        <p:nvSpPr>
          <p:cNvPr id="2" name="Title 1"/>
          <p:cNvSpPr>
            <a:spLocks noGrp="1"/>
          </p:cNvSpPr>
          <p:nvPr>
            <p:ph type="title"/>
          </p:nvPr>
        </p:nvSpPr>
        <p:spPr>
          <a:xfrm>
            <a:off x="226314" y="301752"/>
            <a:ext cx="8455914" cy="685800"/>
          </a:xfrm>
        </p:spPr>
        <p:txBody>
          <a:bodyPr>
            <a:normAutofit/>
          </a:bodyPr>
          <a:lstStyle>
            <a:lvl1pPr>
              <a:defRPr sz="2399"/>
            </a:lvl1pPr>
          </a:lstStyle>
          <a:p>
            <a:r>
              <a:rPr lang="en-US" dirty="0"/>
              <a:t>Click to edit Master title style</a:t>
            </a:r>
          </a:p>
        </p:txBody>
      </p:sp>
      <p:sp>
        <p:nvSpPr>
          <p:cNvPr id="3" name="Date Placeholder 2"/>
          <p:cNvSpPr>
            <a:spLocks noGrp="1"/>
          </p:cNvSpPr>
          <p:nvPr>
            <p:ph type="dt" sz="half" idx="10"/>
          </p:nvPr>
        </p:nvSpPr>
        <p:spPr/>
        <p:txBody>
          <a:bodyPr/>
          <a:lstStyle/>
          <a:p>
            <a:fld id="{8116F597-F14F-4590-B4BB-707A3AFD4787}" type="datetime1">
              <a:rPr lang="en-US" smtClean="0"/>
              <a:t>6/12/2018</a:t>
            </a:fld>
            <a:endParaRPr lang="en-US"/>
          </a:p>
        </p:txBody>
      </p:sp>
      <p:sp>
        <p:nvSpPr>
          <p:cNvPr id="5" name="Slide Number Placeholder 4"/>
          <p:cNvSpPr>
            <a:spLocks noGrp="1"/>
          </p:cNvSpPr>
          <p:nvPr>
            <p:ph type="sldNum" sz="quarter" idx="12"/>
          </p:nvPr>
        </p:nvSpPr>
        <p:spPr>
          <a:xfrm>
            <a:off x="6637973" y="6356353"/>
            <a:ext cx="2057400" cy="365125"/>
          </a:xfrm>
        </p:spPr>
        <p:txBody>
          <a:bodyPr/>
          <a:lstStyle/>
          <a:p>
            <a:fld id="{AFFF257A-30C5-4AFB-911B-BE4CEEA1EA82}" type="slidenum">
              <a:rPr lang="en-US" smtClean="0"/>
              <a:t>‹#›</a:t>
            </a:fld>
            <a:endParaRPr lang="en-US"/>
          </a:p>
        </p:txBody>
      </p:sp>
      <p:sp>
        <p:nvSpPr>
          <p:cNvPr id="7" name="Text Placeholder 6"/>
          <p:cNvSpPr>
            <a:spLocks noGrp="1"/>
          </p:cNvSpPr>
          <p:nvPr>
            <p:ph type="body" sz="quarter" idx="13"/>
          </p:nvPr>
        </p:nvSpPr>
        <p:spPr>
          <a:xfrm>
            <a:off x="301752" y="1143000"/>
            <a:ext cx="8380476" cy="4956048"/>
          </a:xfrm>
        </p:spPr>
        <p:txBody>
          <a:bodyPr/>
          <a:lstStyle>
            <a:lvl1pPr>
              <a:lnSpc>
                <a:spcPct val="114000"/>
              </a:lnSpc>
              <a:spcAft>
                <a:spcPts val="225"/>
              </a:spcAft>
              <a:defRPr/>
            </a:lvl1pPr>
            <a:lvl2pPr>
              <a:lnSpc>
                <a:spcPct val="114000"/>
              </a:lnSpc>
              <a:spcAft>
                <a:spcPts val="225"/>
              </a:spcAft>
              <a:buSzPct val="90000"/>
              <a:defRPr/>
            </a:lvl2pPr>
            <a:lvl3pPr>
              <a:lnSpc>
                <a:spcPct val="114000"/>
              </a:lnSpc>
              <a:spcAft>
                <a:spcPts val="225"/>
              </a:spcAft>
              <a:defRPr/>
            </a:lvl3pPr>
            <a:lvl4pPr>
              <a:lnSpc>
                <a:spcPct val="114000"/>
              </a:lnSpc>
              <a:spcAft>
                <a:spcPts val="225"/>
              </a:spcAft>
              <a:defRPr/>
            </a:lvl4pPr>
            <a:lvl5pPr>
              <a:lnSpc>
                <a:spcPct val="114000"/>
              </a:lnSpc>
              <a:spcAft>
                <a:spcPts val="225"/>
              </a:spcAf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1734772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Walkin">
    <p:bg bwMode="gray">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3" cstate="email">
            <a:extLst>
              <a:ext uri="{BEBA8EAE-BF5A-486C-A8C5-ECC9F3942E4B}">
                <a14:imgProps xmlns:a14="http://schemas.microsoft.com/office/drawing/2010/main">
                  <a14:imgLayer r:embed="rId4">
                    <a14:imgEffect>
                      <a14:brightnessContrast bright="-1000"/>
                    </a14:imgEffect>
                  </a14:imgLayer>
                </a14:imgProps>
              </a:ext>
              <a:ext uri="{28A0092B-C50C-407E-A947-70E740481C1C}">
                <a14:useLocalDpi xmlns:a14="http://schemas.microsoft.com/office/drawing/2010/main"/>
              </a:ext>
            </a:extLst>
          </a:blip>
          <a:stretch>
            <a:fillRect/>
          </a:stretch>
        </p:blipFill>
        <p:spPr bwMode="gray">
          <a:xfrm>
            <a:off x="7666038" y="6061767"/>
            <a:ext cx="1141803" cy="326167"/>
          </a:xfrm>
          <a:prstGeom prst="rect">
            <a:avLst/>
          </a:prstGeom>
        </p:spPr>
      </p:pic>
      <p:pic>
        <p:nvPicPr>
          <p:cNvPr id="5" name="Picture 4"/>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352395" y="484298"/>
            <a:ext cx="5251534" cy="1344828"/>
          </a:xfrm>
          <a:prstGeom prst="rect">
            <a:avLst/>
          </a:prstGeom>
        </p:spPr>
      </p:pic>
    </p:spTree>
    <p:extLst>
      <p:ext uri="{BB962C8B-B14F-4D97-AF65-F5344CB8AC3E}">
        <p14:creationId xmlns:p14="http://schemas.microsoft.com/office/powerpoint/2010/main" val="3261231052"/>
      </p:ext>
    </p:extLst>
  </p:cSld>
  <p:clrMapOvr>
    <a:masterClrMapping/>
  </p:clrMapOvr>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2335" y="4309989"/>
            <a:ext cx="9141665" cy="2551127"/>
          </a:xfrm>
          <a:prstGeom prst="rect">
            <a:avLst/>
          </a:prstGeom>
          <a:solidFill>
            <a:srgbClr val="4DA0E2"/>
          </a:solidFill>
          <a:ln>
            <a:noFill/>
          </a:ln>
        </p:spPr>
        <p:txBody>
          <a:bodyPr vert="horz" wrap="square" lIns="67232" tIns="33616" rIns="67232" bIns="33616" numCol="1" anchor="t" anchorCtr="0" compatLnSpc="1">
            <a:prstTxWarp prst="textNoShape">
              <a:avLst/>
            </a:prstTxWarp>
          </a:bodyPr>
          <a:lstStyle/>
          <a:p>
            <a:endParaRPr lang="en-US" sz="1324"/>
          </a:p>
        </p:txBody>
      </p:sp>
      <p:sp>
        <p:nvSpPr>
          <p:cNvPr id="10" name="Rectangle 7"/>
          <p:cNvSpPr>
            <a:spLocks noChangeArrowheads="1"/>
          </p:cNvSpPr>
          <p:nvPr userDrawn="1"/>
        </p:nvSpPr>
        <p:spPr bwMode="auto">
          <a:xfrm>
            <a:off x="1" y="5729528"/>
            <a:ext cx="9141666" cy="1131586"/>
          </a:xfrm>
          <a:prstGeom prst="rect">
            <a:avLst/>
          </a:prstGeom>
          <a:solidFill>
            <a:srgbClr val="00188F"/>
          </a:solidFill>
          <a:ln>
            <a:noFill/>
          </a:ln>
          <a:extLst/>
        </p:spPr>
        <p:txBody>
          <a:bodyPr vert="horz" wrap="square" lIns="67232" tIns="33616" rIns="67232" bIns="33616" numCol="1" anchor="t" anchorCtr="0" compatLnSpc="1">
            <a:prstTxWarp prst="textNoShape">
              <a:avLst/>
            </a:prstTxWarp>
          </a:bodyPr>
          <a:lstStyle/>
          <a:p>
            <a:endParaRPr lang="en-US" sz="1324"/>
          </a:p>
        </p:txBody>
      </p:sp>
      <p:sp>
        <p:nvSpPr>
          <p:cNvPr id="11" name="Rectangle 8"/>
          <p:cNvSpPr>
            <a:spLocks noChangeArrowheads="1"/>
          </p:cNvSpPr>
          <p:nvPr userDrawn="1"/>
        </p:nvSpPr>
        <p:spPr bwMode="auto">
          <a:xfrm>
            <a:off x="2335" y="3343393"/>
            <a:ext cx="9139333"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endParaRPr lang="en-US" sz="1324"/>
          </a:p>
        </p:txBody>
      </p:sp>
      <p:sp>
        <p:nvSpPr>
          <p:cNvPr id="13" name="Rectangle 12"/>
          <p:cNvSpPr/>
          <p:nvPr userDrawn="1"/>
        </p:nvSpPr>
        <p:spPr bwMode="white">
          <a:xfrm>
            <a:off x="0" y="-312"/>
            <a:ext cx="9143533" cy="685862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03328" y="3877272"/>
            <a:ext cx="4705064" cy="1794661"/>
          </a:xfrm>
          <a:noFill/>
        </p:spPr>
        <p:txBody>
          <a:bodyPr lIns="146304" tIns="109728" rIns="146304" bIns="109728">
            <a:noAutofit/>
          </a:bodyPr>
          <a:lstStyle>
            <a:lvl1pPr marL="0" indent="0">
              <a:spcBef>
                <a:spcPts val="0"/>
              </a:spcBef>
              <a:buNone/>
              <a:defRPr sz="264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01977" y="2075840"/>
            <a:ext cx="7395458" cy="1801436"/>
          </a:xfrm>
          <a:noFill/>
        </p:spPr>
        <p:txBody>
          <a:bodyPr lIns="146304" tIns="91440" rIns="146304" bIns="91440" anchor="t" anchorCtr="0"/>
          <a:lstStyle>
            <a:lvl1pPr>
              <a:defRPr sz="4412" spc="-74"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email">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a:ext>
            </a:extLst>
          </a:blip>
          <a:stretch>
            <a:fillRect/>
          </a:stretch>
        </p:blipFill>
        <p:spPr bwMode="black">
          <a:xfrm>
            <a:off x="336992" y="6061767"/>
            <a:ext cx="1141803" cy="326167"/>
          </a:xfrm>
          <a:prstGeom prst="rect">
            <a:avLst/>
          </a:prstGeom>
        </p:spPr>
      </p:pic>
      <p:sp>
        <p:nvSpPr>
          <p:cNvPr id="8" name="Rectangle 6"/>
          <p:cNvSpPr>
            <a:spLocks noChangeArrowheads="1"/>
          </p:cNvSpPr>
          <p:nvPr userDrawn="1"/>
        </p:nvSpPr>
        <p:spPr bwMode="auto">
          <a:xfrm>
            <a:off x="2335" y="4309989"/>
            <a:ext cx="9141665"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endParaRPr lang="en-US" sz="1324"/>
          </a:p>
        </p:txBody>
      </p:sp>
      <p:sp>
        <p:nvSpPr>
          <p:cNvPr id="17" name="Text Placeholder 16"/>
          <p:cNvSpPr>
            <a:spLocks noGrp="1"/>
          </p:cNvSpPr>
          <p:nvPr>
            <p:ph type="body" sz="quarter" idx="13" hasCustomPrompt="1"/>
          </p:nvPr>
        </p:nvSpPr>
        <p:spPr>
          <a:xfrm>
            <a:off x="201930" y="291069"/>
            <a:ext cx="2689274" cy="388376"/>
          </a:xfrm>
        </p:spPr>
        <p:txBody>
          <a:bodyPr/>
          <a:lstStyle>
            <a:lvl1pPr marL="0" indent="0">
              <a:buNone/>
              <a:defRPr sz="1471">
                <a:latin typeface="+mn-lt"/>
              </a:defRPr>
            </a:lvl1pPr>
            <a:lvl2pPr marL="252109" indent="0">
              <a:buNone/>
              <a:defRPr sz="1471"/>
            </a:lvl2pPr>
            <a:lvl3pPr marL="420181" indent="0">
              <a:buNone/>
              <a:defRPr sz="1471"/>
            </a:lvl3pPr>
            <a:lvl4pPr marL="588254" indent="0">
              <a:buNone/>
              <a:defRPr sz="1471"/>
            </a:lvl4pPr>
            <a:lvl5pPr marL="756326" indent="0">
              <a:buNone/>
              <a:defRPr sz="1471"/>
            </a:lvl5pPr>
          </a:lstStyle>
          <a:p>
            <a:pPr lvl="0"/>
            <a:r>
              <a:rPr lang="en-US" dirty="0"/>
              <a:t>Session Code</a:t>
            </a:r>
          </a:p>
        </p:txBody>
      </p:sp>
      <p:sp>
        <p:nvSpPr>
          <p:cNvPr id="15" name="Text Placeholder 16"/>
          <p:cNvSpPr>
            <a:spLocks noGrp="1"/>
          </p:cNvSpPr>
          <p:nvPr>
            <p:ph type="body" sz="quarter" idx="14" hasCustomPrompt="1"/>
          </p:nvPr>
        </p:nvSpPr>
        <p:spPr>
          <a:xfrm>
            <a:off x="6252798" y="291069"/>
            <a:ext cx="2689274" cy="388376"/>
          </a:xfrm>
        </p:spPr>
        <p:txBody>
          <a:bodyPr/>
          <a:lstStyle>
            <a:lvl1pPr marL="0" indent="0" algn="r">
              <a:buNone/>
              <a:defRPr sz="1471">
                <a:latin typeface="+mn-lt"/>
              </a:defRPr>
            </a:lvl1pPr>
            <a:lvl2pPr marL="252109" indent="0">
              <a:buNone/>
              <a:defRPr sz="1471"/>
            </a:lvl2pPr>
            <a:lvl3pPr marL="420181" indent="0">
              <a:buNone/>
              <a:defRPr sz="1471"/>
            </a:lvl3pPr>
            <a:lvl4pPr marL="588254" indent="0">
              <a:buNone/>
              <a:defRPr sz="1471"/>
            </a:lvl4pPr>
            <a:lvl5pPr marL="756326" indent="0">
              <a:buNone/>
              <a:defRPr sz="1471"/>
            </a:lvl5pPr>
          </a:lstStyle>
          <a:p>
            <a:pPr lvl="0"/>
            <a:r>
              <a:rPr lang="en-US" dirty="0"/>
              <a:t>Yammer hashtag</a:t>
            </a:r>
          </a:p>
        </p:txBody>
      </p:sp>
    </p:spTree>
    <p:extLst>
      <p:ext uri="{BB962C8B-B14F-4D97-AF65-F5344CB8AC3E}">
        <p14:creationId xmlns:p14="http://schemas.microsoft.com/office/powerpoint/2010/main" val="3940900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par>
                                <p:cTn id="34" presetID="10" presetClass="entr" presetSubtype="0" fill="hold" grpId="0" nodeType="withEffect">
                                  <p:stCondLst>
                                    <p:cond delay="700"/>
                                  </p:stCondLst>
                                  <p:childTnLst>
                                    <p:set>
                                      <p:cBhvr>
                                        <p:cTn id="35" dur="1" fill="hold">
                                          <p:stCondLst>
                                            <p:cond delay="0"/>
                                          </p:stCondLst>
                                        </p:cTn>
                                        <p:tgtEl>
                                          <p:spTgt spid="17"/>
                                        </p:tgtEl>
                                        <p:attrNameLst>
                                          <p:attrName>style.visibility</p:attrName>
                                        </p:attrNameLst>
                                      </p:cBhvr>
                                      <p:to>
                                        <p:strVal val="visible"/>
                                      </p:to>
                                    </p:set>
                                    <p:animEffect transition="in" filter="fade">
                                      <p:cBhvr>
                                        <p:cTn id="36" dur="950"/>
                                        <p:tgtEl>
                                          <p:spTgt spid="17"/>
                                        </p:tgtEl>
                                      </p:cBhvr>
                                    </p:animEffect>
                                  </p:childTnLst>
                                </p:cTn>
                              </p:par>
                              <p:par>
                                <p:cTn id="37" presetID="63" presetClass="path" presetSubtype="0" decel="100000" fill="hold" grpId="1" nodeType="withEffect">
                                  <p:stCondLst>
                                    <p:cond delay="700"/>
                                  </p:stCondLst>
                                  <p:childTnLst>
                                    <p:animMotion origin="layout" path="M -0.01455 -1.34362E-6 L -3.90605E-7 -1.34362E-6 " pathEditMode="relative" rAng="0" ptsTypes="AA">
                                      <p:cBhvr>
                                        <p:cTn id="38" dur="950" fill="hold"/>
                                        <p:tgtEl>
                                          <p:spTgt spid="17"/>
                                        </p:tgtEl>
                                        <p:attrNameLst>
                                          <p:attrName>ppt_x</p:attrName>
                                          <p:attrName>ppt_y</p:attrName>
                                        </p:attrNameLst>
                                      </p:cBhvr>
                                      <p:rCtr x="728" y="0"/>
                                    </p:animMotion>
                                  </p:childTnLst>
                                </p:cTn>
                              </p:par>
                              <p:par>
                                <p:cTn id="39" presetID="6" presetClass="emph" presetSubtype="0" accel="100000" autoRev="1" fill="hold" grpId="2" nodeType="withEffect">
                                  <p:stCondLst>
                                    <p:cond delay="0"/>
                                  </p:stCondLst>
                                  <p:childTnLst>
                                    <p:animScale>
                                      <p:cBhvr>
                                        <p:cTn id="40" dur="500" fill="hold"/>
                                        <p:tgtEl>
                                          <p:spTgt spid="17"/>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5"/>
                                        </p:tgtEl>
                                        <p:attrNameLst>
                                          <p:attrName>style.visibility</p:attrName>
                                        </p:attrNameLst>
                                      </p:cBhvr>
                                      <p:to>
                                        <p:strVal val="visible"/>
                                      </p:to>
                                    </p:set>
                                    <p:animEffect transition="in" filter="fade">
                                      <p:cBhvr>
                                        <p:cTn id="43" dur="950"/>
                                        <p:tgtEl>
                                          <p:spTgt spid="15"/>
                                        </p:tgtEl>
                                      </p:cBhvr>
                                    </p:animEffect>
                                  </p:childTnLst>
                                </p:cTn>
                              </p:par>
                              <p:par>
                                <p:cTn id="44" presetID="63" presetClass="path" presetSubtype="0" decel="100000" fill="hold" grpId="1" nodeType="withEffect">
                                  <p:stCondLst>
                                    <p:cond delay="700"/>
                                  </p:stCondLst>
                                  <p:childTnLst>
                                    <p:animMotion origin="layout" path="M -0.01455 -1.34362E-6 L -3.90605E-7 -1.34362E-6 " pathEditMode="relative" rAng="0" ptsTypes="AA">
                                      <p:cBhvr>
                                        <p:cTn id="45" dur="950" fill="hold"/>
                                        <p:tgtEl>
                                          <p:spTgt spid="15"/>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5"/>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bldP spid="17" grpId="2"/>
      <p:bldP spid="15" grpId="0">
        <p:tmplLst>
          <p:tmpl>
            <p:tnLst>
              <p:par>
                <p:cTn presetID="10" presetClass="entr" presetSubtype="0" fill="hold" nodeType="withEffect">
                  <p:stCondLst>
                    <p:cond delay="700"/>
                  </p:stCondLst>
                  <p:childTnLst>
                    <p:set>
                      <p:cBhvr>
                        <p:cTn dur="1" fill="hold">
                          <p:stCondLst>
                            <p:cond delay="0"/>
                          </p:stCondLst>
                        </p:cTn>
                        <p:tgtEl>
                          <p:spTgt spid="15"/>
                        </p:tgtEl>
                        <p:attrNameLst>
                          <p:attrName>style.visibility</p:attrName>
                        </p:attrNameLst>
                      </p:cBhvr>
                      <p:to>
                        <p:strVal val="visible"/>
                      </p:to>
                    </p:set>
                    <p:animEffect transition="in" filter="fade">
                      <p:cBhvr>
                        <p:cTn dur="950"/>
                        <p:tgtEl>
                          <p:spTgt spid="15"/>
                        </p:tgtEl>
                      </p:cBhvr>
                    </p:animEffect>
                  </p:childTnLst>
                </p:cTn>
              </p:par>
            </p:tnLst>
          </p:tmpl>
        </p:tmplLst>
      </p:bldP>
      <p:bldP spid="15" grpId="1"/>
      <p:bldP spid="15" grpId="2"/>
    </p:bldLst>
  </p:timing>
  <p:extLst mod="1">
    <p:ext uri="{DCECCB84-F9BA-43D5-87BE-67443E8EF086}">
      <p15:sldGuideLst xmlns:p15="http://schemas.microsoft.com/office/powerpoint/2012/main">
        <p15:guide id="4" orient="horz" pos="4406">
          <p15:clr>
            <a:srgbClr val="C35EA4"/>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Title Slide - STATIC">
    <p:bg>
      <p:bgPr>
        <a:solidFill>
          <a:schemeClr val="accent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03328" y="3877272"/>
            <a:ext cx="4705064" cy="1794661"/>
          </a:xfrm>
          <a:noFill/>
        </p:spPr>
        <p:txBody>
          <a:bodyPr lIns="146304" tIns="109728" rIns="146304" bIns="109728">
            <a:noAutofit/>
          </a:bodyPr>
          <a:lstStyle>
            <a:lvl1pPr marL="0" indent="0">
              <a:spcBef>
                <a:spcPts val="0"/>
              </a:spcBef>
              <a:buNone/>
              <a:defRPr sz="264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01977" y="2075840"/>
            <a:ext cx="7395458" cy="1801436"/>
          </a:xfrm>
          <a:noFill/>
        </p:spPr>
        <p:txBody>
          <a:bodyPr lIns="146304" tIns="91440" rIns="146304" bIns="91440" anchor="t" anchorCtr="0"/>
          <a:lstStyle>
            <a:lvl1pPr>
              <a:defRPr sz="4412" spc="-74"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email">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a:ext>
            </a:extLst>
          </a:blip>
          <a:stretch>
            <a:fillRect/>
          </a:stretch>
        </p:blipFill>
        <p:spPr bwMode="black">
          <a:xfrm>
            <a:off x="336992" y="6061767"/>
            <a:ext cx="1141803" cy="326167"/>
          </a:xfrm>
          <a:prstGeom prst="rect">
            <a:avLst/>
          </a:prstGeom>
        </p:spPr>
      </p:pic>
      <p:sp>
        <p:nvSpPr>
          <p:cNvPr id="8" name="Rectangle 6"/>
          <p:cNvSpPr>
            <a:spLocks noChangeArrowheads="1"/>
          </p:cNvSpPr>
          <p:nvPr userDrawn="1"/>
        </p:nvSpPr>
        <p:spPr bwMode="auto">
          <a:xfrm>
            <a:off x="2335" y="4309989"/>
            <a:ext cx="9141665"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endParaRPr lang="en-US" sz="1324"/>
          </a:p>
        </p:txBody>
      </p:sp>
      <p:sp>
        <p:nvSpPr>
          <p:cNvPr id="15" name="Text Placeholder 16"/>
          <p:cNvSpPr>
            <a:spLocks noGrp="1"/>
          </p:cNvSpPr>
          <p:nvPr>
            <p:ph type="body" sz="quarter" idx="13" hasCustomPrompt="1"/>
          </p:nvPr>
        </p:nvSpPr>
        <p:spPr>
          <a:xfrm>
            <a:off x="201930" y="291069"/>
            <a:ext cx="2689274" cy="388376"/>
          </a:xfrm>
        </p:spPr>
        <p:txBody>
          <a:bodyPr/>
          <a:lstStyle>
            <a:lvl1pPr marL="0" indent="0">
              <a:buNone/>
              <a:defRPr sz="1471">
                <a:latin typeface="+mn-lt"/>
              </a:defRPr>
            </a:lvl1pPr>
            <a:lvl2pPr marL="252109" indent="0">
              <a:buNone/>
              <a:defRPr sz="1471"/>
            </a:lvl2pPr>
            <a:lvl3pPr marL="420181" indent="0">
              <a:buNone/>
              <a:defRPr sz="1471"/>
            </a:lvl3pPr>
            <a:lvl4pPr marL="588254" indent="0">
              <a:buNone/>
              <a:defRPr sz="1471"/>
            </a:lvl4pPr>
            <a:lvl5pPr marL="756326" indent="0">
              <a:buNone/>
              <a:defRPr sz="1471"/>
            </a:lvl5pPr>
          </a:lstStyle>
          <a:p>
            <a:pPr lvl="0"/>
            <a:r>
              <a:rPr lang="en-US" dirty="0"/>
              <a:t>Session Code</a:t>
            </a:r>
          </a:p>
        </p:txBody>
      </p:sp>
      <p:sp>
        <p:nvSpPr>
          <p:cNvPr id="10" name="Text Placeholder 16"/>
          <p:cNvSpPr>
            <a:spLocks noGrp="1"/>
          </p:cNvSpPr>
          <p:nvPr>
            <p:ph type="body" sz="quarter" idx="14" hasCustomPrompt="1"/>
          </p:nvPr>
        </p:nvSpPr>
        <p:spPr>
          <a:xfrm>
            <a:off x="6252798" y="291069"/>
            <a:ext cx="2689274" cy="388376"/>
          </a:xfrm>
        </p:spPr>
        <p:txBody>
          <a:bodyPr/>
          <a:lstStyle>
            <a:lvl1pPr marL="0" indent="0" algn="r">
              <a:buNone/>
              <a:defRPr sz="1471">
                <a:latin typeface="+mn-lt"/>
              </a:defRPr>
            </a:lvl1pPr>
            <a:lvl2pPr marL="252109" indent="0">
              <a:buNone/>
              <a:defRPr sz="1471"/>
            </a:lvl2pPr>
            <a:lvl3pPr marL="420181" indent="0">
              <a:buNone/>
              <a:defRPr sz="1471"/>
            </a:lvl3pPr>
            <a:lvl4pPr marL="588254" indent="0">
              <a:buNone/>
              <a:defRPr sz="1471"/>
            </a:lvl4pPr>
            <a:lvl5pPr marL="756326" indent="0">
              <a:buNone/>
              <a:defRPr sz="1471"/>
            </a:lvl5pPr>
          </a:lstStyle>
          <a:p>
            <a:pPr lvl="0"/>
            <a:r>
              <a:rPr lang="en-US" dirty="0"/>
              <a:t>Yammer hashtag</a:t>
            </a:r>
          </a:p>
        </p:txBody>
      </p:sp>
    </p:spTree>
    <p:extLst>
      <p:ext uri="{BB962C8B-B14F-4D97-AF65-F5344CB8AC3E}">
        <p14:creationId xmlns:p14="http://schemas.microsoft.com/office/powerpoint/2010/main" val="2755170251"/>
      </p:ext>
    </p:extLst>
  </p:cSld>
  <p:clrMapOvr>
    <a:masterClrMapping/>
  </p:clrMapOvr>
  <p:extLst mod="1">
    <p:ext uri="{DCECCB84-F9BA-43D5-87BE-67443E8EF086}">
      <p15:sldGuideLst xmlns:p15="http://schemas.microsoft.com/office/powerpoint/2012/main">
        <p15:guide id="1" orient="horz" pos="4406">
          <p15:clr>
            <a:srgbClr val="C35EA4"/>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idx="1"/>
          </p:nvPr>
        </p:nvSpPr>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4">
            <a:extLst>
              <a:ext uri="{FF2B5EF4-FFF2-40B4-BE49-F238E27FC236}">
                <a16:creationId xmlns:a16="http://schemas.microsoft.com/office/drawing/2014/main" id="{1E308FE5-C3CD-4C2B-84FD-DAE006C3200F}"/>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256941573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onfidentiality Slide">
    <p:bg bwMode="gray">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347454928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703715" y="298255"/>
            <a:ext cx="3242070" cy="6275864"/>
          </a:xfrm>
          <a:prstGeom prst="rect">
            <a:avLst/>
          </a:prstGeom>
        </p:spPr>
      </p:pic>
      <p:sp>
        <p:nvSpPr>
          <p:cNvPr id="4" name="Rectangle 3"/>
          <p:cNvSpPr/>
          <p:nvPr userDrawn="1"/>
        </p:nvSpPr>
        <p:spPr bwMode="auto">
          <a:xfrm>
            <a:off x="201976" y="1187644"/>
            <a:ext cx="7395458"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01930" y="1186356"/>
            <a:ext cx="5377699" cy="3407696"/>
          </a:xfrm>
          <a:noFill/>
        </p:spPr>
        <p:txBody>
          <a:bodyPr tIns="91440" bIns="91440" anchor="t" anchorCtr="0"/>
          <a:lstStyle>
            <a:lvl1pPr>
              <a:defRPr sz="5294" spc="-74" baseline="0">
                <a:gradFill>
                  <a:gsLst>
                    <a:gs pos="75912">
                      <a:schemeClr val="tx1"/>
                    </a:gs>
                    <a:gs pos="34307">
                      <a:schemeClr val="tx1"/>
                    </a:gs>
                    <a:gs pos="43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01931" y="4594053"/>
            <a:ext cx="5378549" cy="1793881"/>
          </a:xfrm>
          <a:noFill/>
        </p:spPr>
        <p:txBody>
          <a:bodyPr lIns="182880" tIns="146304" rIns="182880" bIns="146304">
            <a:noAutofit/>
          </a:bodyPr>
          <a:lstStyle>
            <a:lvl1pPr marL="0" indent="0">
              <a:spcBef>
                <a:spcPts val="0"/>
              </a:spcBef>
              <a:buNone/>
              <a:defRPr sz="2647" spc="0" baseline="0">
                <a:gradFill>
                  <a:gsLst>
                    <a:gs pos="75912">
                      <a:schemeClr val="tx1"/>
                    </a:gs>
                    <a:gs pos="34307">
                      <a:schemeClr val="tx1"/>
                    </a:gs>
                    <a:gs pos="43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1641139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01976" y="1187644"/>
            <a:ext cx="7395458"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01931" y="1186356"/>
            <a:ext cx="6723185" cy="2697988"/>
          </a:xfrm>
          <a:noFill/>
        </p:spPr>
        <p:txBody>
          <a:bodyPr tIns="91440" bIns="91440" anchor="t" anchorCtr="0"/>
          <a:lstStyle>
            <a:lvl1pPr>
              <a:defRPr sz="5294" spc="-74" baseline="0">
                <a:gradFill>
                  <a:gsLst>
                    <a:gs pos="75912">
                      <a:schemeClr val="tx1"/>
                    </a:gs>
                    <a:gs pos="34307">
                      <a:schemeClr val="tx1"/>
                    </a:gs>
                    <a:gs pos="43000">
                      <a:schemeClr val="tx1"/>
                    </a:gs>
                  </a:gsLst>
                  <a:lin ang="5400000" scaled="0"/>
                </a:gradFill>
              </a:defRPr>
            </a:lvl1pPr>
          </a:lstStyle>
          <a:p>
            <a:r>
              <a:rPr lang="en-US" dirty="0"/>
              <a:t>Video title</a:t>
            </a:r>
          </a:p>
        </p:txBody>
      </p:sp>
      <p:pic>
        <p:nvPicPr>
          <p:cNvPr id="11" name="Picture 10"/>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63" y="3015597"/>
            <a:ext cx="9144326" cy="3227867"/>
          </a:xfrm>
          <a:prstGeom prst="rect">
            <a:avLst/>
          </a:prstGeom>
        </p:spPr>
      </p:pic>
    </p:spTree>
    <p:extLst>
      <p:ext uri="{BB962C8B-B14F-4D97-AF65-F5344CB8AC3E}">
        <p14:creationId xmlns:p14="http://schemas.microsoft.com/office/powerpoint/2010/main" val="90117867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2084173"/>
            <a:ext cx="8740142" cy="1796217"/>
          </a:xfrm>
          <a:noFill/>
        </p:spPr>
        <p:txBody>
          <a:bodyPr tIns="91440" bIns="91440" anchor="t" anchorCtr="0"/>
          <a:lstStyle>
            <a:lvl1pPr>
              <a:defRPr sz="6470" spc="-74" baseline="0">
                <a:gradFill>
                  <a:gsLst>
                    <a:gs pos="75912">
                      <a:schemeClr val="tx1"/>
                    </a:gs>
                    <a:gs pos="34307">
                      <a:schemeClr val="tx1"/>
                    </a:gs>
                    <a:gs pos="4300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87334638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2084173"/>
            <a:ext cx="8740142" cy="1796217"/>
          </a:xfrm>
          <a:noFill/>
        </p:spPr>
        <p:txBody>
          <a:bodyPr tIns="91440" bIns="91440" anchor="t" anchorCtr="0"/>
          <a:lstStyle>
            <a:lvl1pPr algn="l" defTabSz="685775" rtl="0" eaLnBrk="1" latinLnBrk="0" hangingPunct="1">
              <a:lnSpc>
                <a:spcPct val="90000"/>
              </a:lnSpc>
              <a:spcBef>
                <a:spcPct val="0"/>
              </a:spcBef>
              <a:buNone/>
              <a:defRPr lang="en-US" sz="6470" b="0" kern="1200" cap="none" spc="-74"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33321288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2084173"/>
            <a:ext cx="8740142" cy="1796217"/>
          </a:xfrm>
          <a:noFill/>
        </p:spPr>
        <p:txBody>
          <a:bodyPr tIns="91440" bIns="91440" anchor="t" anchorCtr="0"/>
          <a:lstStyle>
            <a:lvl1pPr algn="l" defTabSz="685775" rtl="0" eaLnBrk="1" latinLnBrk="0" hangingPunct="1">
              <a:lnSpc>
                <a:spcPct val="90000"/>
              </a:lnSpc>
              <a:spcBef>
                <a:spcPct val="0"/>
              </a:spcBef>
              <a:buNone/>
              <a:defRPr lang="en-US" sz="6470" b="0" kern="1200" cap="none" spc="-74"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297648798"/>
      </p:ext>
    </p:extLst>
  </p:cSld>
  <p:clrMapOvr>
    <a:overrideClrMapping bg1="lt1" tx1="dk1" bg2="lt2" tx2="dk2" accent1="accent1" accent2="accent2" accent3="accent3" accent4="accent4" accent5="accent5" accent6="accent6" hlink="hlink" folHlink="folHlink"/>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01930" y="1189177"/>
            <a:ext cx="8741880" cy="1538242"/>
          </a:xfrm>
        </p:spPr>
        <p:txBody>
          <a:bodyPr/>
          <a:lstStyle>
            <a:lvl1pPr marL="0" indent="0">
              <a:buNone/>
              <a:defRPr/>
            </a:lvl1pPr>
            <a:lvl2pPr marL="21009" indent="0">
              <a:buNone/>
              <a:defRPr sz="1471"/>
            </a:lvl2pPr>
            <a:lvl3pPr marL="164571" indent="0">
              <a:buNone/>
              <a:defRPr sz="1471"/>
            </a:lvl3pPr>
            <a:lvl4pPr marL="350151" indent="0">
              <a:buNone/>
              <a:defRPr sz="1324"/>
            </a:lvl4pPr>
            <a:lvl5pPr marL="543901" indent="0">
              <a:buNone/>
              <a:defRPr sz="13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3055849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30" y="1189177"/>
            <a:ext cx="8740142" cy="1687385"/>
          </a:xfrm>
        </p:spPr>
        <p:txBody>
          <a:bodyPr>
            <a:spAutoFit/>
          </a:bodyPr>
          <a:lstStyle>
            <a:lvl3pPr>
              <a:defRPr sz="1765"/>
            </a:lvl3pPr>
            <a:lvl4pPr>
              <a:defRPr sz="1471"/>
            </a:lvl4pPr>
            <a:lvl5pPr>
              <a:defRPr sz="147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1231311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1" y="1189176"/>
            <a:ext cx="4033911" cy="1913857"/>
          </a:xfrm>
        </p:spPr>
        <p:txBody>
          <a:bodyPr wrap="square">
            <a:spAutoFit/>
          </a:bodyPr>
          <a:lstStyle>
            <a:lvl1pPr marL="0" indent="0">
              <a:spcBef>
                <a:spcPts val="900"/>
              </a:spcBef>
              <a:buClr>
                <a:schemeClr val="tx1"/>
              </a:buClr>
              <a:buFont typeface="Wingdings" pitchFamily="2" charset="2"/>
              <a:buNone/>
              <a:defRPr sz="2647"/>
            </a:lvl1pPr>
            <a:lvl2pPr marL="0" indent="0">
              <a:buNone/>
              <a:defRPr sz="1471"/>
            </a:lvl2pPr>
            <a:lvl3pPr marL="170407" indent="0">
              <a:buNone/>
              <a:tabLst/>
              <a:defRPr sz="1471"/>
            </a:lvl3pPr>
            <a:lvl4pPr marL="338480" indent="0">
              <a:buNone/>
              <a:defRPr/>
            </a:lvl4pPr>
            <a:lvl5pPr marL="504218"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4908161" y="1189176"/>
            <a:ext cx="4033911" cy="1913857"/>
          </a:xfrm>
        </p:spPr>
        <p:txBody>
          <a:bodyPr wrap="square">
            <a:spAutoFit/>
          </a:bodyPr>
          <a:lstStyle>
            <a:lvl1pPr marL="0" indent="0">
              <a:spcBef>
                <a:spcPts val="900"/>
              </a:spcBef>
              <a:buClr>
                <a:schemeClr val="tx1"/>
              </a:buClr>
              <a:buFont typeface="Wingdings" pitchFamily="2" charset="2"/>
              <a:buNone/>
              <a:defRPr sz="2647"/>
            </a:lvl1pPr>
            <a:lvl2pPr marL="0" indent="0">
              <a:buNone/>
              <a:defRPr sz="1471"/>
            </a:lvl2pPr>
            <a:lvl3pPr marL="170407" indent="0">
              <a:buNone/>
              <a:tabLst/>
              <a:defRPr sz="1471"/>
            </a:lvl3pPr>
            <a:lvl4pPr marL="338480" indent="0">
              <a:buNone/>
              <a:defRPr/>
            </a:lvl4pPr>
            <a:lvl5pPr marL="504218"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7164452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1" y="1189177"/>
            <a:ext cx="4033911" cy="1963614"/>
          </a:xfrm>
        </p:spPr>
        <p:txBody>
          <a:bodyPr wrap="square">
            <a:spAutoFit/>
          </a:bodyPr>
          <a:lstStyle>
            <a:lvl1pPr marL="211258" indent="-211258">
              <a:spcBef>
                <a:spcPts val="900"/>
              </a:spcBef>
              <a:buClr>
                <a:schemeClr val="tx1"/>
              </a:buClr>
              <a:buFont typeface="Wingdings" panose="05000000000000000000" pitchFamily="2" charset="2"/>
              <a:buChar char="§"/>
              <a:defRPr sz="2647"/>
            </a:lvl1pPr>
            <a:lvl2pPr marL="390527" indent="-171451">
              <a:defRPr sz="1765"/>
            </a:lvl2pPr>
            <a:lvl3pPr marL="514352" indent="-123826">
              <a:tabLst/>
              <a:defRPr sz="1471"/>
            </a:lvl3pPr>
            <a:lvl4pPr marL="647702" indent="-133351">
              <a:defRPr/>
            </a:lvl4pPr>
            <a:lvl5pPr marL="771528" indent="-123826">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4908161" y="1189177"/>
            <a:ext cx="4033911" cy="1963614"/>
          </a:xfrm>
        </p:spPr>
        <p:txBody>
          <a:bodyPr wrap="square">
            <a:spAutoFit/>
          </a:bodyPr>
          <a:lstStyle>
            <a:lvl1pPr marL="211258" indent="-211258">
              <a:spcBef>
                <a:spcPts val="900"/>
              </a:spcBef>
              <a:buClr>
                <a:schemeClr val="tx1"/>
              </a:buClr>
              <a:buFont typeface="Wingdings" panose="05000000000000000000" pitchFamily="2" charset="2"/>
              <a:buChar char="§"/>
              <a:defRPr sz="2647"/>
            </a:lvl1pPr>
            <a:lvl2pPr marL="390527" indent="-171451">
              <a:defRPr sz="1765"/>
            </a:lvl2pPr>
            <a:lvl3pPr marL="514352" indent="-123826">
              <a:tabLst/>
              <a:defRPr sz="1471"/>
            </a:lvl3pPr>
            <a:lvl4pPr marL="647702" indent="-133351">
              <a:defRPr/>
            </a:lvl4pPr>
            <a:lvl5pPr marL="771528" indent="-123826">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849708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4">
            <a:extLst>
              <a:ext uri="{FF2B5EF4-FFF2-40B4-BE49-F238E27FC236}">
                <a16:creationId xmlns:a16="http://schemas.microsoft.com/office/drawing/2014/main" id="{0FDE037B-5AC3-4803-B046-88D8FAB98146}"/>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38638321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6602084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07766" y="1187622"/>
            <a:ext cx="8741880" cy="899665"/>
          </a:xfrm>
        </p:spPr>
        <p:txBody>
          <a:bodyPr/>
          <a:lstStyle>
            <a:lvl1pPr>
              <a:defRPr sz="5294" baseline="0"/>
            </a:lvl1pPr>
          </a:lstStyle>
          <a:p>
            <a:r>
              <a:rPr lang="en-US"/>
              <a:t>Click to edit Master title style</a:t>
            </a:r>
            <a:endParaRPr lang="en-US" dirty="0"/>
          </a:p>
        </p:txBody>
      </p:sp>
    </p:spTree>
    <p:extLst>
      <p:ext uri="{BB962C8B-B14F-4D97-AF65-F5344CB8AC3E}">
        <p14:creationId xmlns:p14="http://schemas.microsoft.com/office/powerpoint/2010/main" val="2619978221"/>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1553763" y="2084173"/>
            <a:ext cx="6043672" cy="1793104"/>
          </a:xfrm>
        </p:spPr>
        <p:txBody>
          <a:bodyPr/>
          <a:lstStyle>
            <a:lvl1pPr>
              <a:defRPr sz="4412" baseline="0"/>
            </a:lvl1pPr>
          </a:lstStyle>
          <a:p>
            <a:r>
              <a:rPr lang="en-US"/>
              <a:t>Click to edit Master title style</a:t>
            </a:r>
            <a:endParaRPr lang="en-US" dirty="0"/>
          </a:p>
        </p:txBody>
      </p:sp>
    </p:spTree>
    <p:extLst>
      <p:ext uri="{BB962C8B-B14F-4D97-AF65-F5344CB8AC3E}">
        <p14:creationId xmlns:p14="http://schemas.microsoft.com/office/powerpoint/2010/main" val="299449545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553763" y="2084173"/>
            <a:ext cx="6043672" cy="1793104"/>
          </a:xfrm>
        </p:spPr>
        <p:txBody>
          <a:bodyPr/>
          <a:lstStyle>
            <a:lvl1pPr>
              <a:defRPr sz="4412" baseline="0"/>
            </a:lvl1pPr>
          </a:lstStyle>
          <a:p>
            <a:r>
              <a:rPr lang="en-US"/>
              <a:t>Click to edit Master title style</a:t>
            </a:r>
            <a:endParaRPr lang="en-US" dirty="0"/>
          </a:p>
        </p:txBody>
      </p:sp>
    </p:spTree>
    <p:extLst>
      <p:ext uri="{BB962C8B-B14F-4D97-AF65-F5344CB8AC3E}">
        <p14:creationId xmlns:p14="http://schemas.microsoft.com/office/powerpoint/2010/main" val="1518845111"/>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874248" y="1178350"/>
            <a:ext cx="7395504" cy="899665"/>
          </a:xfrm>
        </p:spPr>
        <p:txBody>
          <a:bodyPr/>
          <a:lstStyle>
            <a:lvl1pPr marL="171575" indent="-171575">
              <a:defRPr sz="4412"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4235841" y="5025984"/>
            <a:ext cx="4033912" cy="836383"/>
          </a:xfrm>
        </p:spPr>
        <p:txBody>
          <a:bodyPr/>
          <a:lstStyle>
            <a:lvl1pPr marL="0" indent="0">
              <a:spcBef>
                <a:spcPts val="0"/>
              </a:spcBef>
              <a:buNone/>
              <a:defRPr sz="2353" baseline="0">
                <a:latin typeface="+mj-lt"/>
              </a:defRPr>
            </a:lvl1pPr>
          </a:lstStyle>
          <a:p>
            <a:pPr lvl="0"/>
            <a:r>
              <a:rPr lang="en-US" dirty="0"/>
              <a:t>Author Name</a:t>
            </a:r>
          </a:p>
          <a:p>
            <a:pPr lvl="0"/>
            <a:r>
              <a:rPr lang="en-US" dirty="0"/>
              <a:t>Title</a:t>
            </a:r>
          </a:p>
        </p:txBody>
      </p:sp>
    </p:spTree>
    <p:extLst>
      <p:ext uri="{BB962C8B-B14F-4D97-AF65-F5344CB8AC3E}">
        <p14:creationId xmlns:p14="http://schemas.microsoft.com/office/powerpoint/2010/main" val="705639597"/>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874248" y="2084174"/>
            <a:ext cx="7395504" cy="899665"/>
          </a:xfrm>
        </p:spPr>
        <p:txBody>
          <a:bodyPr/>
          <a:lstStyle>
            <a:lvl1pPr marL="207756" indent="-207756">
              <a:tabLst>
                <a:tab pos="207756" algn="l"/>
              </a:tabLst>
              <a:defRPr sz="4412"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4235841" y="4773813"/>
            <a:ext cx="4033912" cy="836383"/>
          </a:xfrm>
        </p:spPr>
        <p:txBody>
          <a:bodyPr/>
          <a:lstStyle>
            <a:lvl1pPr marL="0" indent="0">
              <a:spcBef>
                <a:spcPts val="0"/>
              </a:spcBef>
              <a:buNone/>
              <a:defRPr sz="2353"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348637899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07766" y="2383023"/>
            <a:ext cx="8740142" cy="734625"/>
          </a:xfrm>
        </p:spPr>
        <p:txBody>
          <a:bodyPr/>
          <a:lstStyle>
            <a:lvl1pPr marL="0" indent="0">
              <a:buNone/>
              <a:defRPr sz="3971">
                <a:gradFill>
                  <a:gsLst>
                    <a:gs pos="3333">
                      <a:schemeClr val="tx1"/>
                    </a:gs>
                    <a:gs pos="39000">
                      <a:schemeClr val="tx1"/>
                    </a:gs>
                  </a:gsLst>
                  <a:lin ang="5400000" scaled="0"/>
                </a:gradFill>
              </a:defRPr>
            </a:lvl1pPr>
            <a:lvl2pPr marL="0" indent="0">
              <a:buFontTx/>
              <a:buNone/>
              <a:defRPr sz="1471"/>
            </a:lvl2pPr>
            <a:lvl3pPr marL="168073" indent="0">
              <a:buNone/>
              <a:defRPr/>
            </a:lvl3pPr>
            <a:lvl4pPr marL="336145" indent="0">
              <a:buNone/>
              <a:defRPr/>
            </a:lvl4pPr>
            <a:lvl5pPr marL="504218" indent="0">
              <a:buNone/>
              <a:defRPr/>
            </a:lvl5pPr>
          </a:lstStyle>
          <a:p>
            <a:pPr lvl="0"/>
            <a:r>
              <a:rPr lang="en-US"/>
              <a:t>Click to edit Master text styles</a:t>
            </a:r>
          </a:p>
        </p:txBody>
      </p:sp>
      <p:sp>
        <p:nvSpPr>
          <p:cNvPr id="4" name="Title 1"/>
          <p:cNvSpPr>
            <a:spLocks noGrp="1"/>
          </p:cNvSpPr>
          <p:nvPr>
            <p:ph type="title"/>
          </p:nvPr>
        </p:nvSpPr>
        <p:spPr>
          <a:xfrm>
            <a:off x="207766" y="1187622"/>
            <a:ext cx="8741880" cy="899665"/>
          </a:xfrm>
        </p:spPr>
        <p:txBody>
          <a:bodyPr/>
          <a:lstStyle>
            <a:lvl1pPr>
              <a:defRPr sz="5294" baseline="0">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52952609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1" y="1217195"/>
            <a:ext cx="4033911" cy="1763530"/>
          </a:xfrm>
        </p:spPr>
        <p:txBody>
          <a:bodyPr/>
          <a:lstStyle>
            <a:lvl1pPr>
              <a:defRPr sz="4853"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4573167" y="0"/>
            <a:ext cx="4570833" cy="6856100"/>
          </a:xfrm>
          <a:blipFill>
            <a:blip r:embed="rId2" cstate="email">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176"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8259872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4908161" y="1217196"/>
            <a:ext cx="4033911" cy="899665"/>
          </a:xfrm>
        </p:spPr>
        <p:txBody>
          <a:bodyPr/>
          <a:lstStyle>
            <a:lvl1pPr>
              <a:defRPr sz="4853"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4" name="Picture Placeholder 4"/>
          <p:cNvSpPr>
            <a:spLocks noGrp="1"/>
          </p:cNvSpPr>
          <p:nvPr>
            <p:ph type="pic" sz="quarter" idx="10"/>
          </p:nvPr>
        </p:nvSpPr>
        <p:spPr bwMode="ltGray">
          <a:xfrm>
            <a:off x="0" y="1"/>
            <a:ext cx="4570833" cy="6852151"/>
          </a:xfrm>
          <a:blipFill>
            <a:blip r:embed="rId2" cstate="email">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029" b="1">
                <a:gradFill>
                  <a:gsLst>
                    <a:gs pos="13139">
                      <a:srgbClr val="FFFFFF"/>
                    </a:gs>
                    <a:gs pos="38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070553336"/>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915942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Exam Tip">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5AA6D59-CBDC-4B28-BD8C-5E1C09B31A46}"/>
              </a:ext>
            </a:extLst>
          </p:cNvPr>
          <p:cNvSpPr/>
          <p:nvPr userDrawn="1"/>
        </p:nvSpPr>
        <p:spPr>
          <a:xfrm>
            <a:off x="0" y="0"/>
            <a:ext cx="9144000" cy="68580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201060" y="639601"/>
            <a:ext cx="8741879" cy="715581"/>
          </a:xfrm>
        </p:spPr>
        <p:txBody>
          <a:bodyPr>
            <a:normAutofit/>
          </a:bodyPr>
          <a:lstStyle>
            <a:lvl1pPr algn="l" defTabSz="685800" rtl="0" eaLnBrk="1" latinLnBrk="0" hangingPunct="1">
              <a:lnSpc>
                <a:spcPct val="90000"/>
              </a:lnSpc>
              <a:spcBef>
                <a:spcPct val="0"/>
              </a:spcBef>
              <a:buNone/>
              <a:defRPr lang="en-US" sz="3200" b="1" i="1" u="none" kern="1200" baseline="0" dirty="0">
                <a:solidFill>
                  <a:schemeClr val="tx1"/>
                </a:solidFill>
                <a:latin typeface="+mj-lt"/>
                <a:ea typeface="+mj-ea"/>
                <a:cs typeface="+mj-cs"/>
              </a:defRPr>
            </a:lvl1pPr>
          </a:lstStyle>
          <a:p>
            <a:r>
              <a:rPr lang="en-US" dirty="0"/>
              <a:t>Click to add Title</a:t>
            </a:r>
          </a:p>
        </p:txBody>
      </p:sp>
      <p:sp>
        <p:nvSpPr>
          <p:cNvPr id="4" name="Text Placeholder 3"/>
          <p:cNvSpPr>
            <a:spLocks noGrp="1"/>
          </p:cNvSpPr>
          <p:nvPr>
            <p:ph type="body" sz="quarter" idx="11" hasCustomPrompt="1"/>
          </p:nvPr>
        </p:nvSpPr>
        <p:spPr>
          <a:xfrm>
            <a:off x="201060" y="1441794"/>
            <a:ext cx="8741880" cy="4471326"/>
          </a:xfrm>
        </p:spPr>
        <p:txBody>
          <a:bodyPr>
            <a:noAutofit/>
          </a:bodyPr>
          <a:lstStyle>
            <a:lvl1pPr marL="0" indent="0">
              <a:buNone/>
              <a:defRPr sz="3000"/>
            </a:lvl1pPr>
            <a:lvl2pPr marL="21009" indent="0">
              <a:buNone/>
              <a:defRPr sz="1471"/>
            </a:lvl2pPr>
            <a:lvl3pPr marL="164571" indent="0">
              <a:buNone/>
              <a:defRPr sz="1471"/>
            </a:lvl3pPr>
            <a:lvl4pPr marL="350151" indent="0">
              <a:buNone/>
              <a:defRPr sz="1324"/>
            </a:lvl4pPr>
            <a:lvl5pPr marL="543901" indent="0">
              <a:buNone/>
              <a:defRPr sz="1324"/>
            </a:lvl5pPr>
          </a:lstStyle>
          <a:p>
            <a:pPr lvl="0"/>
            <a:r>
              <a:rPr lang="en-US" dirty="0"/>
              <a:t>Click to edit</a:t>
            </a:r>
          </a:p>
        </p:txBody>
      </p:sp>
      <p:sp>
        <p:nvSpPr>
          <p:cNvPr id="5" name="Rectangle 4"/>
          <p:cNvSpPr/>
          <p:nvPr userDrawn="1"/>
        </p:nvSpPr>
        <p:spPr>
          <a:xfrm>
            <a:off x="201060" y="86612"/>
            <a:ext cx="3235181" cy="715581"/>
          </a:xfrm>
          <a:prstGeom prst="rect">
            <a:avLst/>
          </a:prstGeom>
        </p:spPr>
        <p:txBody>
          <a:bodyPr wrap="none">
            <a:spAutoFit/>
          </a:bodyPr>
          <a:lstStyle/>
          <a:p>
            <a:pPr algn="l"/>
            <a:r>
              <a:rPr lang="en-US" sz="4050" b="1" dirty="0"/>
              <a:t>EXAM TIP!</a:t>
            </a:r>
          </a:p>
        </p:txBody>
      </p:sp>
      <p:sp>
        <p:nvSpPr>
          <p:cNvPr id="6" name="Text Placeholder 4">
            <a:extLst>
              <a:ext uri="{FF2B5EF4-FFF2-40B4-BE49-F238E27FC236}">
                <a16:creationId xmlns:a16="http://schemas.microsoft.com/office/drawing/2014/main" id="{380C91C6-C6AF-40A3-AE50-C2507708BECF}"/>
              </a:ext>
            </a:extLst>
          </p:cNvPr>
          <p:cNvSpPr>
            <a:spLocks noGrp="1"/>
          </p:cNvSpPr>
          <p:nvPr>
            <p:ph type="body" sz="quarter" idx="10" hasCustomPrompt="1"/>
          </p:nvPr>
        </p:nvSpPr>
        <p:spPr>
          <a:xfrm>
            <a:off x="158354" y="5987143"/>
            <a:ext cx="8784586" cy="823460"/>
          </a:xfrm>
          <a:solidFill>
            <a:srgbClr val="00B050"/>
          </a:solidFill>
        </p:spPr>
        <p:txBody>
          <a:bodyPr>
            <a:noAutofit/>
          </a:bodyPr>
          <a:lstStyle>
            <a:lvl1pPr marL="0" indent="0">
              <a:buFontTx/>
              <a:buNone/>
              <a:defRPr sz="1500" u="sng">
                <a:solidFill>
                  <a:schemeClr val="tx1">
                    <a:lumMod val="95000"/>
                    <a:lumOff val="5000"/>
                  </a:schemeClr>
                </a:solidFill>
              </a:defRPr>
            </a:lvl1pPr>
            <a:lvl2pPr marL="342900" indent="0">
              <a:buFontTx/>
              <a:buNone/>
              <a:defRPr sz="1500" u="sng">
                <a:solidFill>
                  <a:schemeClr val="tx1">
                    <a:lumMod val="95000"/>
                    <a:lumOff val="5000"/>
                  </a:schemeClr>
                </a:solidFill>
              </a:defRPr>
            </a:lvl2pPr>
            <a:lvl3pPr marL="685800" indent="0">
              <a:buFontTx/>
              <a:buNone/>
              <a:defRPr sz="1500" u="sng">
                <a:solidFill>
                  <a:schemeClr val="tx1">
                    <a:lumMod val="95000"/>
                    <a:lumOff val="5000"/>
                  </a:schemeClr>
                </a:solidFill>
              </a:defRPr>
            </a:lvl3pPr>
            <a:lvl4pPr marL="1028700" indent="0">
              <a:buFontTx/>
              <a:buNone/>
              <a:defRPr sz="1500" u="sng">
                <a:solidFill>
                  <a:schemeClr val="tx1">
                    <a:lumMod val="95000"/>
                    <a:lumOff val="5000"/>
                  </a:schemeClr>
                </a:solidFill>
              </a:defRPr>
            </a:lvl4pPr>
            <a:lvl5pPr marL="1371600" indent="0">
              <a:buFontTx/>
              <a:buNone/>
              <a:defRPr sz="1500" u="sng">
                <a:solidFill>
                  <a:schemeClr val="tx1">
                    <a:lumMod val="95000"/>
                    <a:lumOff val="5000"/>
                  </a:schemeClr>
                </a:solidFill>
              </a:defRPr>
            </a:lvl5pPr>
          </a:lstStyle>
          <a:p>
            <a:pPr lvl="0"/>
            <a:r>
              <a:rPr lang="en-US" dirty="0"/>
              <a:t>Edit Source URL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Box 7">
            <a:extLst>
              <a:ext uri="{FF2B5EF4-FFF2-40B4-BE49-F238E27FC236}">
                <a16:creationId xmlns:a16="http://schemas.microsoft.com/office/drawing/2014/main" id="{2443BABC-044D-4D97-A53B-4E9E8A49EFEC}"/>
              </a:ext>
            </a:extLst>
          </p:cNvPr>
          <p:cNvSpPr txBox="1"/>
          <p:nvPr userDrawn="1"/>
        </p:nvSpPr>
        <p:spPr>
          <a:xfrm>
            <a:off x="6208643" y="6512893"/>
            <a:ext cx="2842055" cy="307777"/>
          </a:xfrm>
          <a:prstGeom prst="rect">
            <a:avLst/>
          </a:prstGeom>
          <a:noFill/>
        </p:spPr>
        <p:txBody>
          <a:bodyPr wrap="square" rtlCol="0">
            <a:spAutoFit/>
          </a:bodyPr>
          <a:lstStyle/>
          <a:p>
            <a:r>
              <a:rPr lang="en-US" sz="1400" dirty="0"/>
              <a:t>#</a:t>
            </a:r>
            <a:r>
              <a:rPr lang="en-US" sz="1400" dirty="0" err="1"/>
              <a:t>AzureArch</a:t>
            </a:r>
            <a:r>
              <a:rPr lang="en-US" sz="1400" dirty="0"/>
              <a:t>  @</a:t>
            </a:r>
            <a:r>
              <a:rPr lang="en-US" sz="1400" dirty="0" err="1"/>
              <a:t>stilldrey</a:t>
            </a:r>
            <a:endParaRPr lang="en-US" sz="1400" dirty="0"/>
          </a:p>
        </p:txBody>
      </p:sp>
    </p:spTree>
    <p:extLst>
      <p:ext uri="{BB962C8B-B14F-4D97-AF65-F5344CB8AC3E}">
        <p14:creationId xmlns:p14="http://schemas.microsoft.com/office/powerpoint/2010/main" val="2045390758"/>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3882350"/>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75561641"/>
      </p:ext>
    </p:extLst>
  </p:cSld>
  <p:clrMapOvr>
    <a:overrideClrMapping bg1="lt1" tx1="dk1" bg2="lt2" tx2="dk2" accent1="accent1" accent2="accent2" accent3="accent3" accent4="accent4" accent5="accent5" accent6="accent6" hlink="hlink" folHlink="folHlink"/>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01930" y="1189178"/>
            <a:ext cx="8740142" cy="1845826"/>
          </a:xfrm>
          <a:prstGeom prst="rect">
            <a:avLst/>
          </a:prstGeom>
        </p:spPr>
        <p:txBody>
          <a:bodyPr/>
          <a:lstStyle>
            <a:lvl1pPr marL="213593" indent="-213593">
              <a:buClr>
                <a:schemeClr val="tx1"/>
              </a:buClr>
              <a:buSzPct val="90000"/>
              <a:buFont typeface="Wingdings" panose="05000000000000000000" pitchFamily="2" charset="2"/>
              <a:buChar char="§"/>
              <a:defRPr sz="264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20181" indent="-206590">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33773" indent="-213593">
              <a:buClr>
                <a:schemeClr val="tx1"/>
              </a:buClr>
              <a:buSzPct val="90000"/>
              <a:buFont typeface="Wingdings" panose="05000000000000000000" pitchFamily="2" charset="2"/>
              <a:buChar char="§"/>
              <a:defRPr sz="2059">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01846" indent="-168073">
              <a:buClr>
                <a:schemeClr val="tx1"/>
              </a:buClr>
              <a:buSzPct val="90000"/>
              <a:buFont typeface="Wingdings" panose="05000000000000000000" pitchFamily="2" charset="2"/>
              <a:buChar char="§"/>
              <a:defRPr sz="1765">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969919" indent="-168073">
              <a:buClr>
                <a:schemeClr val="tx1"/>
              </a:buClr>
              <a:buSzPct val="90000"/>
              <a:buFont typeface="Wingdings" panose="05000000000000000000" pitchFamily="2" charset="2"/>
              <a:buChar char="§"/>
              <a:defRPr sz="147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7"/>
            <a:ext cx="9144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2720"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187608900"/>
      </p:ext>
    </p:extLst>
  </p:cSld>
  <p:clrMapOvr>
    <a:overrideClrMapping bg1="dk1" tx1="lt1" bg2="dk2" tx2="lt2" accent1="accent1" accent2="accent2" accent3="accent3" accent4="accent4" accent5="accent5" accent6="accent6" hlink="hlink" folHlink="folHlink"/>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01930" y="1189177"/>
            <a:ext cx="8740142" cy="1637628"/>
          </a:xfrm>
        </p:spPr>
        <p:txBody>
          <a:bodyPr/>
          <a:lstStyle>
            <a:lvl1pPr marL="0" indent="0">
              <a:buNone/>
              <a:defRPr>
                <a:gradFill>
                  <a:gsLst>
                    <a:gs pos="20354">
                      <a:schemeClr val="tx2"/>
                    </a:gs>
                    <a:gs pos="40000">
                      <a:schemeClr val="tx2"/>
                    </a:gs>
                  </a:gsLst>
                  <a:lin ang="5400000" scaled="0"/>
                </a:gradFill>
              </a:defRPr>
            </a:lvl1pPr>
            <a:lvl2pPr marL="0" indent="0">
              <a:buFontTx/>
              <a:buNone/>
              <a:defRPr sz="1471"/>
            </a:lvl2pPr>
            <a:lvl3pPr marL="168059" indent="0">
              <a:buNone/>
              <a:defRPr/>
            </a:lvl3pPr>
            <a:lvl4pPr marL="336118" indent="0">
              <a:buNone/>
              <a:defRPr/>
            </a:lvl4pPr>
            <a:lvl5pPr marL="50417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05165053"/>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2118997080"/>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chemeClr val="accent1"/>
        </a:solidFill>
        <a:effectLst/>
      </p:bgPr>
    </p:bg>
    <p:spTree>
      <p:nvGrpSpPr>
        <p:cNvPr id="1" name=""/>
        <p:cNvGrpSpPr/>
        <p:nvPr/>
      </p:nvGrpSpPr>
      <p:grpSpPr>
        <a:xfrm>
          <a:off x="0" y="0"/>
          <a:ext cx="0" cy="0"/>
          <a:chOff x="0" y="0"/>
          <a:chExt cx="0" cy="0"/>
        </a:xfrm>
      </p:grpSpPr>
      <p:sp>
        <p:nvSpPr>
          <p:cNvPr id="10" name="Rectangle 9"/>
          <p:cNvSpPr/>
          <p:nvPr userDrawn="1"/>
        </p:nvSpPr>
        <p:spPr bwMode="gray">
          <a:xfrm>
            <a:off x="0" y="5646494"/>
            <a:ext cx="9143533"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23"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2"/>
          <a:stretch>
            <a:fillRect/>
          </a:stretch>
        </p:blipFill>
        <p:spPr>
          <a:xfrm>
            <a:off x="339894" y="6087890"/>
            <a:ext cx="1070841" cy="304828"/>
          </a:xfrm>
          <a:prstGeom prst="rect">
            <a:avLst/>
          </a:prstGeom>
        </p:spPr>
      </p:pic>
      <p:pic>
        <p:nvPicPr>
          <p:cNvPr id="16" name="Picture 15"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337653" y="6119147"/>
            <a:ext cx="940033" cy="268786"/>
          </a:xfrm>
          <a:prstGeom prst="rect">
            <a:avLst/>
          </a:prstGeom>
        </p:spPr>
      </p:pic>
      <p:sp>
        <p:nvSpPr>
          <p:cNvPr id="8" name="Title 1"/>
          <p:cNvSpPr>
            <a:spLocks noGrp="1"/>
          </p:cNvSpPr>
          <p:nvPr>
            <p:ph type="title" hasCustomPrompt="1"/>
          </p:nvPr>
        </p:nvSpPr>
        <p:spPr bwMode="white">
          <a:xfrm>
            <a:off x="201977" y="1646860"/>
            <a:ext cx="6723139" cy="1793090"/>
          </a:xfrm>
          <a:noFill/>
        </p:spPr>
        <p:txBody>
          <a:bodyPr lIns="146304" tIns="91440" rIns="146304" bIns="91440" anchor="t" anchorCtr="0"/>
          <a:lstStyle>
            <a:lvl1pPr>
              <a:defRPr sz="3971" spc="-74" baseline="0">
                <a:gradFill>
                  <a:gsLst>
                    <a:gs pos="100000">
                      <a:schemeClr val="tx2"/>
                    </a:gs>
                    <a:gs pos="0">
                      <a:schemeClr val="tx2"/>
                    </a:gs>
                  </a:gsLst>
                  <a:lin ang="5400000" scaled="0"/>
                </a:gradFill>
              </a:defRPr>
            </a:lvl1pPr>
          </a:lstStyle>
          <a:p>
            <a:r>
              <a:rPr lang="en-US" dirty="0"/>
              <a:t>Presentation title</a:t>
            </a:r>
          </a:p>
        </p:txBody>
      </p:sp>
      <p:sp>
        <p:nvSpPr>
          <p:cNvPr id="9" name="Text Placeholder 4"/>
          <p:cNvSpPr>
            <a:spLocks noGrp="1"/>
          </p:cNvSpPr>
          <p:nvPr>
            <p:ph type="body" sz="quarter" idx="12" hasCustomPrompt="1"/>
          </p:nvPr>
        </p:nvSpPr>
        <p:spPr bwMode="white">
          <a:xfrm>
            <a:off x="201976" y="3441247"/>
            <a:ext cx="5378503" cy="1792326"/>
          </a:xfrm>
          <a:noFill/>
        </p:spPr>
        <p:txBody>
          <a:bodyPr lIns="146304" tIns="109728" rIns="146304" bIns="109728">
            <a:noAutofit/>
          </a:bodyPr>
          <a:lstStyle>
            <a:lvl1pPr marL="0" indent="0">
              <a:spcBef>
                <a:spcPts val="0"/>
              </a:spcBef>
              <a:buNone/>
              <a:defRPr sz="2353" spc="0" baseline="0">
                <a:gradFill>
                  <a:gsLst>
                    <a:gs pos="91000">
                      <a:schemeClr val="tx1"/>
                    </a:gs>
                    <a:gs pos="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7958260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01930" y="1189178"/>
            <a:ext cx="8740142" cy="1538242"/>
          </a:xfrm>
        </p:spPr>
        <p:txBody>
          <a:bodyPr/>
          <a:lstStyle>
            <a:lvl1pPr marL="0" indent="0">
              <a:buNone/>
              <a:defRPr>
                <a:gradFill>
                  <a:gsLst>
                    <a:gs pos="1250">
                      <a:schemeClr val="tx2"/>
                    </a:gs>
                    <a:gs pos="99000">
                      <a:schemeClr val="tx2"/>
                    </a:gs>
                  </a:gsLst>
                  <a:lin ang="5400000" scaled="0"/>
                </a:gradFill>
              </a:defRPr>
            </a:lvl1pPr>
            <a:lvl2pPr marL="0" indent="0">
              <a:buFontTx/>
              <a:buNone/>
              <a:defRPr sz="1471"/>
            </a:lvl2pPr>
            <a:lvl3pPr marL="168073" indent="0">
              <a:buNone/>
              <a:defRPr/>
            </a:lvl3pPr>
            <a:lvl4pPr marL="336145" indent="0">
              <a:buNone/>
              <a:defRPr/>
            </a:lvl4pPr>
            <a:lvl5pPr marL="504218"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8645543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01930" y="1189178"/>
            <a:ext cx="8740142" cy="1538242"/>
          </a:xfrm>
        </p:spPr>
        <p:txBody>
          <a:bodyPr/>
          <a:lstStyle>
            <a:lvl1pPr marL="0" indent="0">
              <a:buNone/>
              <a:defRPr>
                <a:gradFill>
                  <a:gsLst>
                    <a:gs pos="1250">
                      <a:schemeClr val="tx1"/>
                    </a:gs>
                    <a:gs pos="99000">
                      <a:schemeClr val="tx1"/>
                    </a:gs>
                  </a:gsLst>
                  <a:lin ang="5400000" scaled="0"/>
                </a:gradFill>
              </a:defRPr>
            </a:lvl1pPr>
            <a:lvl2pPr marL="0" indent="0">
              <a:buFontTx/>
              <a:buNone/>
              <a:defRPr sz="1471"/>
            </a:lvl2pPr>
            <a:lvl3pPr marL="168073" indent="0">
              <a:buNone/>
              <a:defRPr/>
            </a:lvl3pPr>
            <a:lvl4pPr marL="336145" indent="0">
              <a:buNone/>
              <a:defRPr/>
            </a:lvl4pPr>
            <a:lvl5pPr marL="504218"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8625804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30" y="1189177"/>
            <a:ext cx="8740142" cy="1587999"/>
          </a:xfrm>
        </p:spPr>
        <p:txBody>
          <a:bodyPr>
            <a:spAutoFit/>
          </a:bodyPr>
          <a:lstStyle>
            <a:lvl1pPr>
              <a:defRPr sz="2941">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875563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30" y="1189177"/>
            <a:ext cx="8740142" cy="1587999"/>
          </a:xfrm>
        </p:spPr>
        <p:txBody>
          <a:bodyPr>
            <a:spAutoFit/>
          </a:bodyPr>
          <a:lstStyle>
            <a:lvl1pPr>
              <a:defRPr sz="294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7038330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ase Study Question">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5B7C354-0C5C-4196-BE29-DBA8ABB17A4F}"/>
              </a:ext>
            </a:extLst>
          </p:cNvPr>
          <p:cNvSpPr/>
          <p:nvPr userDrawn="1"/>
        </p:nvSpPr>
        <p:spPr>
          <a:xfrm>
            <a:off x="0" y="0"/>
            <a:ext cx="9144000" cy="6172200"/>
          </a:xfrm>
          <a:prstGeom prst="rect">
            <a:avLst/>
          </a:prstGeom>
          <a:solidFill>
            <a:srgbClr val="66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7744812-071B-4DDA-A498-60D67CDBA951}"/>
              </a:ext>
            </a:extLst>
          </p:cNvPr>
          <p:cNvSpPr>
            <a:spLocks noGrp="1"/>
          </p:cNvSpPr>
          <p:nvPr>
            <p:ph type="title" hasCustomPrompt="1"/>
          </p:nvPr>
        </p:nvSpPr>
        <p:spPr/>
        <p:txBody>
          <a:bodyPr/>
          <a:lstStyle>
            <a:lvl1pPr>
              <a:defRPr/>
            </a:lvl1pPr>
          </a:lstStyle>
          <a:p>
            <a:r>
              <a:rPr lang="en-US" dirty="0"/>
              <a:t>Click to edit Scenario Case Study Title</a:t>
            </a:r>
          </a:p>
        </p:txBody>
      </p:sp>
      <p:sp>
        <p:nvSpPr>
          <p:cNvPr id="4" name="Content Placeholder 2">
            <a:extLst>
              <a:ext uri="{FF2B5EF4-FFF2-40B4-BE49-F238E27FC236}">
                <a16:creationId xmlns:a16="http://schemas.microsoft.com/office/drawing/2014/main" id="{428BF76E-A867-413D-99D3-38C859FD2EBE}"/>
              </a:ext>
            </a:extLst>
          </p:cNvPr>
          <p:cNvSpPr>
            <a:spLocks noGrp="1"/>
          </p:cNvSpPr>
          <p:nvPr>
            <p:ph idx="1" hasCustomPrompt="1"/>
          </p:nvPr>
        </p:nvSpPr>
        <p:spPr>
          <a:xfrm>
            <a:off x="279475" y="868681"/>
            <a:ext cx="8574837" cy="5212080"/>
          </a:xfrm>
        </p:spPr>
        <p:txBody>
          <a:bodyPr/>
          <a:lstStyle>
            <a:lvl1pPr marL="0" indent="0">
              <a:buFont typeface="+mj-lt"/>
              <a:buNone/>
              <a:defRPr/>
            </a:lvl1pPr>
          </a:lstStyle>
          <a:p>
            <a:pPr lvl="0"/>
            <a:r>
              <a:rPr lang="en-US" dirty="0"/>
              <a:t>Edit Scenario Case Study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4A939B04-3C34-406A-BE95-60EE5E849FD0}"/>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3504820493"/>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1" y="1189175"/>
            <a:ext cx="4033911" cy="1456809"/>
          </a:xfrm>
        </p:spPr>
        <p:txBody>
          <a:bodyPr wrap="square">
            <a:spAutoFit/>
          </a:bodyPr>
          <a:lstStyle>
            <a:lvl1pPr marL="0" indent="0">
              <a:spcBef>
                <a:spcPts val="900"/>
              </a:spcBef>
              <a:buClr>
                <a:schemeClr val="tx1"/>
              </a:buClr>
              <a:buFont typeface="Wingdings" pitchFamily="2" charset="2"/>
              <a:buNone/>
              <a:defRPr sz="2353">
                <a:gradFill>
                  <a:gsLst>
                    <a:gs pos="1250">
                      <a:schemeClr val="tx2"/>
                    </a:gs>
                    <a:gs pos="99000">
                      <a:schemeClr val="tx2"/>
                    </a:gs>
                  </a:gsLst>
                  <a:lin ang="5400000" scaled="0"/>
                </a:gradFill>
              </a:defRPr>
            </a:lvl1pPr>
            <a:lvl2pPr marL="0" indent="0">
              <a:buNone/>
              <a:defRPr sz="1471"/>
            </a:lvl2pPr>
            <a:lvl3pPr marL="170407" indent="0">
              <a:buNone/>
              <a:tabLst/>
              <a:defRPr sz="1471"/>
            </a:lvl3pPr>
            <a:lvl4pPr marL="338480" indent="0">
              <a:buNone/>
              <a:defRPr/>
            </a:lvl4pPr>
            <a:lvl5pPr marL="504218"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4908161" y="1189175"/>
            <a:ext cx="4033911" cy="1456809"/>
          </a:xfrm>
        </p:spPr>
        <p:txBody>
          <a:bodyPr wrap="square">
            <a:spAutoFit/>
          </a:bodyPr>
          <a:lstStyle>
            <a:lvl1pPr marL="0" indent="0">
              <a:spcBef>
                <a:spcPts val="900"/>
              </a:spcBef>
              <a:buClr>
                <a:schemeClr val="tx1"/>
              </a:buClr>
              <a:buFont typeface="Wingdings" pitchFamily="2" charset="2"/>
              <a:buNone/>
              <a:defRPr sz="2353">
                <a:gradFill>
                  <a:gsLst>
                    <a:gs pos="1250">
                      <a:schemeClr val="tx2"/>
                    </a:gs>
                    <a:gs pos="99000">
                      <a:schemeClr val="tx2"/>
                    </a:gs>
                  </a:gsLst>
                  <a:lin ang="5400000" scaled="0"/>
                </a:gradFill>
              </a:defRPr>
            </a:lvl1pPr>
            <a:lvl2pPr marL="0" indent="0">
              <a:buNone/>
              <a:defRPr sz="1471"/>
            </a:lvl2pPr>
            <a:lvl3pPr marL="170407" indent="0">
              <a:buNone/>
              <a:tabLst/>
              <a:defRPr sz="1471"/>
            </a:lvl3pPr>
            <a:lvl4pPr marL="338480" indent="0">
              <a:buNone/>
              <a:defRPr/>
            </a:lvl4pPr>
            <a:lvl5pPr marL="504218"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0382754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1" y="1189175"/>
            <a:ext cx="4033911" cy="1456809"/>
          </a:xfrm>
        </p:spPr>
        <p:txBody>
          <a:bodyPr wrap="square">
            <a:spAutoFit/>
          </a:bodyPr>
          <a:lstStyle>
            <a:lvl1pPr marL="0" indent="0">
              <a:spcBef>
                <a:spcPts val="900"/>
              </a:spcBef>
              <a:buClr>
                <a:schemeClr val="tx1"/>
              </a:buClr>
              <a:buFont typeface="Wingdings" pitchFamily="2" charset="2"/>
              <a:buNone/>
              <a:defRPr sz="2353"/>
            </a:lvl1pPr>
            <a:lvl2pPr marL="0" indent="0">
              <a:buNone/>
              <a:defRPr sz="1471"/>
            </a:lvl2pPr>
            <a:lvl3pPr marL="170407" indent="0">
              <a:buNone/>
              <a:tabLst/>
              <a:defRPr sz="1471"/>
            </a:lvl3pPr>
            <a:lvl4pPr marL="338480" indent="0">
              <a:buNone/>
              <a:defRPr/>
            </a:lvl4pPr>
            <a:lvl5pPr marL="504218"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4908161" y="1189175"/>
            <a:ext cx="4033911" cy="1456809"/>
          </a:xfrm>
        </p:spPr>
        <p:txBody>
          <a:bodyPr wrap="square">
            <a:spAutoFit/>
          </a:bodyPr>
          <a:lstStyle>
            <a:lvl1pPr marL="0" indent="0">
              <a:spcBef>
                <a:spcPts val="900"/>
              </a:spcBef>
              <a:buClr>
                <a:schemeClr val="tx1"/>
              </a:buClr>
              <a:buFont typeface="Wingdings" pitchFamily="2" charset="2"/>
              <a:buNone/>
              <a:defRPr sz="2353"/>
            </a:lvl1pPr>
            <a:lvl2pPr marL="0" indent="0">
              <a:buNone/>
              <a:defRPr sz="1471"/>
            </a:lvl2pPr>
            <a:lvl3pPr marL="170407" indent="0">
              <a:buNone/>
              <a:tabLst/>
              <a:defRPr sz="1471"/>
            </a:lvl3pPr>
            <a:lvl4pPr marL="338480" indent="0">
              <a:buNone/>
              <a:defRPr/>
            </a:lvl4pPr>
            <a:lvl5pPr marL="504218"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560876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1" y="1189177"/>
            <a:ext cx="4033911" cy="1506566"/>
          </a:xfrm>
        </p:spPr>
        <p:txBody>
          <a:bodyPr wrap="square">
            <a:spAutoFit/>
          </a:bodyPr>
          <a:lstStyle>
            <a:lvl1pPr marL="211258" indent="-211258">
              <a:spcBef>
                <a:spcPts val="900"/>
              </a:spcBef>
              <a:buClr>
                <a:schemeClr val="tx2"/>
              </a:buClr>
              <a:buFont typeface="Arial" pitchFamily="34" charset="0"/>
              <a:buChar char="•"/>
              <a:defRPr sz="2353">
                <a:gradFill>
                  <a:gsLst>
                    <a:gs pos="1250">
                      <a:schemeClr val="tx2"/>
                    </a:gs>
                    <a:gs pos="99000">
                      <a:schemeClr val="tx2"/>
                    </a:gs>
                  </a:gsLst>
                  <a:lin ang="5400000" scaled="0"/>
                </a:gradFill>
              </a:defRPr>
            </a:lvl1pPr>
            <a:lvl2pPr marL="390527" indent="-171451">
              <a:defRPr sz="1765"/>
            </a:lvl2pPr>
            <a:lvl3pPr marL="514352" indent="-123826">
              <a:tabLst/>
              <a:defRPr sz="1471"/>
            </a:lvl3pPr>
            <a:lvl4pPr marL="647702" indent="-133351">
              <a:defRPr/>
            </a:lvl4pPr>
            <a:lvl5pPr marL="771528" indent="-123826">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4908161" y="1189177"/>
            <a:ext cx="4033911" cy="1506566"/>
          </a:xfrm>
        </p:spPr>
        <p:txBody>
          <a:bodyPr wrap="square">
            <a:spAutoFit/>
          </a:bodyPr>
          <a:lstStyle>
            <a:lvl1pPr marL="211258" indent="-211258">
              <a:spcBef>
                <a:spcPts val="900"/>
              </a:spcBef>
              <a:buClr>
                <a:schemeClr val="tx2"/>
              </a:buClr>
              <a:buFont typeface="Arial" pitchFamily="34" charset="0"/>
              <a:buChar char="•"/>
              <a:defRPr sz="2353">
                <a:gradFill>
                  <a:gsLst>
                    <a:gs pos="1250">
                      <a:schemeClr val="tx2"/>
                    </a:gs>
                    <a:gs pos="99000">
                      <a:schemeClr val="tx2"/>
                    </a:gs>
                  </a:gsLst>
                  <a:lin ang="5400000" scaled="0"/>
                </a:gradFill>
              </a:defRPr>
            </a:lvl1pPr>
            <a:lvl2pPr marL="390527" indent="-171451">
              <a:defRPr sz="1765"/>
            </a:lvl2pPr>
            <a:lvl3pPr marL="514352" indent="-123826">
              <a:tabLst/>
              <a:defRPr sz="1471"/>
            </a:lvl3pPr>
            <a:lvl4pPr marL="647702" indent="-133351">
              <a:defRPr/>
            </a:lvl4pPr>
            <a:lvl5pPr marL="771528" indent="-123826">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756620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1" y="1189177"/>
            <a:ext cx="4033911" cy="1506566"/>
          </a:xfrm>
        </p:spPr>
        <p:txBody>
          <a:bodyPr wrap="square">
            <a:spAutoFit/>
          </a:bodyPr>
          <a:lstStyle>
            <a:lvl1pPr marL="211258" indent="-211258">
              <a:spcBef>
                <a:spcPts val="900"/>
              </a:spcBef>
              <a:buClr>
                <a:schemeClr val="tx1"/>
              </a:buClr>
              <a:buFont typeface="Arial" pitchFamily="34" charset="0"/>
              <a:buChar char="•"/>
              <a:defRPr sz="2353"/>
            </a:lvl1pPr>
            <a:lvl2pPr marL="390527" indent="-171451">
              <a:defRPr sz="1765"/>
            </a:lvl2pPr>
            <a:lvl3pPr marL="514352" indent="-123826">
              <a:tabLst/>
              <a:defRPr sz="1471"/>
            </a:lvl3pPr>
            <a:lvl4pPr marL="647702" indent="-133351">
              <a:defRPr/>
            </a:lvl4pPr>
            <a:lvl5pPr marL="771528" indent="-123826">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4908161" y="1189177"/>
            <a:ext cx="4033911" cy="1506566"/>
          </a:xfrm>
        </p:spPr>
        <p:txBody>
          <a:bodyPr wrap="square">
            <a:spAutoFit/>
          </a:bodyPr>
          <a:lstStyle>
            <a:lvl1pPr marL="211258" indent="-211258">
              <a:spcBef>
                <a:spcPts val="900"/>
              </a:spcBef>
              <a:buClr>
                <a:schemeClr val="tx1"/>
              </a:buClr>
              <a:buFont typeface="Arial" pitchFamily="34" charset="0"/>
              <a:buChar char="•"/>
              <a:defRPr sz="2353"/>
            </a:lvl1pPr>
            <a:lvl2pPr marL="390527" indent="-171451">
              <a:defRPr sz="1765"/>
            </a:lvl2pPr>
            <a:lvl3pPr marL="514352" indent="-123826">
              <a:tabLst/>
              <a:defRPr sz="1471"/>
            </a:lvl3pPr>
            <a:lvl4pPr marL="647702" indent="-133351">
              <a:defRPr/>
            </a:lvl4pPr>
            <a:lvl5pPr marL="771528" indent="-123826">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1066642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99551628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Customer Evidence Slide">
    <p:bg bwMode="gray">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8584">
                      <a:schemeClr val="tx2"/>
                    </a:gs>
                    <a:gs pos="57000">
                      <a:schemeClr val="tx2"/>
                    </a:gs>
                  </a:gsLst>
                  <a:lin ang="5400000" scaled="0"/>
                </a:gradFill>
              </a:defRPr>
            </a:lvl1pPr>
          </a:lstStyle>
          <a:p>
            <a:r>
              <a:rPr lang="en-US" dirty="0"/>
              <a:t>Customer evidence slide</a:t>
            </a:r>
          </a:p>
        </p:txBody>
      </p:sp>
      <p:sp>
        <p:nvSpPr>
          <p:cNvPr id="4" name="Picture Placeholder 3"/>
          <p:cNvSpPr>
            <a:spLocks noGrp="1"/>
          </p:cNvSpPr>
          <p:nvPr>
            <p:ph type="pic" sz="quarter" idx="10"/>
          </p:nvPr>
        </p:nvSpPr>
        <p:spPr bwMode="gray">
          <a:xfrm>
            <a:off x="201930" y="1406079"/>
            <a:ext cx="4033912" cy="1791549"/>
          </a:xfrm>
          <a:blipFill>
            <a:blip r:embed="rId2"/>
            <a:stretch>
              <a:fillRect/>
            </a:stretch>
          </a:blipFill>
        </p:spPr>
        <p:txBody>
          <a:bodyPr lIns="182880" tIns="146304" rIns="182880" bIns="146304">
            <a:noAutofit/>
          </a:bodyPr>
          <a:lstStyle>
            <a:lvl1pPr marL="0" indent="0">
              <a:buNone/>
              <a:defRPr lang="en-US" sz="1765" kern="1200" spc="0" baseline="0" dirty="0">
                <a:noFill/>
                <a:latin typeface="+mn-lt"/>
                <a:ea typeface="+mn-ea"/>
                <a:cs typeface="+mn-cs"/>
              </a:defRPr>
            </a:lvl1pPr>
            <a:lvl2pPr>
              <a:defRPr lang="en-US" sz="1765"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685775" rtl="0" eaLnBrk="1" fontAlgn="auto" latinLnBrk="0" hangingPunct="1">
              <a:lnSpc>
                <a:spcPct val="90000"/>
              </a:lnSpc>
              <a:spcBef>
                <a:spcPct val="20000"/>
              </a:spcBef>
              <a:spcAft>
                <a:spcPts val="0"/>
              </a:spcAft>
              <a:buClrTx/>
              <a:buSzPct val="90000"/>
              <a:buFont typeface="Arial" pitchFamily="34" charset="0"/>
              <a:buNone/>
              <a:tabLst/>
            </a:pPr>
            <a:r>
              <a:rPr lang="en-US"/>
              <a:t>Click icon to add picture</a:t>
            </a:r>
            <a:endParaRPr lang="en-US" dirty="0"/>
          </a:p>
        </p:txBody>
      </p:sp>
      <p:sp>
        <p:nvSpPr>
          <p:cNvPr id="5" name="Rectangle 4"/>
          <p:cNvSpPr/>
          <p:nvPr userDrawn="1"/>
        </p:nvSpPr>
        <p:spPr bwMode="auto">
          <a:xfrm>
            <a:off x="4572000" y="4773828"/>
            <a:ext cx="4371811" cy="179310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34464" tIns="107571" rIns="134464" bIns="107571" numCol="1" rtlCol="0" anchor="ctr" anchorCtr="0" compatLnSpc="1">
            <a:prstTxWarp prst="textNoShape">
              <a:avLst/>
            </a:prstTxWarp>
          </a:bodyPr>
          <a:lstStyle/>
          <a:p>
            <a:pPr algn="ctr" defTabSz="685577" fontAlgn="base">
              <a:spcBef>
                <a:spcPct val="0"/>
              </a:spcBef>
              <a:spcAft>
                <a:spcPct val="0"/>
              </a:spcAft>
            </a:pPr>
            <a:endParaRPr lang="en-US" sz="1471" dirty="0">
              <a:gradFill>
                <a:gsLst>
                  <a:gs pos="5439">
                    <a:srgbClr val="F8F8F8"/>
                  </a:gs>
                  <a:gs pos="10000">
                    <a:srgbClr val="F8F8F8"/>
                  </a:gs>
                </a:gsLst>
                <a:lin ang="5400000" scaled="0"/>
              </a:gradFill>
            </a:endParaRPr>
          </a:p>
        </p:txBody>
      </p:sp>
      <p:sp>
        <p:nvSpPr>
          <p:cNvPr id="6" name="Picture Placeholder 3"/>
          <p:cNvSpPr>
            <a:spLocks noGrp="1"/>
          </p:cNvSpPr>
          <p:nvPr>
            <p:ph type="pic" sz="quarter" idx="11" hasCustomPrompt="1"/>
          </p:nvPr>
        </p:nvSpPr>
        <p:spPr bwMode="gray">
          <a:xfrm>
            <a:off x="4572000" y="1406078"/>
            <a:ext cx="4370072" cy="3366196"/>
          </a:xfrm>
          <a:blipFill>
            <a:blip r:embed="rId3"/>
            <a:stretch>
              <a:fillRect/>
            </a:stretch>
          </a:blipFill>
        </p:spPr>
        <p:txBody>
          <a:bodyPr lIns="182880" tIns="146304" rIns="182880" bIns="146304">
            <a:noAutofit/>
          </a:bodyPr>
          <a:lstStyle>
            <a:lvl1pPr marL="0" indent="0">
              <a:buNone/>
              <a:defRPr lang="en-US" sz="1765" kern="1200" spc="0" baseline="0" dirty="0">
                <a:gradFill>
                  <a:gsLst>
                    <a:gs pos="1250">
                      <a:schemeClr val="tx1"/>
                    </a:gs>
                    <a:gs pos="100000">
                      <a:schemeClr val="tx1"/>
                    </a:gs>
                  </a:gsLst>
                  <a:lin ang="5400000" scaled="0"/>
                </a:gradFill>
                <a:latin typeface="+mn-lt"/>
                <a:ea typeface="+mn-ea"/>
                <a:cs typeface="+mn-cs"/>
              </a:defRPr>
            </a:lvl1pPr>
            <a:lvl2pPr algn="ctr">
              <a:defRPr lang="en-US" sz="1765"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685775" rtl="0" eaLnBrk="1" fontAlgn="auto" latinLnBrk="0" hangingPunct="1">
              <a:lnSpc>
                <a:spcPct val="90000"/>
              </a:lnSpc>
              <a:spcBef>
                <a:spcPct val="20000"/>
              </a:spcBef>
              <a:spcAft>
                <a:spcPts val="0"/>
              </a:spcAft>
              <a:buClrTx/>
              <a:buSzPct val="90000"/>
              <a:buFont typeface="Arial" pitchFamily="34" charset="0"/>
              <a:buNone/>
              <a:tabLst/>
            </a:pPr>
            <a:r>
              <a:rPr lang="en-US" dirty="0"/>
              <a:t>Your image here</a:t>
            </a:r>
          </a:p>
        </p:txBody>
      </p:sp>
      <p:cxnSp>
        <p:nvCxnSpPr>
          <p:cNvPr id="7" name="Straight Connector 6"/>
          <p:cNvCxnSpPr/>
          <p:nvPr userDrawn="1"/>
        </p:nvCxnSpPr>
        <p:spPr>
          <a:xfrm>
            <a:off x="4403921" y="1801030"/>
            <a:ext cx="0" cy="4662019"/>
          </a:xfrm>
          <a:prstGeom prst="line">
            <a:avLst/>
          </a:prstGeom>
          <a:ln w="3175">
            <a:solidFill>
              <a:schemeClr val="tx1">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201930" y="3197080"/>
            <a:ext cx="4033912" cy="3369853"/>
          </a:xfrm>
        </p:spPr>
        <p:txBody>
          <a:bodyPr lIns="182880" tIns="146304" rIns="182880" bIns="146304">
            <a:noAutofit/>
          </a:bodyPr>
          <a:lstStyle>
            <a:lvl1pPr marL="0" indent="0">
              <a:buNone/>
              <a:defRPr sz="1765">
                <a:latin typeface="+mn-lt"/>
              </a:defRPr>
            </a:lvl1pPr>
          </a:lstStyle>
          <a:p>
            <a:pPr lvl="0"/>
            <a:r>
              <a:rPr lang="en-US"/>
              <a:t>Edit Master text styles</a:t>
            </a:r>
          </a:p>
        </p:txBody>
      </p:sp>
      <p:sp>
        <p:nvSpPr>
          <p:cNvPr id="15" name="Text Placeholder 14"/>
          <p:cNvSpPr>
            <a:spLocks noGrp="1"/>
          </p:cNvSpPr>
          <p:nvPr>
            <p:ph type="body" sz="quarter" idx="13"/>
          </p:nvPr>
        </p:nvSpPr>
        <p:spPr>
          <a:xfrm>
            <a:off x="4572001" y="4773829"/>
            <a:ext cx="4370071" cy="1791549"/>
          </a:xfrm>
        </p:spPr>
        <p:txBody>
          <a:bodyPr lIns="182880" tIns="146304" rIns="182880" bIns="146304" anchor="ctr">
            <a:noAutofit/>
          </a:bodyPr>
          <a:lstStyle>
            <a:lvl1pPr marL="0" indent="0" algn="ctr">
              <a:buNone/>
              <a:defRPr sz="2353">
                <a:gradFill>
                  <a:gsLst>
                    <a:gs pos="27434">
                      <a:srgbClr val="FFFFFF"/>
                    </a:gs>
                    <a:gs pos="54000">
                      <a:srgbClr val="FFFFFF"/>
                    </a:gs>
                  </a:gsLst>
                  <a:lin ang="5400000" scaled="0"/>
                </a:gradFill>
                <a:latin typeface="+mj-lt"/>
              </a:defRPr>
            </a:lvl1pPr>
          </a:lstStyle>
          <a:p>
            <a:pPr lvl="0"/>
            <a:r>
              <a:rPr lang="en-US"/>
              <a:t>Edit Master text styles</a:t>
            </a:r>
          </a:p>
        </p:txBody>
      </p:sp>
    </p:spTree>
    <p:extLst>
      <p:ext uri="{BB962C8B-B14F-4D97-AF65-F5344CB8AC3E}">
        <p14:creationId xmlns:p14="http://schemas.microsoft.com/office/powerpoint/2010/main" val="324171976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1186357"/>
            <a:ext cx="6049911" cy="917880"/>
          </a:xfrm>
          <a:noFill/>
        </p:spPr>
        <p:txBody>
          <a:bodyPr wrap="square" tIns="91440" bIns="91440" anchor="t" anchorCtr="0">
            <a:spAutoFit/>
          </a:bodyPr>
          <a:lstStyle>
            <a:lvl1pPr>
              <a:defRPr sz="5294" spc="-74" baseline="0">
                <a:gradFill>
                  <a:gsLst>
                    <a:gs pos="8850">
                      <a:schemeClr val="tx1"/>
                    </a:gs>
                    <a:gs pos="23894">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01930" y="3877277"/>
            <a:ext cx="6050867" cy="621324"/>
          </a:xfrm>
          <a:noFill/>
        </p:spPr>
        <p:txBody>
          <a:bodyPr wrap="square" lIns="182880" tIns="146304" rIns="182880" bIns="146304">
            <a:spAutoFit/>
          </a:bodyPr>
          <a:lstStyle>
            <a:lvl1pPr marL="0" indent="0">
              <a:spcBef>
                <a:spcPts val="0"/>
              </a:spcBef>
              <a:buNone/>
              <a:defRPr sz="2353" spc="0" baseline="0">
                <a:gradFill>
                  <a:gsLst>
                    <a:gs pos="8850">
                      <a:schemeClr val="tx1"/>
                    </a:gs>
                    <a:gs pos="23894">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1124448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1186357"/>
            <a:ext cx="6050867" cy="917880"/>
          </a:xfrm>
          <a:noFill/>
        </p:spPr>
        <p:txBody>
          <a:bodyPr wrap="square" tIns="91440" bIns="91440" anchor="t" anchorCtr="0">
            <a:spAutoFit/>
          </a:bodyPr>
          <a:lstStyle>
            <a:lvl1pPr>
              <a:defRPr sz="5294" spc="-74" baseline="0">
                <a:gradFill>
                  <a:gsLst>
                    <a:gs pos="10619">
                      <a:schemeClr val="tx1"/>
                    </a:gs>
                    <a:gs pos="26549">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23711670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2084173"/>
            <a:ext cx="8740142" cy="917880"/>
          </a:xfrm>
          <a:noFill/>
        </p:spPr>
        <p:txBody>
          <a:bodyPr tIns="91440" bIns="91440" anchor="t" anchorCtr="0">
            <a:spAutoFit/>
          </a:bodyPr>
          <a:lstStyle>
            <a:lvl1pPr>
              <a:defRPr sz="5294" spc="-74"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0463961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2084173"/>
            <a:ext cx="8740142" cy="917880"/>
          </a:xfrm>
          <a:noFill/>
        </p:spPr>
        <p:txBody>
          <a:bodyPr tIns="91440" bIns="91440" anchor="t" anchorCtr="0">
            <a:spAutoFit/>
          </a:bodyPr>
          <a:lstStyle>
            <a:lvl1pPr>
              <a:defRPr sz="5294" spc="-74"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2730287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074CDC-0128-42E8-B232-786D9C2CD277}"/>
              </a:ext>
            </a:extLst>
          </p:cNvPr>
          <p:cNvSpPr/>
          <p:nvPr userDrawn="1"/>
        </p:nvSpPr>
        <p:spPr>
          <a:xfrm>
            <a:off x="0" y="0"/>
            <a:ext cx="9144000" cy="2008094"/>
          </a:xfrm>
          <a:prstGeom prst="rect">
            <a:avLst/>
          </a:prstGeom>
          <a:solidFill>
            <a:srgbClr val="66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93306" y="-4"/>
            <a:ext cx="8836089" cy="1824321"/>
          </a:xfrm>
        </p:spPr>
        <p:txBody>
          <a:bodyPr/>
          <a:lstStyle>
            <a:lvl1pPr>
              <a:defRPr>
                <a:solidFill>
                  <a:schemeClr val="bg1"/>
                </a:solidFill>
              </a:defRPr>
            </a:lvl1pPr>
          </a:lstStyle>
          <a:p>
            <a:r>
              <a:rPr lang="en-US" dirty="0"/>
              <a:t>Question…. This is a test</a:t>
            </a:r>
          </a:p>
        </p:txBody>
      </p:sp>
      <p:sp>
        <p:nvSpPr>
          <p:cNvPr id="3" name="Content Placeholder 2"/>
          <p:cNvSpPr>
            <a:spLocks noGrp="1"/>
          </p:cNvSpPr>
          <p:nvPr>
            <p:ph idx="1" hasCustomPrompt="1"/>
          </p:nvPr>
        </p:nvSpPr>
        <p:spPr>
          <a:xfrm>
            <a:off x="261187" y="2057400"/>
            <a:ext cx="8574837" cy="4138466"/>
          </a:xfrm>
        </p:spPr>
        <p:txBody>
          <a:bodyPr/>
          <a:lstStyle>
            <a:lvl1pPr marL="514350" indent="-514350">
              <a:buFont typeface="+mj-lt"/>
              <a:buAutoNum type="arabicParenR"/>
              <a:defRPr/>
            </a:lvl1pPr>
          </a:lstStyle>
          <a:p>
            <a:pPr lvl="0"/>
            <a:r>
              <a:rPr lang="en-US" dirty="0"/>
              <a:t>Edit Question</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7F35744D-EF33-49FA-9A3C-2D7BFFC7876A}"/>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422124692"/>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1" y="1217195"/>
            <a:ext cx="4033911" cy="1528880"/>
          </a:xfrm>
        </p:spPr>
        <p:txBody>
          <a:bodyPr>
            <a:spAutoFit/>
          </a:bodyPr>
          <a:lstStyle>
            <a:lvl1pPr>
              <a:defRPr sz="4853"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4573167" y="0"/>
            <a:ext cx="4570833" cy="6856100"/>
          </a:xfrm>
          <a:blipFill>
            <a:blip r:embed="rId2"/>
            <a:stretch>
              <a:fillRect/>
            </a:stretch>
          </a:blipFill>
        </p:spPr>
        <p:txBody>
          <a:bodyPr tIns="548640" anchor="ctr" anchorCtr="0">
            <a:noAutofit/>
          </a:bodyPr>
          <a:lstStyle>
            <a:lvl1pPr marL="0" indent="0" algn="ctr">
              <a:buNone/>
              <a:defRPr sz="1176"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69389505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449605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834669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9144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34292" rIns="34292" bIns="34292" numCol="1" spcCol="0" rtlCol="0" fromWordArt="0" anchor="ctr" anchorCtr="0" forceAA="0" compatLnSpc="1">
            <a:prstTxWarp prst="textNoShape">
              <a:avLst/>
            </a:prstTxWarp>
            <a:noAutofit/>
          </a:bodyPr>
          <a:lstStyle/>
          <a:p>
            <a:pPr algn="ctr" defTabSz="685577" fontAlgn="base">
              <a:spcBef>
                <a:spcPct val="0"/>
              </a:spcBef>
              <a:spcAft>
                <a:spcPct val="0"/>
              </a:spcAft>
            </a:pPr>
            <a:endParaRPr lang="en-US" sz="1324"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01929" y="1197323"/>
            <a:ext cx="8740142" cy="1516697"/>
          </a:xfrm>
        </p:spPr>
        <p:txBody>
          <a:bodyPr/>
          <a:lstStyle>
            <a:lvl1pPr marL="0" indent="0">
              <a:buNone/>
              <a:defRPr sz="2426">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25479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42981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59888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77271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27005671"/>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01929" y="6171616"/>
            <a:ext cx="8740142" cy="296495"/>
          </a:xfrm>
          <a:prstGeom prst="rect">
            <a:avLst/>
          </a:prstGeom>
          <a:noFill/>
          <a:ln w="12700">
            <a:noFill/>
            <a:miter lim="800000"/>
            <a:headEnd type="none" w="sm" len="sm"/>
            <a:tailEnd type="none" w="sm" len="sm"/>
          </a:ln>
          <a:effectLst/>
        </p:spPr>
        <p:txBody>
          <a:bodyPr vert="horz" wrap="square" lIns="134464" tIns="107571" rIns="134464" bIns="107571" numCol="1" anchor="t" anchorCtr="0" compatLnSpc="1">
            <a:prstTxWarp prst="textNoShape">
              <a:avLst/>
            </a:prstTxWarp>
            <a:spAutoFit/>
          </a:bodyPr>
          <a:lstStyle/>
          <a:p>
            <a:pPr defTabSz="685443" eaLnBrk="0" hangingPunct="0"/>
            <a:r>
              <a:rPr lang="en-US" sz="515"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336160" y="470068"/>
            <a:ext cx="1066077" cy="300619"/>
          </a:xfrm>
          <a:prstGeom prst="rect">
            <a:avLst/>
          </a:prstGeom>
        </p:spPr>
      </p:pic>
    </p:spTree>
    <p:extLst>
      <p:ext uri="{BB962C8B-B14F-4D97-AF65-F5344CB8AC3E}">
        <p14:creationId xmlns:p14="http://schemas.microsoft.com/office/powerpoint/2010/main" val="26526076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01930" y="1189178"/>
            <a:ext cx="8740142" cy="1845826"/>
          </a:xfrm>
          <a:prstGeom prst="rect">
            <a:avLst/>
          </a:prstGeom>
        </p:spPr>
        <p:txBody>
          <a:bodyPr/>
          <a:lstStyle>
            <a:lvl1pPr marL="213593" indent="-213593">
              <a:buClr>
                <a:schemeClr val="tx1"/>
              </a:buClr>
              <a:buSzPct val="90000"/>
              <a:buFont typeface="Arial" pitchFamily="34" charset="0"/>
              <a:buChar char="•"/>
              <a:defRPr sz="264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20181" indent="-20659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33773" indent="-213593">
              <a:buClr>
                <a:schemeClr val="tx1"/>
              </a:buClr>
              <a:buSzPct val="90000"/>
              <a:buFont typeface="Arial" pitchFamily="34" charset="0"/>
              <a:buChar char="•"/>
              <a:defRPr sz="2059">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01846" indent="-168073">
              <a:buClr>
                <a:schemeClr val="tx1"/>
              </a:buClr>
              <a:buSzPct val="90000"/>
              <a:buFont typeface="Arial" pitchFamily="34" charset="0"/>
              <a:buChar char="•"/>
              <a:defRPr sz="1765">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969919" indent="-168073">
              <a:buClr>
                <a:schemeClr val="tx1"/>
              </a:buClr>
              <a:buSzPct val="90000"/>
              <a:buFont typeface="Arial" pitchFamily="34" charset="0"/>
              <a:buChar char="•"/>
              <a:defRPr sz="147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7"/>
            <a:ext cx="9144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2720"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4140666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56343863"/>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01977" y="1187645"/>
            <a:ext cx="8741309" cy="158351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74077552"/>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17819870"/>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1_Tall graphic Layout">
    <p:bg>
      <p:bgPr>
        <a:solidFill>
          <a:schemeClr val="bg1">
            <a:lumMod val="85000"/>
          </a:schemeClr>
        </a:solidFill>
        <a:effectLst/>
      </p:bgPr>
    </p:bg>
    <p:spTree>
      <p:nvGrpSpPr>
        <p:cNvPr id="1" name=""/>
        <p:cNvGrpSpPr/>
        <p:nvPr/>
      </p:nvGrpSpPr>
      <p:grpSpPr>
        <a:xfrm>
          <a:off x="0" y="0"/>
          <a:ext cx="0" cy="0"/>
          <a:chOff x="0" y="0"/>
          <a:chExt cx="0" cy="0"/>
        </a:xfrm>
      </p:grpSpPr>
      <p:sp>
        <p:nvSpPr>
          <p:cNvPr id="13" name="Rectangle 12"/>
          <p:cNvSpPr>
            <a:spLocks noChangeArrowheads="1"/>
          </p:cNvSpPr>
          <p:nvPr userDrawn="1"/>
        </p:nvSpPr>
        <p:spPr bwMode="auto">
          <a:xfrm>
            <a:off x="137160" y="0"/>
            <a:ext cx="9006840" cy="6858000"/>
          </a:xfrm>
          <a:prstGeom prst="rect">
            <a:avLst/>
          </a:prstGeom>
          <a:solidFill>
            <a:schemeClr val="bg1"/>
          </a:solidFill>
          <a:ln>
            <a:noFill/>
          </a:ln>
        </p:spPr>
        <p:txBody>
          <a:bodyPr vert="horz" wrap="square" lIns="68580" tIns="34290" rIns="68580" bIns="34290" numCol="1" anchor="t" anchorCtr="0" compatLnSpc="1">
            <a:prstTxWarp prst="textNoShape">
              <a:avLst/>
            </a:prstTxWarp>
          </a:bodyPr>
          <a:lstStyle/>
          <a:p>
            <a:endParaRPr lang="en-US" sz="1350"/>
          </a:p>
        </p:txBody>
      </p:sp>
      <p:sp>
        <p:nvSpPr>
          <p:cNvPr id="3" name="Rectangle 2"/>
          <p:cNvSpPr/>
          <p:nvPr userDrawn="1"/>
        </p:nvSpPr>
        <p:spPr>
          <a:xfrm>
            <a:off x="0" y="-1"/>
            <a:ext cx="2880360" cy="6858001"/>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1"/>
          <p:cNvSpPr>
            <a:spLocks noGrp="1"/>
          </p:cNvSpPr>
          <p:nvPr>
            <p:ph type="title" hasCustomPrompt="1"/>
          </p:nvPr>
        </p:nvSpPr>
        <p:spPr>
          <a:xfrm>
            <a:off x="365760" y="365760"/>
            <a:ext cx="2286000" cy="914096"/>
          </a:xfrm>
        </p:spPr>
        <p:txBody>
          <a:bodyPr/>
          <a:lstStyle>
            <a:lvl1pPr>
              <a:defRPr sz="1650" baseline="0">
                <a:solidFill>
                  <a:schemeClr val="tx1"/>
                </a:solidFill>
              </a:defRPr>
            </a:lvl1pPr>
          </a:lstStyle>
          <a:p>
            <a:r>
              <a:rPr lang="en-US"/>
              <a:t>Click to add title of the research graphic</a:t>
            </a:r>
          </a:p>
        </p:txBody>
      </p:sp>
      <p:sp>
        <p:nvSpPr>
          <p:cNvPr id="5" name="Content Placeholder 4"/>
          <p:cNvSpPr>
            <a:spLocks noGrp="1"/>
          </p:cNvSpPr>
          <p:nvPr>
            <p:ph sz="quarter" idx="10" hasCustomPrompt="1"/>
          </p:nvPr>
        </p:nvSpPr>
        <p:spPr>
          <a:xfrm>
            <a:off x="3108960" y="3002387"/>
            <a:ext cx="5806440" cy="371640"/>
          </a:xfrm>
        </p:spPr>
        <p:txBody>
          <a:bodyPr anchor="ctr"/>
          <a:lstStyle>
            <a:lvl1pPr marL="0" indent="0" algn="ctr">
              <a:buNone/>
              <a:defRPr sz="1350"/>
            </a:lvl1pPr>
            <a:lvl3pPr>
              <a:buClr>
                <a:schemeClr val="tx2"/>
              </a:buClr>
              <a:defRPr/>
            </a:lvl3pPr>
            <a:lvl4pPr>
              <a:buClr>
                <a:schemeClr val="tx2"/>
              </a:buClr>
              <a:defRPr/>
            </a:lvl4pPr>
            <a:lvl5pPr>
              <a:buClr>
                <a:schemeClr val="tx2"/>
              </a:buClr>
              <a:defRPr/>
            </a:lvl5pPr>
          </a:lstStyle>
          <a:p>
            <a:pPr lvl="0"/>
            <a:r>
              <a:rPr lang="en-US"/>
              <a:t>Click icon to add a research graphic</a:t>
            </a:r>
          </a:p>
        </p:txBody>
      </p:sp>
      <p:sp>
        <p:nvSpPr>
          <p:cNvPr id="6" name="Source line"/>
          <p:cNvSpPr>
            <a:spLocks noGrp="1"/>
          </p:cNvSpPr>
          <p:nvPr>
            <p:ph type="body" sz="half" idx="2" hasCustomPrompt="1"/>
          </p:nvPr>
        </p:nvSpPr>
        <p:spPr>
          <a:xfrm>
            <a:off x="3108960" y="6112262"/>
            <a:ext cx="5806440" cy="288541"/>
          </a:xfrm>
        </p:spPr>
        <p:txBody>
          <a:bodyPr wrap="square" anchor="b" anchorCtr="0">
            <a:spAutoFit/>
          </a:bodyPr>
          <a:lstStyle>
            <a:lvl1pPr marL="0" indent="0" algn="l">
              <a:lnSpc>
                <a:spcPct val="100000"/>
              </a:lnSpc>
              <a:spcBef>
                <a:spcPts val="0"/>
              </a:spcBef>
              <a:spcAft>
                <a:spcPts val="0"/>
              </a:spcAft>
              <a:buNone/>
              <a:defRPr sz="675" b="0">
                <a:solidFill>
                  <a:schemeClr val="tx1"/>
                </a:solidFill>
                <a:latin typeface="Arial" pitchFamily="34" charset="0"/>
                <a:cs typeface="Arial" pitchFamily="34" charset="0"/>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Source line (will not appear in presentation mode if left blank)</a:t>
            </a:r>
          </a:p>
        </p:txBody>
      </p:sp>
    </p:spTree>
    <p:extLst>
      <p:ext uri="{BB962C8B-B14F-4D97-AF65-F5344CB8AC3E}">
        <p14:creationId xmlns:p14="http://schemas.microsoft.com/office/powerpoint/2010/main" val="2938361432"/>
      </p:ext>
    </p:extLst>
  </p:cSld>
  <p:clrMapOvr>
    <a:masterClrMapping/>
  </p:clrMapOvr>
  <p:transition>
    <p:fade/>
  </p:transition>
  <p:extLst mod="1">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Answ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17D637C-ACFC-4A4F-854E-9FA928AAF434}"/>
              </a:ext>
            </a:extLst>
          </p:cNvPr>
          <p:cNvSpPr/>
          <p:nvPr userDrawn="1"/>
        </p:nvSpPr>
        <p:spPr>
          <a:xfrm>
            <a:off x="0" y="0"/>
            <a:ext cx="9144000" cy="2008094"/>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167054" y="-3"/>
            <a:ext cx="8862646" cy="1931897"/>
          </a:xfrm>
        </p:spPr>
        <p:txBody>
          <a:bodyPr/>
          <a:lstStyle>
            <a:lvl1pPr>
              <a:defRPr sz="2400">
                <a:solidFill>
                  <a:schemeClr val="bg1"/>
                </a:solidFill>
              </a:defRPr>
            </a:lvl1pPr>
          </a:lstStyle>
          <a:p>
            <a:r>
              <a:rPr lang="en-US" dirty="0"/>
              <a:t>Answer Repeat Question Here…</a:t>
            </a:r>
          </a:p>
        </p:txBody>
      </p:sp>
      <p:sp>
        <p:nvSpPr>
          <p:cNvPr id="3" name="Content Placeholder 2"/>
          <p:cNvSpPr>
            <a:spLocks noGrp="1"/>
          </p:cNvSpPr>
          <p:nvPr>
            <p:ph idx="1" hasCustomPrompt="1"/>
          </p:nvPr>
        </p:nvSpPr>
        <p:spPr>
          <a:xfrm>
            <a:off x="261187" y="2061882"/>
            <a:ext cx="8574837" cy="4133984"/>
          </a:xfrm>
        </p:spPr>
        <p:txBody>
          <a:bodyPr/>
          <a:lstStyle>
            <a:lvl1pPr marL="514350" indent="-514350">
              <a:buFont typeface="+mj-lt"/>
              <a:buAutoNum type="arabicParenR"/>
              <a:defRPr/>
            </a:lvl1pPr>
          </a:lstStyle>
          <a:p>
            <a:pPr lvl="0"/>
            <a:r>
              <a:rPr lang="en-US" dirty="0"/>
              <a:t>Paste Answers from Question Slide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7F35744D-EF33-49FA-9A3C-2D7BFFC7876A}"/>
              </a:ext>
            </a:extLst>
          </p:cNvPr>
          <p:cNvSpPr>
            <a:spLocks noGrp="1"/>
          </p:cNvSpPr>
          <p:nvPr>
            <p:ph type="body" sz="quarter" idx="10" hasCustomPrompt="1"/>
          </p:nvPr>
        </p:nvSpPr>
        <p:spPr>
          <a:xfrm>
            <a:off x="261188" y="6307137"/>
            <a:ext cx="8574837" cy="410903"/>
          </a:xfrm>
        </p:spPr>
        <p:txBody>
          <a:bodyPr/>
          <a:lstStyle>
            <a:lvl1pPr marL="0" indent="0">
              <a:buFont typeface="Arial" panose="020B0604020202020204" pitchFamily="34" charset="0"/>
              <a:buNone/>
              <a:defRPr sz="1400"/>
            </a:lvl1pPr>
            <a:lvl2pPr marL="574675" indent="-285750">
              <a:buFont typeface="Arial" panose="020B0604020202020204" pitchFamily="34" charset="0"/>
              <a:buChar char="•"/>
              <a:defRPr sz="1600"/>
            </a:lvl2pPr>
            <a:lvl3pPr marL="966787" indent="-285750">
              <a:buFont typeface="Arial" panose="020B0604020202020204" pitchFamily="34" charset="0"/>
              <a:buChar char="•"/>
              <a:defRPr sz="1400"/>
            </a:lvl3pPr>
            <a:lvl4pPr marL="1260475" indent="-171450">
              <a:buFont typeface="Arial" panose="020B0604020202020204" pitchFamily="34" charset="0"/>
              <a:buChar char="•"/>
              <a:defRPr sz="1200"/>
            </a:lvl4pPr>
            <a:lvl5pPr marL="1547813" indent="-171450">
              <a:buFont typeface="Arial" panose="020B0604020202020204" pitchFamily="34" charset="0"/>
              <a:buChar char="•"/>
              <a:defRPr sz="1200"/>
            </a:lvl5pPr>
          </a:lstStyle>
          <a:p>
            <a:pPr lvl="0"/>
            <a:r>
              <a:rPr lang="en-US" dirty="0"/>
              <a:t>Edit URL</a:t>
            </a:r>
          </a:p>
        </p:txBody>
      </p:sp>
    </p:spTree>
    <p:extLst>
      <p:ext uri="{BB962C8B-B14F-4D97-AF65-F5344CB8AC3E}">
        <p14:creationId xmlns:p14="http://schemas.microsoft.com/office/powerpoint/2010/main" val="3205732288"/>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8963513"/>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userDrawn="1">
  <p:cSld name="2_Title Only">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1930" y="354827"/>
            <a:ext cx="8741880" cy="899665"/>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378016689"/>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083890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userDrawn="1">
  <p:cSld name="4_Title and Content">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50957965"/>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4_Insert Photo">
    <p:spTree>
      <p:nvGrpSpPr>
        <p:cNvPr id="1" name=""/>
        <p:cNvGrpSpPr/>
        <p:nvPr/>
      </p:nvGrpSpPr>
      <p:grpSpPr>
        <a:xfrm>
          <a:off x="0" y="0"/>
          <a:ext cx="0" cy="0"/>
          <a:chOff x="0" y="0"/>
          <a:chExt cx="0" cy="0"/>
        </a:xfrm>
      </p:grpSpPr>
      <p:sp>
        <p:nvSpPr>
          <p:cNvPr id="21" name="Title 1"/>
          <p:cNvSpPr>
            <a:spLocks noGrp="1"/>
          </p:cNvSpPr>
          <p:nvPr>
            <p:ph type="ctrTitle"/>
          </p:nvPr>
        </p:nvSpPr>
        <p:spPr>
          <a:xfrm>
            <a:off x="460340" y="851201"/>
            <a:ext cx="3524793" cy="1043599"/>
          </a:xfrm>
          <a:prstGeom prst="rect">
            <a:avLst/>
          </a:prstGeom>
        </p:spPr>
        <p:txBody>
          <a:bodyPr lIns="0" tIns="0" rIns="0" bIns="0" anchor="t" anchorCtr="0">
            <a:noAutofit/>
          </a:bodyPr>
          <a:lstStyle>
            <a:lvl1pPr algn="l">
              <a:defRPr sz="2400" b="1">
                <a:solidFill>
                  <a:schemeClr val="tx1">
                    <a:lumMod val="50000"/>
                    <a:lumOff val="50000"/>
                  </a:schemeClr>
                </a:solidFill>
                <a:latin typeface="+mj-lt"/>
              </a:defRPr>
            </a:lvl1pPr>
          </a:lstStyle>
          <a:p>
            <a:r>
              <a:rPr lang="en-US"/>
              <a:t>Click to edit Master title style</a:t>
            </a:r>
          </a:p>
        </p:txBody>
      </p:sp>
      <p:sp>
        <p:nvSpPr>
          <p:cNvPr id="22" name="Text Placeholder 132"/>
          <p:cNvSpPr>
            <a:spLocks noGrp="1"/>
          </p:cNvSpPr>
          <p:nvPr>
            <p:ph type="body" sz="quarter" idx="11"/>
          </p:nvPr>
        </p:nvSpPr>
        <p:spPr>
          <a:xfrm>
            <a:off x="466725" y="1930400"/>
            <a:ext cx="3543300" cy="3382923"/>
          </a:xfrm>
          <a:prstGeom prst="rect">
            <a:avLst/>
          </a:prstGeom>
        </p:spPr>
        <p:txBody>
          <a:bodyPr lIns="0" tIns="0" rIns="0" bIns="0">
            <a:noAutofit/>
          </a:bodyPr>
          <a:lstStyle>
            <a:lvl1pPr marL="0" indent="0">
              <a:lnSpc>
                <a:spcPts val="1350"/>
              </a:lnSpc>
              <a:buNone/>
              <a:defRPr sz="900">
                <a:solidFill>
                  <a:schemeClr val="bg2">
                    <a:lumMod val="25000"/>
                  </a:schemeClr>
                </a:solidFill>
              </a:defRPr>
            </a:lvl1pPr>
          </a:lstStyle>
          <a:p>
            <a:pPr lvl="0"/>
            <a:r>
              <a:rPr lang="en-US"/>
              <a:t>Click to edit Master text styles</a:t>
            </a:r>
          </a:p>
        </p:txBody>
      </p:sp>
      <p:cxnSp>
        <p:nvCxnSpPr>
          <p:cNvPr id="31" name="Straight Connector 30"/>
          <p:cNvCxnSpPr/>
          <p:nvPr userDrawn="1"/>
        </p:nvCxnSpPr>
        <p:spPr>
          <a:xfrm>
            <a:off x="10471871" y="10026650"/>
            <a:ext cx="0" cy="6350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6880496"/>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userDrawn="1">
  <p:cSld name="2_Insert Photo">
    <p:spTree>
      <p:nvGrpSpPr>
        <p:cNvPr id="1" name=""/>
        <p:cNvGrpSpPr/>
        <p:nvPr/>
      </p:nvGrpSpPr>
      <p:grpSpPr>
        <a:xfrm>
          <a:off x="0" y="0"/>
          <a:ext cx="0" cy="0"/>
          <a:chOff x="0" y="0"/>
          <a:chExt cx="0" cy="0"/>
        </a:xfrm>
      </p:grpSpPr>
      <p:pic>
        <p:nvPicPr>
          <p:cNvPr id="41" name="Picture Placeholder 4"/>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a:xfrm>
            <a:off x="0" y="0"/>
            <a:ext cx="9144000" cy="2990334"/>
          </a:xfrm>
          <a:prstGeom prst="rect">
            <a:avLst/>
          </a:prstGeom>
        </p:spPr>
      </p:pic>
      <p:sp>
        <p:nvSpPr>
          <p:cNvPr id="20" name="Picture Placeholder 144"/>
          <p:cNvSpPr>
            <a:spLocks noGrp="1"/>
          </p:cNvSpPr>
          <p:nvPr>
            <p:ph type="pic" sz="quarter" idx="20" hasCustomPrompt="1"/>
          </p:nvPr>
        </p:nvSpPr>
        <p:spPr>
          <a:xfrm>
            <a:off x="0" y="1"/>
            <a:ext cx="9144000" cy="2990334"/>
          </a:xfrm>
          <a:prstGeom prst="rect">
            <a:avLst/>
          </a:prstGeom>
        </p:spPr>
        <p:txBody>
          <a:bodyPr anchor="ctr" anchorCtr="0">
            <a:noAutofit/>
          </a:bodyPr>
          <a:lstStyle>
            <a:lvl1pPr marL="0" indent="0" algn="ctr">
              <a:buNone/>
              <a:defRPr>
                <a:solidFill>
                  <a:schemeClr val="bg1"/>
                </a:solidFill>
              </a:defRPr>
            </a:lvl1pPr>
          </a:lstStyle>
          <a:p>
            <a:r>
              <a:rPr lang="en-US" dirty="0"/>
              <a:t>Drag picture here</a:t>
            </a:r>
          </a:p>
        </p:txBody>
      </p:sp>
      <p:sp>
        <p:nvSpPr>
          <p:cNvPr id="21" name="Title 1"/>
          <p:cNvSpPr>
            <a:spLocks noGrp="1"/>
          </p:cNvSpPr>
          <p:nvPr>
            <p:ph type="ctrTitle"/>
          </p:nvPr>
        </p:nvSpPr>
        <p:spPr>
          <a:xfrm>
            <a:off x="377010" y="3404879"/>
            <a:ext cx="2781827" cy="2065292"/>
          </a:xfrm>
          <a:prstGeom prst="rect">
            <a:avLst/>
          </a:prstGeom>
        </p:spPr>
        <p:txBody>
          <a:bodyPr lIns="0" tIns="0" rIns="0" bIns="0" anchor="t" anchorCtr="0">
            <a:noAutofit/>
          </a:bodyPr>
          <a:lstStyle>
            <a:lvl1pPr algn="l">
              <a:defRPr sz="2400" b="1">
                <a:solidFill>
                  <a:schemeClr val="tx1">
                    <a:lumMod val="50000"/>
                    <a:lumOff val="50000"/>
                  </a:schemeClr>
                </a:solidFill>
                <a:latin typeface="+mj-lt"/>
              </a:defRPr>
            </a:lvl1pPr>
          </a:lstStyle>
          <a:p>
            <a:r>
              <a:rPr lang="en-US" dirty="0"/>
              <a:t>Click to edit Master title style</a:t>
            </a:r>
          </a:p>
        </p:txBody>
      </p:sp>
      <p:sp>
        <p:nvSpPr>
          <p:cNvPr id="22" name="Text Placeholder 132"/>
          <p:cNvSpPr>
            <a:spLocks noGrp="1"/>
          </p:cNvSpPr>
          <p:nvPr>
            <p:ph type="body" sz="quarter" idx="11"/>
          </p:nvPr>
        </p:nvSpPr>
        <p:spPr>
          <a:xfrm>
            <a:off x="3255819" y="3404879"/>
            <a:ext cx="5425958" cy="2065292"/>
          </a:xfrm>
          <a:prstGeom prst="rect">
            <a:avLst/>
          </a:prstGeom>
        </p:spPr>
        <p:txBody>
          <a:bodyPr lIns="0" tIns="0" rIns="0" bIns="0">
            <a:noAutofit/>
          </a:bodyPr>
          <a:lstStyle>
            <a:lvl1pPr marL="0" indent="0">
              <a:lnSpc>
                <a:spcPts val="1350"/>
              </a:lnSpc>
              <a:buNone/>
              <a:defRPr sz="900">
                <a:solidFill>
                  <a:schemeClr val="bg2">
                    <a:lumMod val="25000"/>
                  </a:schemeClr>
                </a:solidFill>
              </a:defRPr>
            </a:lvl1pPr>
          </a:lstStyle>
          <a:p>
            <a:pPr lvl="0"/>
            <a:r>
              <a:rPr lang="en-US" dirty="0"/>
              <a:t>Click to edit Master text styles</a:t>
            </a:r>
          </a:p>
        </p:txBody>
      </p:sp>
    </p:spTree>
    <p:extLst>
      <p:ext uri="{BB962C8B-B14F-4D97-AF65-F5344CB8AC3E}">
        <p14:creationId xmlns:p14="http://schemas.microsoft.com/office/powerpoint/2010/main" val="3106196824"/>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userDrawn="1">
  <p:cSld name="1_Insert Photo">
    <p:spTree>
      <p:nvGrpSpPr>
        <p:cNvPr id="1" name=""/>
        <p:cNvGrpSpPr/>
        <p:nvPr/>
      </p:nvGrpSpPr>
      <p:grpSpPr>
        <a:xfrm>
          <a:off x="0" y="0"/>
          <a:ext cx="0" cy="0"/>
          <a:chOff x="0" y="0"/>
          <a:chExt cx="0" cy="0"/>
        </a:xfrm>
      </p:grpSpPr>
      <p:sp>
        <p:nvSpPr>
          <p:cNvPr id="20" name="Picture Placeholder 144"/>
          <p:cNvSpPr>
            <a:spLocks noGrp="1"/>
          </p:cNvSpPr>
          <p:nvPr>
            <p:ph type="pic" sz="quarter" idx="20"/>
          </p:nvPr>
        </p:nvSpPr>
        <p:spPr>
          <a:xfrm>
            <a:off x="0" y="1"/>
            <a:ext cx="9144000" cy="2990334"/>
          </a:xfrm>
          <a:prstGeom prst="rect">
            <a:avLst/>
          </a:prstGeom>
        </p:spPr>
        <p:txBody>
          <a:bodyPr anchor="ctr" anchorCtr="0">
            <a:noAutofit/>
          </a:bodyPr>
          <a:lstStyle>
            <a:lvl1pPr marL="0" indent="0" algn="ctr">
              <a:buNone/>
              <a:defRPr>
                <a:solidFill>
                  <a:schemeClr val="bg1">
                    <a:lumMod val="50000"/>
                  </a:schemeClr>
                </a:solidFill>
              </a:defRPr>
            </a:lvl1pPr>
          </a:lstStyle>
          <a:p>
            <a:endParaRPr lang="en-US" dirty="0"/>
          </a:p>
        </p:txBody>
      </p:sp>
      <p:sp>
        <p:nvSpPr>
          <p:cNvPr id="21" name="Title 1"/>
          <p:cNvSpPr>
            <a:spLocks noGrp="1"/>
          </p:cNvSpPr>
          <p:nvPr>
            <p:ph type="ctrTitle"/>
          </p:nvPr>
        </p:nvSpPr>
        <p:spPr>
          <a:xfrm>
            <a:off x="377010" y="3404879"/>
            <a:ext cx="2781827" cy="2065292"/>
          </a:xfrm>
          <a:prstGeom prst="rect">
            <a:avLst/>
          </a:prstGeom>
        </p:spPr>
        <p:txBody>
          <a:bodyPr lIns="0" tIns="0" rIns="0" bIns="0" anchor="t" anchorCtr="0">
            <a:noAutofit/>
          </a:bodyPr>
          <a:lstStyle>
            <a:lvl1pPr algn="l">
              <a:defRPr sz="2400" b="1">
                <a:solidFill>
                  <a:schemeClr val="tx1">
                    <a:lumMod val="50000"/>
                    <a:lumOff val="50000"/>
                  </a:schemeClr>
                </a:solidFill>
                <a:latin typeface="+mj-lt"/>
              </a:defRPr>
            </a:lvl1pPr>
          </a:lstStyle>
          <a:p>
            <a:r>
              <a:rPr lang="en-US" dirty="0"/>
              <a:t>Click to edit Master title style</a:t>
            </a:r>
          </a:p>
        </p:txBody>
      </p:sp>
      <p:sp>
        <p:nvSpPr>
          <p:cNvPr id="22" name="Text Placeholder 132"/>
          <p:cNvSpPr>
            <a:spLocks noGrp="1"/>
          </p:cNvSpPr>
          <p:nvPr>
            <p:ph type="body" sz="quarter" idx="11"/>
          </p:nvPr>
        </p:nvSpPr>
        <p:spPr>
          <a:xfrm>
            <a:off x="3255819" y="3404879"/>
            <a:ext cx="5425958" cy="2065292"/>
          </a:xfrm>
          <a:prstGeom prst="rect">
            <a:avLst/>
          </a:prstGeom>
        </p:spPr>
        <p:txBody>
          <a:bodyPr lIns="0" tIns="0" rIns="0" bIns="0">
            <a:noAutofit/>
          </a:bodyPr>
          <a:lstStyle>
            <a:lvl1pPr marL="0" indent="0">
              <a:lnSpc>
                <a:spcPts val="1350"/>
              </a:lnSpc>
              <a:buNone/>
              <a:defRPr sz="900">
                <a:solidFill>
                  <a:schemeClr val="bg2">
                    <a:lumMod val="25000"/>
                  </a:schemeClr>
                </a:solidFill>
              </a:defRPr>
            </a:lvl1pPr>
          </a:lstStyle>
          <a:p>
            <a:pPr lvl="0"/>
            <a:r>
              <a:rPr lang="en-US" dirty="0"/>
              <a:t>Click to edit Master text styles</a:t>
            </a:r>
          </a:p>
        </p:txBody>
      </p:sp>
    </p:spTree>
    <p:extLst>
      <p:ext uri="{BB962C8B-B14F-4D97-AF65-F5344CB8AC3E}">
        <p14:creationId xmlns:p14="http://schemas.microsoft.com/office/powerpoint/2010/main" val="588723186"/>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2084173"/>
            <a:ext cx="8740142" cy="917880"/>
          </a:xfrm>
          <a:noFill/>
        </p:spPr>
        <p:txBody>
          <a:bodyPr tIns="91440" bIns="91440" anchor="t" anchorCtr="0">
            <a:spAutoFit/>
          </a:bodyPr>
          <a:lstStyle>
            <a:lvl1pPr>
              <a:defRPr sz="5294" spc="-74"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549531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userDrawn="1">
  <p:cSld name="1_General_Blank_Thin">
    <p:spTree>
      <p:nvGrpSpPr>
        <p:cNvPr id="1" name=""/>
        <p:cNvGrpSpPr/>
        <p:nvPr/>
      </p:nvGrpSpPr>
      <p:grpSpPr>
        <a:xfrm>
          <a:off x="0" y="0"/>
          <a:ext cx="0" cy="0"/>
          <a:chOff x="0" y="0"/>
          <a:chExt cx="0" cy="0"/>
        </a:xfrm>
      </p:grpSpPr>
      <p:sp>
        <p:nvSpPr>
          <p:cNvPr id="2" name="Title 1"/>
          <p:cNvSpPr>
            <a:spLocks noGrp="1"/>
          </p:cNvSpPr>
          <p:nvPr>
            <p:ph type="title"/>
          </p:nvPr>
        </p:nvSpPr>
        <p:spPr>
          <a:xfrm>
            <a:off x="247650" y="289512"/>
            <a:ext cx="2835185" cy="899665"/>
          </a:xfrm>
        </p:spPr>
        <p:txBody>
          <a:bodyPr/>
          <a:lstStyle>
            <a:lvl1pPr>
              <a:defRPr sz="3000">
                <a:solidFill>
                  <a:schemeClr val="tx1"/>
                </a:solidFill>
              </a:defRPr>
            </a:lvl1pPr>
          </a:lstStyle>
          <a:p>
            <a:r>
              <a:rPr lang="en-US"/>
              <a:t>Click to edit Master title style</a:t>
            </a:r>
          </a:p>
        </p:txBody>
      </p:sp>
      <p:sp>
        <p:nvSpPr>
          <p:cNvPr id="13" name="Text Placeholder 3"/>
          <p:cNvSpPr>
            <a:spLocks noGrp="1"/>
          </p:cNvSpPr>
          <p:nvPr>
            <p:ph type="body" sz="quarter" idx="10"/>
          </p:nvPr>
        </p:nvSpPr>
        <p:spPr>
          <a:xfrm>
            <a:off x="247651" y="1604086"/>
            <a:ext cx="2835184" cy="350865"/>
          </a:xfrm>
        </p:spPr>
        <p:txBody>
          <a:bodyPr wrap="square">
            <a:spAutoFit/>
          </a:bodyPr>
          <a:lstStyle>
            <a:lvl1pPr marL="0" indent="0">
              <a:spcBef>
                <a:spcPts val="900"/>
              </a:spcBef>
              <a:buClr>
                <a:schemeClr val="tx1"/>
              </a:buClr>
              <a:buFont typeface="Arial" pitchFamily="34" charset="0"/>
              <a:buNone/>
              <a:defRPr sz="1200">
                <a:solidFill>
                  <a:schemeClr val="tx1"/>
                </a:solidFill>
                <a:latin typeface="+mn-lt"/>
              </a:defRPr>
            </a:lvl1pPr>
            <a:lvl2pPr marL="219076" indent="0">
              <a:buNone/>
              <a:defRPr sz="1765">
                <a:solidFill>
                  <a:schemeClr val="bg1"/>
                </a:solidFill>
                <a:latin typeface="+mn-lt"/>
              </a:defRPr>
            </a:lvl2pPr>
            <a:lvl3pPr marL="390527" indent="0">
              <a:buNone/>
              <a:tabLst/>
              <a:defRPr sz="1471">
                <a:solidFill>
                  <a:schemeClr val="bg1"/>
                </a:solidFill>
                <a:latin typeface="+mn-lt"/>
              </a:defRPr>
            </a:lvl3pPr>
            <a:lvl4pPr marL="514352" indent="0">
              <a:buNone/>
              <a:defRPr>
                <a:solidFill>
                  <a:schemeClr val="bg1"/>
                </a:solidFill>
                <a:latin typeface="+mn-lt"/>
              </a:defRPr>
            </a:lvl4pPr>
            <a:lvl5pPr marL="647702" indent="0">
              <a:buNone/>
              <a:tabLst/>
              <a:defRPr>
                <a:solidFill>
                  <a:schemeClr val="bg1"/>
                </a:solidFill>
                <a:latin typeface="+mn-lt"/>
              </a:defRPr>
            </a:lvl5pPr>
          </a:lstStyle>
          <a:p>
            <a:pPr lvl="0"/>
            <a:r>
              <a:rPr lang="en-US"/>
              <a:t>Edit Master text styles</a:t>
            </a:r>
          </a:p>
        </p:txBody>
      </p:sp>
      <p:sp>
        <p:nvSpPr>
          <p:cNvPr id="14" name="Text Placeholder 3"/>
          <p:cNvSpPr>
            <a:spLocks noGrp="1"/>
          </p:cNvSpPr>
          <p:nvPr>
            <p:ph type="body" sz="quarter" idx="11"/>
          </p:nvPr>
        </p:nvSpPr>
        <p:spPr>
          <a:xfrm>
            <a:off x="576082" y="6093745"/>
            <a:ext cx="2497229" cy="330090"/>
          </a:xfrm>
        </p:spPr>
        <p:txBody>
          <a:bodyPr wrap="square" anchor="ctr" anchorCtr="0">
            <a:spAutoFit/>
          </a:bodyPr>
          <a:lstStyle>
            <a:lvl1pPr marL="0" indent="0">
              <a:spcBef>
                <a:spcPts val="900"/>
              </a:spcBef>
              <a:buClr>
                <a:schemeClr val="tx1"/>
              </a:buClr>
              <a:buFont typeface="Arial" pitchFamily="34" charset="0"/>
              <a:buNone/>
              <a:defRPr sz="1050">
                <a:solidFill>
                  <a:schemeClr val="tx1"/>
                </a:solidFill>
                <a:latin typeface="+mn-lt"/>
              </a:defRPr>
            </a:lvl1pPr>
            <a:lvl2pPr marL="219076" indent="0">
              <a:buNone/>
              <a:defRPr sz="1765">
                <a:solidFill>
                  <a:schemeClr val="bg1"/>
                </a:solidFill>
                <a:latin typeface="+mn-lt"/>
              </a:defRPr>
            </a:lvl2pPr>
            <a:lvl3pPr marL="390527" indent="0">
              <a:buNone/>
              <a:tabLst/>
              <a:defRPr sz="1471">
                <a:solidFill>
                  <a:schemeClr val="bg1"/>
                </a:solidFill>
                <a:latin typeface="+mn-lt"/>
              </a:defRPr>
            </a:lvl3pPr>
            <a:lvl4pPr marL="514352" indent="0">
              <a:buNone/>
              <a:defRPr>
                <a:solidFill>
                  <a:schemeClr val="bg1"/>
                </a:solidFill>
                <a:latin typeface="+mn-lt"/>
              </a:defRPr>
            </a:lvl4pPr>
            <a:lvl5pPr marL="647702" indent="0">
              <a:buNone/>
              <a:tabLst/>
              <a:defRPr>
                <a:solidFill>
                  <a:schemeClr val="bg1"/>
                </a:solidFill>
                <a:latin typeface="+mn-lt"/>
              </a:defRPr>
            </a:lvl5pPr>
          </a:lstStyle>
          <a:p>
            <a:pPr lvl="0"/>
            <a:r>
              <a:rPr lang="en-US"/>
              <a:t>Edit Master text styles</a:t>
            </a:r>
          </a:p>
        </p:txBody>
      </p:sp>
    </p:spTree>
    <p:extLst>
      <p:ext uri="{BB962C8B-B14F-4D97-AF65-F5344CB8AC3E}">
        <p14:creationId xmlns:p14="http://schemas.microsoft.com/office/powerpoint/2010/main" val="479176567"/>
      </p:ext>
    </p:extLst>
  </p:cSld>
  <p:clrMapOvr>
    <a:overrideClrMapping bg1="lt1" tx1="dk1" bg2="lt2" tx2="dk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2.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slideLayout" Target="../slideLayouts/slideLayout49.xml"/><Relationship Id="rId18" Type="http://schemas.openxmlformats.org/officeDocument/2006/relationships/slideLayout" Target="../slideLayouts/slideLayout54.xml"/><Relationship Id="rId26" Type="http://schemas.openxmlformats.org/officeDocument/2006/relationships/slideLayout" Target="../slideLayouts/slideLayout62.xml"/><Relationship Id="rId3" Type="http://schemas.openxmlformats.org/officeDocument/2006/relationships/slideLayout" Target="../slideLayouts/slideLayout39.xml"/><Relationship Id="rId21" Type="http://schemas.openxmlformats.org/officeDocument/2006/relationships/slideLayout" Target="../slideLayouts/slideLayout57.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17" Type="http://schemas.openxmlformats.org/officeDocument/2006/relationships/slideLayout" Target="../slideLayouts/slideLayout53.xml"/><Relationship Id="rId25" Type="http://schemas.openxmlformats.org/officeDocument/2006/relationships/slideLayout" Target="../slideLayouts/slideLayout61.xml"/><Relationship Id="rId2" Type="http://schemas.openxmlformats.org/officeDocument/2006/relationships/slideLayout" Target="../slideLayouts/slideLayout38.xml"/><Relationship Id="rId16" Type="http://schemas.openxmlformats.org/officeDocument/2006/relationships/slideLayout" Target="../slideLayouts/slideLayout52.xml"/><Relationship Id="rId20" Type="http://schemas.openxmlformats.org/officeDocument/2006/relationships/slideLayout" Target="../slideLayouts/slideLayout56.xml"/><Relationship Id="rId29" Type="http://schemas.openxmlformats.org/officeDocument/2006/relationships/theme" Target="../theme/theme3.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24" Type="http://schemas.openxmlformats.org/officeDocument/2006/relationships/slideLayout" Target="../slideLayouts/slideLayout60.xml"/><Relationship Id="rId5" Type="http://schemas.openxmlformats.org/officeDocument/2006/relationships/slideLayout" Target="../slideLayouts/slideLayout41.xml"/><Relationship Id="rId15" Type="http://schemas.openxmlformats.org/officeDocument/2006/relationships/slideLayout" Target="../slideLayouts/slideLayout51.xml"/><Relationship Id="rId23" Type="http://schemas.openxmlformats.org/officeDocument/2006/relationships/slideLayout" Target="../slideLayouts/slideLayout59.xml"/><Relationship Id="rId28" Type="http://schemas.openxmlformats.org/officeDocument/2006/relationships/slideLayout" Target="../slideLayouts/slideLayout64.xml"/><Relationship Id="rId10" Type="http://schemas.openxmlformats.org/officeDocument/2006/relationships/slideLayout" Target="../slideLayouts/slideLayout46.xml"/><Relationship Id="rId19" Type="http://schemas.openxmlformats.org/officeDocument/2006/relationships/slideLayout" Target="../slideLayouts/slideLayout55.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slideLayout" Target="../slideLayouts/slideLayout50.xml"/><Relationship Id="rId22" Type="http://schemas.openxmlformats.org/officeDocument/2006/relationships/slideLayout" Target="../slideLayouts/slideLayout58.xml"/><Relationship Id="rId27" Type="http://schemas.openxmlformats.org/officeDocument/2006/relationships/slideLayout" Target="../slideLayouts/slideLayout63.xml"/><Relationship Id="rId30" Type="http://schemas.openxmlformats.org/officeDocument/2006/relationships/image" Target="../media/image2.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2.xml"/><Relationship Id="rId13" Type="http://schemas.openxmlformats.org/officeDocument/2006/relationships/slideLayout" Target="../slideLayouts/slideLayout77.xml"/><Relationship Id="rId18" Type="http://schemas.openxmlformats.org/officeDocument/2006/relationships/slideLayout" Target="../slideLayouts/slideLayout82.xml"/><Relationship Id="rId3" Type="http://schemas.openxmlformats.org/officeDocument/2006/relationships/slideLayout" Target="../slideLayouts/slideLayout67.xml"/><Relationship Id="rId21" Type="http://schemas.openxmlformats.org/officeDocument/2006/relationships/slideLayout" Target="../slideLayouts/slideLayout85.xml"/><Relationship Id="rId7" Type="http://schemas.openxmlformats.org/officeDocument/2006/relationships/slideLayout" Target="../slideLayouts/slideLayout71.xml"/><Relationship Id="rId12" Type="http://schemas.openxmlformats.org/officeDocument/2006/relationships/slideLayout" Target="../slideLayouts/slideLayout76.xml"/><Relationship Id="rId17" Type="http://schemas.openxmlformats.org/officeDocument/2006/relationships/slideLayout" Target="../slideLayouts/slideLayout81.xml"/><Relationship Id="rId2" Type="http://schemas.openxmlformats.org/officeDocument/2006/relationships/slideLayout" Target="../slideLayouts/slideLayout66.xml"/><Relationship Id="rId16" Type="http://schemas.openxmlformats.org/officeDocument/2006/relationships/slideLayout" Target="../slideLayouts/slideLayout80.xml"/><Relationship Id="rId20" Type="http://schemas.openxmlformats.org/officeDocument/2006/relationships/slideLayout" Target="../slideLayouts/slideLayout84.xml"/><Relationship Id="rId1" Type="http://schemas.openxmlformats.org/officeDocument/2006/relationships/slideLayout" Target="../slideLayouts/slideLayout65.xml"/><Relationship Id="rId6" Type="http://schemas.openxmlformats.org/officeDocument/2006/relationships/slideLayout" Target="../slideLayouts/slideLayout70.xml"/><Relationship Id="rId11" Type="http://schemas.openxmlformats.org/officeDocument/2006/relationships/slideLayout" Target="../slideLayouts/slideLayout75.xml"/><Relationship Id="rId5" Type="http://schemas.openxmlformats.org/officeDocument/2006/relationships/slideLayout" Target="../slideLayouts/slideLayout69.xml"/><Relationship Id="rId15" Type="http://schemas.openxmlformats.org/officeDocument/2006/relationships/slideLayout" Target="../slideLayouts/slideLayout79.xml"/><Relationship Id="rId23" Type="http://schemas.openxmlformats.org/officeDocument/2006/relationships/theme" Target="../theme/theme4.xml"/><Relationship Id="rId10" Type="http://schemas.openxmlformats.org/officeDocument/2006/relationships/slideLayout" Target="../slideLayouts/slideLayout74.xml"/><Relationship Id="rId19" Type="http://schemas.openxmlformats.org/officeDocument/2006/relationships/slideLayout" Target="../slideLayouts/slideLayout83.xml"/><Relationship Id="rId4" Type="http://schemas.openxmlformats.org/officeDocument/2006/relationships/slideLayout" Target="../slideLayouts/slideLayout68.xml"/><Relationship Id="rId9" Type="http://schemas.openxmlformats.org/officeDocument/2006/relationships/slideLayout" Target="../slideLayouts/slideLayout73.xml"/><Relationship Id="rId14" Type="http://schemas.openxmlformats.org/officeDocument/2006/relationships/slideLayout" Target="../slideLayouts/slideLayout78.xml"/><Relationship Id="rId22" Type="http://schemas.openxmlformats.org/officeDocument/2006/relationships/slideLayout" Target="../slideLayouts/slideLayout86.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94.xml"/><Relationship Id="rId13" Type="http://schemas.openxmlformats.org/officeDocument/2006/relationships/theme" Target="../theme/theme5.xml"/><Relationship Id="rId3" Type="http://schemas.openxmlformats.org/officeDocument/2006/relationships/slideLayout" Target="../slideLayouts/slideLayout89.xml"/><Relationship Id="rId7" Type="http://schemas.openxmlformats.org/officeDocument/2006/relationships/slideLayout" Target="../slideLayouts/slideLayout93.xml"/><Relationship Id="rId12" Type="http://schemas.openxmlformats.org/officeDocument/2006/relationships/slideLayout" Target="../slideLayouts/slideLayout98.xml"/><Relationship Id="rId2" Type="http://schemas.openxmlformats.org/officeDocument/2006/relationships/slideLayout" Target="../slideLayouts/slideLayout88.xml"/><Relationship Id="rId1" Type="http://schemas.openxmlformats.org/officeDocument/2006/relationships/slideLayout" Target="../slideLayouts/slideLayout87.xml"/><Relationship Id="rId6" Type="http://schemas.openxmlformats.org/officeDocument/2006/relationships/slideLayout" Target="../slideLayouts/slideLayout92.xml"/><Relationship Id="rId11" Type="http://schemas.openxmlformats.org/officeDocument/2006/relationships/slideLayout" Target="../slideLayouts/slideLayout97.xml"/><Relationship Id="rId5" Type="http://schemas.openxmlformats.org/officeDocument/2006/relationships/slideLayout" Target="../slideLayouts/slideLayout91.xml"/><Relationship Id="rId10" Type="http://schemas.openxmlformats.org/officeDocument/2006/relationships/slideLayout" Target="../slideLayouts/slideLayout96.xml"/><Relationship Id="rId4" Type="http://schemas.openxmlformats.org/officeDocument/2006/relationships/slideLayout" Target="../slideLayouts/slideLayout90.xml"/><Relationship Id="rId9" Type="http://schemas.openxmlformats.org/officeDocument/2006/relationships/slideLayout" Target="../slideLayouts/slideLayout9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1"/>
            <a:ext cx="9144000" cy="100232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5001" name="Rectangle 9"/>
          <p:cNvSpPr>
            <a:spLocks noChangeArrowheads="1"/>
          </p:cNvSpPr>
          <p:nvPr/>
        </p:nvSpPr>
        <p:spPr bwMode="auto">
          <a:xfrm>
            <a:off x="4763" y="731838"/>
            <a:ext cx="9136062" cy="6111875"/>
          </a:xfrm>
          <a:prstGeom prst="rect">
            <a:avLst/>
          </a:prstGeom>
          <a:noFill/>
          <a:ln w="28575" algn="ctr">
            <a:noFill/>
            <a:miter lim="800000"/>
            <a:headEnd/>
            <a:tailEnd/>
          </a:ln>
          <a:effectLst/>
        </p:spPr>
        <p:txBody>
          <a:bodyPr wrap="none" anchor="ctr"/>
          <a:lstStyle/>
          <a:p>
            <a:pPr algn="ctr" eaLnBrk="0" hangingPunct="0">
              <a:defRPr/>
            </a:pPr>
            <a:endParaRPr lang="en-US" dirty="0">
              <a:cs typeface="+mn-cs"/>
            </a:endParaRPr>
          </a:p>
        </p:txBody>
      </p:sp>
      <p:sp>
        <p:nvSpPr>
          <p:cNvPr id="1029" name="Rectangle 4"/>
          <p:cNvSpPr>
            <a:spLocks noGrp="1" noChangeArrowheads="1"/>
          </p:cNvSpPr>
          <p:nvPr>
            <p:ph type="title"/>
          </p:nvPr>
        </p:nvSpPr>
        <p:spPr bwMode="auto">
          <a:xfrm>
            <a:off x="140678" y="-3"/>
            <a:ext cx="8827476" cy="896817"/>
          </a:xfrm>
          <a:prstGeom prst="rect">
            <a:avLst/>
          </a:prstGeom>
          <a:noFill/>
          <a:ln w="9525">
            <a:noFill/>
            <a:miter lim="800000"/>
            <a:headEnd/>
            <a:tailEnd/>
          </a:ln>
        </p:spPr>
        <p:txBody>
          <a:bodyPr vert="horz" wrap="square" lIns="0" tIns="45720" rIns="91440" bIns="45720" numCol="1" anchor="ctr" anchorCtr="0" compatLnSpc="1">
            <a:prstTxWarp prst="textNoShape">
              <a:avLst/>
            </a:prstTxWarp>
          </a:bodyPr>
          <a:lstStyle/>
          <a:p>
            <a:pPr lvl="0"/>
            <a:r>
              <a:rPr lang="en-US" dirty="0"/>
              <a:t>Slide Title</a:t>
            </a:r>
          </a:p>
        </p:txBody>
      </p:sp>
      <p:sp>
        <p:nvSpPr>
          <p:cNvPr id="1030" name="Rectangle 5"/>
          <p:cNvSpPr>
            <a:spLocks noGrp="1" noChangeArrowheads="1"/>
          </p:cNvSpPr>
          <p:nvPr>
            <p:ph type="body" idx="1"/>
          </p:nvPr>
        </p:nvSpPr>
        <p:spPr bwMode="auto">
          <a:xfrm>
            <a:off x="261253" y="1021215"/>
            <a:ext cx="8574837" cy="514735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a:t>Body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Box 7">
            <a:extLst>
              <a:ext uri="{FF2B5EF4-FFF2-40B4-BE49-F238E27FC236}">
                <a16:creationId xmlns:a16="http://schemas.microsoft.com/office/drawing/2014/main" id="{6F9E1F0F-225E-4E24-B49F-412C1037260E}"/>
              </a:ext>
            </a:extLst>
          </p:cNvPr>
          <p:cNvSpPr txBox="1"/>
          <p:nvPr userDrawn="1"/>
        </p:nvSpPr>
        <p:spPr>
          <a:xfrm>
            <a:off x="6750596" y="6566714"/>
            <a:ext cx="2388641" cy="276999"/>
          </a:xfrm>
          <a:prstGeom prst="rect">
            <a:avLst/>
          </a:prstGeom>
          <a:noFill/>
        </p:spPr>
        <p:txBody>
          <a:bodyPr wrap="square" rtlCol="0">
            <a:spAutoFit/>
          </a:bodyPr>
          <a:lstStyle/>
          <a:p>
            <a:pPr algn="r"/>
            <a:r>
              <a:rPr lang="en-US" sz="1200" b="0" dirty="0">
                <a:solidFill>
                  <a:schemeClr val="bg2">
                    <a:lumMod val="75000"/>
                  </a:schemeClr>
                </a:solidFill>
              </a:rPr>
              <a:t>#AzureArch  @stilldrey</a:t>
            </a:r>
          </a:p>
        </p:txBody>
      </p:sp>
    </p:spTree>
    <p:extLst>
      <p:ext uri="{BB962C8B-B14F-4D97-AF65-F5344CB8AC3E}">
        <p14:creationId xmlns:p14="http://schemas.microsoft.com/office/powerpoint/2010/main" val="2642523221"/>
      </p:ext>
    </p:extLst>
  </p:cSld>
  <p:clrMap bg1="lt1" tx1="dk1" bg2="lt2" tx2="dk2" accent1="accent1" accent2="accent2" accent3="accent3" accent4="accent4" accent5="accent5" accent6="accent6" hlink="hlink" folHlink="folHlink"/>
  <p:sldLayoutIdLst>
    <p:sldLayoutId id="2147483711" r:id="rId1"/>
    <p:sldLayoutId id="2147483709" r:id="rId2"/>
    <p:sldLayoutId id="2147483661" r:id="rId3"/>
    <p:sldLayoutId id="2147483672" r:id="rId4"/>
    <p:sldLayoutId id="2147483666" r:id="rId5"/>
    <p:sldLayoutId id="2147483701" r:id="rId6"/>
    <p:sldLayoutId id="2147483707" r:id="rId7"/>
    <p:sldLayoutId id="2147483662" r:id="rId8"/>
    <p:sldLayoutId id="2147483699" r:id="rId9"/>
    <p:sldLayoutId id="2147483708" r:id="rId10"/>
    <p:sldLayoutId id="2147483702" r:id="rId11"/>
    <p:sldLayoutId id="2147483700" r:id="rId12"/>
    <p:sldLayoutId id="2147483705" r:id="rId13"/>
    <p:sldLayoutId id="2147483703" r:id="rId14"/>
    <p:sldLayoutId id="2147483706" r:id="rId15"/>
    <p:sldLayoutId id="2147483663" r:id="rId16"/>
    <p:sldLayoutId id="2147483664" r:id="rId17"/>
    <p:sldLayoutId id="2147483665" r:id="rId18"/>
    <p:sldLayoutId id="2147483667" r:id="rId19"/>
    <p:sldLayoutId id="2147483668" r:id="rId20"/>
    <p:sldLayoutId id="2147483669" r:id="rId21"/>
    <p:sldLayoutId id="2147483670" r:id="rId22"/>
    <p:sldLayoutId id="2147483671" r:id="rId23"/>
    <p:sldLayoutId id="2147483710" r:id="rId24"/>
  </p:sldLayoutIdLst>
  <p:txStyles>
    <p:titleStyle>
      <a:lvl1pPr algn="l" rtl="0" eaLnBrk="1" fontAlgn="base" hangingPunct="1">
        <a:lnSpc>
          <a:spcPct val="85000"/>
        </a:lnSpc>
        <a:spcBef>
          <a:spcPct val="0"/>
        </a:spcBef>
        <a:spcAft>
          <a:spcPct val="0"/>
        </a:spcAft>
        <a:buClr>
          <a:srgbClr val="DC0081"/>
        </a:buClr>
        <a:buFont typeface="Wingdings" pitchFamily="2" charset="2"/>
        <a:defRPr sz="2800">
          <a:solidFill>
            <a:schemeClr val="bg1"/>
          </a:solidFill>
          <a:latin typeface="Segoe UI" pitchFamily="34" charset="0"/>
          <a:ea typeface="Segoe UI" pitchFamily="34" charset="0"/>
          <a:cs typeface="Segoe UI" pitchFamily="34" charset="0"/>
        </a:defRPr>
      </a:lvl1pPr>
      <a:lvl2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2pPr>
      <a:lvl3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3pPr>
      <a:lvl4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4pPr>
      <a:lvl5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5pPr>
      <a:lvl6pPr marL="4572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6pPr>
      <a:lvl7pPr marL="9144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7pPr>
      <a:lvl8pPr marL="13716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8pPr>
      <a:lvl9pPr marL="18288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9pPr>
    </p:titleStyle>
    <p:body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8833592-CA8D-40D0-A543-0EB0DC745D76}"/>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18C9847-5AA0-4480-B42A-5A458761DE04}"/>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B640474-A658-4BB7-AD4B-BC6460403DB0}"/>
              </a:ext>
            </a:extLst>
          </p:cNvPr>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FF24592F-98EF-4B71-85EF-4A1D46BCF6B0}" type="datetimeFigureOut">
              <a:rPr lang="en-US" smtClean="0"/>
              <a:t>6/12/2018</a:t>
            </a:fld>
            <a:endParaRPr lang="en-US"/>
          </a:p>
        </p:txBody>
      </p:sp>
      <p:sp>
        <p:nvSpPr>
          <p:cNvPr id="5" name="Footer Placeholder 4">
            <a:extLst>
              <a:ext uri="{FF2B5EF4-FFF2-40B4-BE49-F238E27FC236}">
                <a16:creationId xmlns:a16="http://schemas.microsoft.com/office/drawing/2014/main" id="{1F632335-393D-40EE-ACBB-6989019B347C}"/>
              </a:ext>
            </a:extLst>
          </p:cNvPr>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2B13A0D-5411-4049-BD35-4334E727B18A}"/>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C42F4394-ECB8-47EE-8243-CBEC14438083}" type="slidenum">
              <a:rPr lang="en-US" smtClean="0"/>
              <a:t>‹#›</a:t>
            </a:fld>
            <a:endParaRPr lang="en-US"/>
          </a:p>
        </p:txBody>
      </p:sp>
    </p:spTree>
    <p:extLst>
      <p:ext uri="{BB962C8B-B14F-4D97-AF65-F5344CB8AC3E}">
        <p14:creationId xmlns:p14="http://schemas.microsoft.com/office/powerpoint/2010/main" val="1412541687"/>
      </p:ext>
    </p:extLst>
  </p:cSld>
  <p:clrMap bg1="lt1" tx1="dk1" bg2="lt2" tx2="dk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 id="2147483724" r:id="rId12"/>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930" y="289512"/>
            <a:ext cx="874188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01931" y="1189178"/>
            <a:ext cx="8740141" cy="1687385"/>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6" name="Picture 5"/>
          <p:cNvPicPr>
            <a:picLocks noChangeAspect="1"/>
          </p:cNvPicPr>
          <p:nvPr userDrawn="1"/>
        </p:nvPicPr>
        <p:blipFill>
          <a:blip r:embed="rId30" cstate="email">
            <a:extLst>
              <a:ext uri="{28A0092B-C50C-407E-A947-70E740481C1C}">
                <a14:useLocalDpi xmlns:a14="http://schemas.microsoft.com/office/drawing/2010/main"/>
              </a:ext>
            </a:extLst>
          </a:blip>
          <a:stretch>
            <a:fillRect/>
          </a:stretch>
        </p:blipFill>
        <p:spPr>
          <a:xfrm rot="5400000">
            <a:off x="6119267" y="3100603"/>
            <a:ext cx="6858623" cy="657418"/>
          </a:xfrm>
          <a:prstGeom prst="rect">
            <a:avLst/>
          </a:prstGeom>
        </p:spPr>
      </p:pic>
    </p:spTree>
    <p:extLst>
      <p:ext uri="{BB962C8B-B14F-4D97-AF65-F5344CB8AC3E}">
        <p14:creationId xmlns:p14="http://schemas.microsoft.com/office/powerpoint/2010/main" val="465594192"/>
      </p:ext>
    </p:extLst>
  </p:cSld>
  <p:clrMap bg1="dk1" tx1="lt1" bg2="dk2" tx2="lt2" accent1="accent1" accent2="accent2" accent3="accent3" accent4="accent4" accent5="accent5" accent6="accent6" hlink="hlink" folHlink="folHlink"/>
  <p:sldLayoutIdLst>
    <p:sldLayoutId id="2147483726" r:id="rId1"/>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 id="2147483737" r:id="rId12"/>
    <p:sldLayoutId id="2147483738" r:id="rId13"/>
    <p:sldLayoutId id="2147483739" r:id="rId14"/>
    <p:sldLayoutId id="2147483740" r:id="rId15"/>
    <p:sldLayoutId id="2147483741" r:id="rId16"/>
    <p:sldLayoutId id="2147483742" r:id="rId17"/>
    <p:sldLayoutId id="2147483743" r:id="rId18"/>
    <p:sldLayoutId id="2147483744" r:id="rId19"/>
    <p:sldLayoutId id="2147483745" r:id="rId20"/>
    <p:sldLayoutId id="2147483746" r:id="rId21"/>
    <p:sldLayoutId id="2147483747" r:id="rId22"/>
    <p:sldLayoutId id="2147483748" r:id="rId23"/>
    <p:sldLayoutId id="2147483749" r:id="rId24"/>
    <p:sldLayoutId id="2147483750" r:id="rId25"/>
    <p:sldLayoutId id="2147483751" r:id="rId26"/>
    <p:sldLayoutId id="2147483752" r:id="rId27"/>
    <p:sldLayoutId id="2147483754" r:id="rId28"/>
  </p:sldLayoutIdLst>
  <p:txStyles>
    <p:titleStyle>
      <a:lvl1pPr algn="l" defTabSz="685775" rtl="0" eaLnBrk="1" latinLnBrk="0" hangingPunct="1">
        <a:lnSpc>
          <a:spcPct val="90000"/>
        </a:lnSpc>
        <a:spcBef>
          <a:spcPct val="0"/>
        </a:spcBef>
        <a:buNone/>
        <a:defRPr lang="en-US" sz="3971"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109" marR="0" indent="-252109" algn="l" defTabSz="68577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941" kern="1200" spc="0" baseline="0">
          <a:gradFill>
            <a:gsLst>
              <a:gs pos="1250">
                <a:schemeClr val="tx1"/>
              </a:gs>
              <a:gs pos="100000">
                <a:schemeClr val="tx1"/>
              </a:gs>
            </a:gsLst>
            <a:lin ang="5400000" scaled="0"/>
          </a:gradFill>
          <a:latin typeface="+mj-lt"/>
          <a:ea typeface="+mn-ea"/>
          <a:cs typeface="+mn-cs"/>
        </a:defRPr>
      </a:lvl1pPr>
      <a:lvl2pPr marL="429518" marR="0" indent="-177410" algn="l" defTabSz="68577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2pPr>
      <a:lvl3pPr marL="588254" marR="0" indent="-168073" algn="l" defTabSz="68577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3pPr>
      <a:lvl4pPr marL="756326" marR="0" indent="-168073" algn="l" defTabSz="68577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471" kern="1200" spc="0" baseline="0">
          <a:gradFill>
            <a:gsLst>
              <a:gs pos="1250">
                <a:schemeClr val="tx1"/>
              </a:gs>
              <a:gs pos="100000">
                <a:schemeClr val="tx1"/>
              </a:gs>
            </a:gsLst>
            <a:lin ang="5400000" scaled="0"/>
          </a:gradFill>
          <a:latin typeface="+mn-lt"/>
          <a:ea typeface="+mn-ea"/>
          <a:cs typeface="+mn-cs"/>
        </a:defRPr>
      </a:lvl4pPr>
      <a:lvl5pPr marL="924398" marR="0" indent="-168073" algn="l" defTabSz="68577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471" kern="1200" spc="0" baseline="0">
          <a:gradFill>
            <a:gsLst>
              <a:gs pos="1250">
                <a:schemeClr val="tx1"/>
              </a:gs>
              <a:gs pos="100000">
                <a:schemeClr val="tx1"/>
              </a:gs>
            </a:gsLst>
            <a:lin ang="5400000" scaled="0"/>
          </a:gradFill>
          <a:latin typeface="+mn-lt"/>
          <a:ea typeface="+mn-ea"/>
          <a:cs typeface="+mn-cs"/>
        </a:defRPr>
      </a:lvl5pPr>
      <a:lvl6pPr marL="1885882" indent="-171444" algn="l" defTabSz="685775"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770" indent="-171444" algn="l" defTabSz="685775"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658" indent="-171444" algn="l" defTabSz="685775"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546" indent="-171444" algn="l" defTabSz="685775"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775" rtl="0" eaLnBrk="1" latinLnBrk="0" hangingPunct="1">
        <a:defRPr sz="1324" kern="1200">
          <a:solidFill>
            <a:schemeClr val="tx1"/>
          </a:solidFill>
          <a:latin typeface="+mn-lt"/>
          <a:ea typeface="+mn-ea"/>
          <a:cs typeface="+mn-cs"/>
        </a:defRPr>
      </a:lvl1pPr>
      <a:lvl2pPr marL="342887" algn="l" defTabSz="685775" rtl="0" eaLnBrk="1" latinLnBrk="0" hangingPunct="1">
        <a:defRPr sz="1324" kern="1200">
          <a:solidFill>
            <a:schemeClr val="tx1"/>
          </a:solidFill>
          <a:latin typeface="+mn-lt"/>
          <a:ea typeface="+mn-ea"/>
          <a:cs typeface="+mn-cs"/>
        </a:defRPr>
      </a:lvl2pPr>
      <a:lvl3pPr marL="685775" algn="l" defTabSz="685775" rtl="0" eaLnBrk="1" latinLnBrk="0" hangingPunct="1">
        <a:defRPr sz="1324" kern="1200">
          <a:solidFill>
            <a:schemeClr val="tx1"/>
          </a:solidFill>
          <a:latin typeface="+mn-lt"/>
          <a:ea typeface="+mn-ea"/>
          <a:cs typeface="+mn-cs"/>
        </a:defRPr>
      </a:lvl3pPr>
      <a:lvl4pPr marL="1028663" algn="l" defTabSz="685775" rtl="0" eaLnBrk="1" latinLnBrk="0" hangingPunct="1">
        <a:defRPr sz="1324" kern="1200">
          <a:solidFill>
            <a:schemeClr val="tx1"/>
          </a:solidFill>
          <a:latin typeface="+mn-lt"/>
          <a:ea typeface="+mn-ea"/>
          <a:cs typeface="+mn-cs"/>
        </a:defRPr>
      </a:lvl4pPr>
      <a:lvl5pPr marL="1371551" algn="l" defTabSz="685775" rtl="0" eaLnBrk="1" latinLnBrk="0" hangingPunct="1">
        <a:defRPr sz="1324" kern="1200">
          <a:solidFill>
            <a:schemeClr val="tx1"/>
          </a:solidFill>
          <a:latin typeface="+mn-lt"/>
          <a:ea typeface="+mn-ea"/>
          <a:cs typeface="+mn-cs"/>
        </a:defRPr>
      </a:lvl5pPr>
      <a:lvl6pPr marL="1714439" algn="l" defTabSz="685775" rtl="0" eaLnBrk="1" latinLnBrk="0" hangingPunct="1">
        <a:defRPr sz="1324" kern="1200">
          <a:solidFill>
            <a:schemeClr val="tx1"/>
          </a:solidFill>
          <a:latin typeface="+mn-lt"/>
          <a:ea typeface="+mn-ea"/>
          <a:cs typeface="+mn-cs"/>
        </a:defRPr>
      </a:lvl6pPr>
      <a:lvl7pPr marL="2057326" algn="l" defTabSz="685775" rtl="0" eaLnBrk="1" latinLnBrk="0" hangingPunct="1">
        <a:defRPr sz="1324" kern="1200">
          <a:solidFill>
            <a:schemeClr val="tx1"/>
          </a:solidFill>
          <a:latin typeface="+mn-lt"/>
          <a:ea typeface="+mn-ea"/>
          <a:cs typeface="+mn-cs"/>
        </a:defRPr>
      </a:lvl7pPr>
      <a:lvl8pPr marL="2400213" algn="l" defTabSz="685775" rtl="0" eaLnBrk="1" latinLnBrk="0" hangingPunct="1">
        <a:defRPr sz="1324" kern="1200">
          <a:solidFill>
            <a:schemeClr val="tx1"/>
          </a:solidFill>
          <a:latin typeface="+mn-lt"/>
          <a:ea typeface="+mn-ea"/>
          <a:cs typeface="+mn-cs"/>
        </a:defRPr>
      </a:lvl8pPr>
      <a:lvl9pPr marL="2743102" algn="l" defTabSz="685775" rtl="0" eaLnBrk="1" latinLnBrk="0" hangingPunct="1">
        <a:defRPr sz="132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930" y="289512"/>
            <a:ext cx="874188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01931" y="1189178"/>
            <a:ext cx="8740141" cy="1587999"/>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3" name="Group 2"/>
          <p:cNvGrpSpPr/>
          <p:nvPr userDrawn="1"/>
        </p:nvGrpSpPr>
        <p:grpSpPr>
          <a:xfrm>
            <a:off x="9278183" y="5879"/>
            <a:ext cx="724699" cy="5648525"/>
            <a:chOff x="12618967" y="5995"/>
            <a:chExt cx="985640" cy="5760972"/>
          </a:xfrm>
        </p:grpSpPr>
        <p:grpSp>
          <p:nvGrpSpPr>
            <p:cNvPr id="26" name="Group 25"/>
            <p:cNvGrpSpPr/>
            <p:nvPr userDrawn="1"/>
          </p:nvGrpSpPr>
          <p:grpSpPr>
            <a:xfrm rot="5400000">
              <a:off x="11584220" y="1040742"/>
              <a:ext cx="2698730" cy="629236"/>
              <a:chOff x="1584344" y="4543426"/>
              <a:chExt cx="2698730"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685577" fontAlgn="base">
                  <a:lnSpc>
                    <a:spcPct val="100000"/>
                  </a:lnSpc>
                  <a:spcBef>
                    <a:spcPct val="0"/>
                  </a:spcBef>
                  <a:spcAft>
                    <a:spcPct val="0"/>
                  </a:spcAft>
                </a:pPr>
                <a:r>
                  <a:rPr lang="en-US" sz="368" b="1" kern="1200" baseline="0" dirty="0" err="1">
                    <a:gradFill>
                      <a:gsLst>
                        <a:gs pos="0">
                          <a:srgbClr val="FFFFFF"/>
                        </a:gs>
                        <a:gs pos="100000">
                          <a:srgbClr val="FFFFFF"/>
                        </a:gs>
                      </a:gsLst>
                      <a:lin ang="5400000" scaled="0"/>
                    </a:gradFill>
                    <a:latin typeface="+mn-lt"/>
                    <a:ea typeface="Segoe UI" pitchFamily="34" charset="0"/>
                    <a:cs typeface="Segoe UI" pitchFamily="34" charset="0"/>
                  </a:rPr>
                  <a:t>Oragen</a:t>
                </a:r>
                <a:endParaRPr lang="en-US" sz="368" b="1" kern="1200" baseline="0" dirty="0">
                  <a:gradFill>
                    <a:gsLst>
                      <a:gs pos="0">
                        <a:srgbClr val="FFFFFF"/>
                      </a:gs>
                      <a:gs pos="100000">
                        <a:srgbClr val="FFFFFF"/>
                      </a:gs>
                    </a:gsLst>
                    <a:lin ang="5400000" scaled="0"/>
                  </a:gradFill>
                  <a:latin typeface="+mn-lt"/>
                  <a:ea typeface="Segoe UI" pitchFamily="34" charset="0"/>
                  <a:cs typeface="Segoe UI" pitchFamily="34" charset="0"/>
                </a:endParaRPr>
              </a:p>
              <a:p>
                <a:pPr algn="l" defTabSz="685577" fontAlgn="base">
                  <a:lnSpc>
                    <a:spcPct val="100000"/>
                  </a:lnSpc>
                  <a:spcBef>
                    <a:spcPct val="0"/>
                  </a:spcBef>
                  <a:spcAft>
                    <a:spcPct val="0"/>
                  </a:spcAft>
                </a:pPr>
                <a:r>
                  <a:rPr lang="en-US" sz="368" dirty="0">
                    <a:gradFill>
                      <a:gsLst>
                        <a:gs pos="0">
                          <a:srgbClr val="FFFFFF"/>
                        </a:gs>
                        <a:gs pos="100000">
                          <a:srgbClr val="FFFFFF"/>
                        </a:gs>
                      </a:gsLst>
                      <a:lin ang="5400000" scaled="0"/>
                    </a:gradFill>
                    <a:ea typeface="Segoe UI" pitchFamily="34" charset="0"/>
                    <a:cs typeface="Segoe UI" pitchFamily="34" charset="0"/>
                  </a:rPr>
                  <a:t>R:</a:t>
                </a:r>
                <a:r>
                  <a:rPr lang="en-US" sz="368" baseline="0" dirty="0">
                    <a:gradFill>
                      <a:gsLst>
                        <a:gs pos="0">
                          <a:srgbClr val="FFFFFF"/>
                        </a:gs>
                        <a:gs pos="100000">
                          <a:srgbClr val="FFFFFF"/>
                        </a:gs>
                      </a:gsLst>
                      <a:lin ang="5400000" scaled="0"/>
                    </a:gradFill>
                    <a:ea typeface="Segoe UI" pitchFamily="34" charset="0"/>
                    <a:cs typeface="Segoe UI" pitchFamily="34" charset="0"/>
                  </a:rPr>
                  <a:t>216 G:59 B:1</a:t>
                </a:r>
                <a:endParaRPr lang="en-US" sz="368"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685577" fontAlgn="base">
                  <a:lnSpc>
                    <a:spcPct val="100000"/>
                  </a:lnSpc>
                  <a:spcBef>
                    <a:spcPct val="0"/>
                  </a:spcBef>
                  <a:spcAft>
                    <a:spcPct val="0"/>
                  </a:spcAft>
                </a:pPr>
                <a:r>
                  <a:rPr lang="en-US" sz="368"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marL="0" algn="l" defTabSz="685577" rtl="0" eaLnBrk="1" fontAlgn="base" latinLnBrk="0" hangingPunct="1">
                  <a:lnSpc>
                    <a:spcPct val="100000"/>
                  </a:lnSpc>
                  <a:spcBef>
                    <a:spcPct val="0"/>
                  </a:spcBef>
                  <a:spcAft>
                    <a:spcPct val="0"/>
                  </a:spcAft>
                </a:pPr>
                <a:r>
                  <a:rPr lang="en-US" sz="368" kern="1200" dirty="0">
                    <a:gradFill>
                      <a:gsLst>
                        <a:gs pos="2092">
                          <a:srgbClr val="F8F8F8"/>
                        </a:gs>
                        <a:gs pos="10042">
                          <a:srgbClr val="F8F8F8"/>
                        </a:gs>
                      </a:gsLst>
                      <a:lin ang="5400000" scaled="0"/>
                    </a:gradFill>
                    <a:latin typeface="+mn-lt"/>
                    <a:ea typeface="Segoe UI" pitchFamily="34" charset="0"/>
                    <a:cs typeface="Segoe UI" pitchFamily="34" charset="0"/>
                  </a:rPr>
                  <a:t>R:0 G:120 B:215</a:t>
                </a:r>
              </a:p>
            </p:txBody>
          </p:sp>
          <p:sp>
            <p:nvSpPr>
              <p:cNvPr id="42" name="Rectangle 41"/>
              <p:cNvSpPr/>
              <p:nvPr userDrawn="1"/>
            </p:nvSpPr>
            <p:spPr bwMode="auto">
              <a:xfrm>
                <a:off x="3413144"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685577" rtl="0" eaLnBrk="1" fontAlgn="base" latinLnBrk="0" hangingPunct="1">
                  <a:lnSpc>
                    <a:spcPct val="100000"/>
                  </a:lnSpc>
                  <a:spcBef>
                    <a:spcPct val="0"/>
                  </a:spcBef>
                  <a:spcAft>
                    <a:spcPct val="0"/>
                  </a:spcAft>
                </a:pPr>
                <a:r>
                  <a:rPr lang="en-US" sz="368"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marL="0" algn="l" defTabSz="685577" rtl="0" eaLnBrk="1" fontAlgn="base" latinLnBrk="0" hangingPunct="1">
                  <a:lnSpc>
                    <a:spcPct val="100000"/>
                  </a:lnSpc>
                  <a:spcBef>
                    <a:spcPct val="0"/>
                  </a:spcBef>
                  <a:spcAft>
                    <a:spcPct val="0"/>
                  </a:spcAft>
                </a:pPr>
                <a:r>
                  <a:rPr lang="en-US" sz="368" kern="1200" dirty="0">
                    <a:gradFill>
                      <a:gsLst>
                        <a:gs pos="2092">
                          <a:srgbClr val="F8F8F8"/>
                        </a:gs>
                        <a:gs pos="10042">
                          <a:srgbClr val="F8F8F8"/>
                        </a:gs>
                      </a:gsLst>
                      <a:lin ang="5400000" scaled="0"/>
                    </a:gradFill>
                    <a:latin typeface="+mn-lt"/>
                    <a:ea typeface="Segoe UI" pitchFamily="34" charset="0"/>
                    <a:cs typeface="Segoe UI" pitchFamily="34" charset="0"/>
                  </a:rPr>
                  <a:t>R:80 G:80 B:80</a:t>
                </a: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685577" rtl="0" eaLnBrk="1" fontAlgn="base" latinLnBrk="0" hangingPunct="1">
                  <a:lnSpc>
                    <a:spcPct val="100000"/>
                  </a:lnSpc>
                  <a:spcBef>
                    <a:spcPct val="0"/>
                  </a:spcBef>
                  <a:spcAft>
                    <a:spcPct val="0"/>
                  </a:spcAft>
                </a:pPr>
                <a:r>
                  <a:rPr lang="en-US" sz="368" b="1" kern="1200" baseline="0" dirty="0">
                    <a:gradFill>
                      <a:gsLst>
                        <a:gs pos="37168">
                          <a:srgbClr val="292929"/>
                        </a:gs>
                        <a:gs pos="72000">
                          <a:srgbClr val="292929"/>
                        </a:gs>
                      </a:gsLst>
                      <a:lin ang="5400000" scaled="0"/>
                    </a:gradFill>
                    <a:latin typeface="+mn-lt"/>
                    <a:ea typeface="Segoe UI" pitchFamily="34" charset="0"/>
                    <a:cs typeface="Segoe UI" pitchFamily="34" charset="0"/>
                  </a:rPr>
                  <a:t>Yellow</a:t>
                </a:r>
              </a:p>
              <a:p>
                <a:pPr marL="0" algn="l" defTabSz="685577" rtl="0" eaLnBrk="1" fontAlgn="base" latinLnBrk="0" hangingPunct="1">
                  <a:lnSpc>
                    <a:spcPct val="100000"/>
                  </a:lnSpc>
                  <a:spcBef>
                    <a:spcPct val="0"/>
                  </a:spcBef>
                  <a:spcAft>
                    <a:spcPct val="0"/>
                  </a:spcAft>
                </a:pPr>
                <a:r>
                  <a:rPr lang="en-US" sz="368" kern="1200" dirty="0">
                    <a:gradFill>
                      <a:gsLst>
                        <a:gs pos="37168">
                          <a:srgbClr val="292929"/>
                        </a:gs>
                        <a:gs pos="72000">
                          <a:srgbClr val="292929"/>
                        </a:gs>
                      </a:gsLst>
                      <a:lin ang="5400000" scaled="0"/>
                    </a:gradFill>
                    <a:latin typeface="+mn-lt"/>
                    <a:ea typeface="Segoe UI" pitchFamily="34" charset="0"/>
                    <a:cs typeface="Segoe UI" pitchFamily="34" charset="0"/>
                  </a:rPr>
                  <a:t>R:255 G:185 B:0</a:t>
                </a: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685577" rtl="0" eaLnBrk="1" fontAlgn="base" latinLnBrk="0" hangingPunct="1">
                  <a:lnSpc>
                    <a:spcPct val="100000"/>
                  </a:lnSpc>
                  <a:spcBef>
                    <a:spcPct val="0"/>
                  </a:spcBef>
                  <a:spcAft>
                    <a:spcPct val="0"/>
                  </a:spcAft>
                </a:pPr>
                <a:r>
                  <a:rPr lang="en-US" sz="368"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Orange</a:t>
                </a:r>
              </a:p>
              <a:p>
                <a:pPr marL="0" algn="l" defTabSz="685577" rtl="0" eaLnBrk="1" fontAlgn="base" latinLnBrk="0" hangingPunct="1">
                  <a:lnSpc>
                    <a:spcPct val="100000"/>
                  </a:lnSpc>
                  <a:spcBef>
                    <a:spcPct val="0"/>
                  </a:spcBef>
                  <a:spcAft>
                    <a:spcPct val="0"/>
                  </a:spcAft>
                </a:pPr>
                <a:r>
                  <a:rPr lang="en-US" sz="368" kern="1200" dirty="0">
                    <a:gradFill>
                      <a:gsLst>
                        <a:gs pos="37168">
                          <a:srgbClr val="292929"/>
                        </a:gs>
                        <a:gs pos="72000">
                          <a:srgbClr val="292929"/>
                        </a:gs>
                      </a:gsLst>
                      <a:lin ang="5400000" scaled="0"/>
                    </a:gradFill>
                    <a:latin typeface="+mn-lt"/>
                    <a:ea typeface="Segoe UI" pitchFamily="34" charset="0"/>
                    <a:cs typeface="Segoe UI" pitchFamily="34" charset="0"/>
                  </a:rPr>
                  <a:t>R:255 G:140 B:0</a:t>
                </a: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685577" rtl="0" eaLnBrk="1" fontAlgn="base" latinLnBrk="0" hangingPunct="1">
                  <a:lnSpc>
                    <a:spcPct val="100000"/>
                  </a:lnSpc>
                  <a:spcBef>
                    <a:spcPct val="0"/>
                  </a:spcBef>
                  <a:spcAft>
                    <a:spcPct val="0"/>
                  </a:spcAft>
                </a:pPr>
                <a:r>
                  <a:rPr lang="en-US" sz="368"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Gray</a:t>
                </a:r>
              </a:p>
              <a:p>
                <a:pPr algn="l" defTabSz="685577" fontAlgn="base">
                  <a:lnSpc>
                    <a:spcPct val="100000"/>
                  </a:lnSpc>
                  <a:spcBef>
                    <a:spcPct val="0"/>
                  </a:spcBef>
                  <a:spcAft>
                    <a:spcPct val="0"/>
                  </a:spcAft>
                </a:pPr>
                <a:r>
                  <a:rPr lang="en-US" sz="368" dirty="0">
                    <a:gradFill>
                      <a:gsLst>
                        <a:gs pos="37168">
                          <a:srgbClr val="292929"/>
                        </a:gs>
                        <a:gs pos="72000">
                          <a:srgbClr val="292929"/>
                        </a:gs>
                      </a:gsLst>
                      <a:lin ang="5400000" scaled="0"/>
                    </a:gradFill>
                    <a:ea typeface="Segoe UI" pitchFamily="34" charset="0"/>
                    <a:cs typeface="Segoe UI" pitchFamily="34" charset="0"/>
                  </a:rPr>
                  <a:t>R:</a:t>
                </a:r>
                <a:r>
                  <a:rPr lang="en-US" sz="368" baseline="0" dirty="0">
                    <a:gradFill>
                      <a:gsLst>
                        <a:gs pos="37168">
                          <a:srgbClr val="292929"/>
                        </a:gs>
                        <a:gs pos="72000">
                          <a:srgbClr val="292929"/>
                        </a:gs>
                      </a:gsLst>
                      <a:lin ang="5400000" scaled="0"/>
                    </a:gradFill>
                    <a:ea typeface="Segoe UI" pitchFamily="34" charset="0"/>
                    <a:cs typeface="Segoe UI" pitchFamily="34" charset="0"/>
                  </a:rPr>
                  <a:t>210 G:210 B:210</a:t>
                </a:r>
                <a:endParaRPr lang="en-US" sz="368" dirty="0">
                  <a:gradFill>
                    <a:gsLst>
                      <a:gs pos="37168">
                        <a:srgbClr val="292929"/>
                      </a:gs>
                      <a:gs pos="72000">
                        <a:srgbClr val="292929"/>
                      </a:gs>
                    </a:gsLst>
                    <a:lin ang="5400000" scaled="0"/>
                  </a:gradFill>
                  <a:ea typeface="Segoe UI" pitchFamily="34" charset="0"/>
                  <a:cs typeface="Segoe UI" pitchFamily="34" charset="0"/>
                </a:endParaRPr>
              </a:p>
            </p:txBody>
          </p:sp>
        </p:grpSp>
        <p:sp>
          <p:nvSpPr>
            <p:cNvPr id="28" name="TextBox 27"/>
            <p:cNvSpPr txBox="1"/>
            <p:nvPr userDrawn="1"/>
          </p:nvSpPr>
          <p:spPr>
            <a:xfrm rot="5400000">
              <a:off x="13051575" y="226928"/>
              <a:ext cx="716420" cy="389645"/>
            </a:xfrm>
            <a:prstGeom prst="rect">
              <a:avLst/>
            </a:prstGeom>
            <a:noFill/>
          </p:spPr>
          <p:txBody>
            <a:bodyPr wrap="none" lIns="0" tIns="91440" rIns="182880" bIns="91440" rtlCol="0">
              <a:spAutoFit/>
            </a:bodyPr>
            <a:lstStyle/>
            <a:p>
              <a:pPr marL="0" algn="l" defTabSz="685775" rtl="0" eaLnBrk="1" latinLnBrk="0" hangingPunct="1">
                <a:lnSpc>
                  <a:spcPct val="90000"/>
                </a:lnSpc>
                <a:spcAft>
                  <a:spcPts val="441"/>
                </a:spcAft>
              </a:pPr>
              <a:r>
                <a:rPr lang="en-US" sz="735" kern="1200" dirty="0">
                  <a:gradFill>
                    <a:gsLst>
                      <a:gs pos="82301">
                        <a:srgbClr val="292929"/>
                      </a:gs>
                      <a:gs pos="62000">
                        <a:srgbClr val="292929"/>
                      </a:gs>
                    </a:gsLst>
                    <a:lin ang="5400000" scaled="0"/>
                  </a:gradFill>
                  <a:latin typeface="+mn-lt"/>
                  <a:ea typeface="+mn-ea"/>
                  <a:cs typeface="+mn-cs"/>
                </a:rPr>
                <a:t>Main colors</a:t>
              </a:r>
            </a:p>
          </p:txBody>
        </p:sp>
        <p:sp>
          <p:nvSpPr>
            <p:cNvPr id="32" name="TextBox 31"/>
            <p:cNvSpPr txBox="1"/>
            <p:nvPr userDrawn="1"/>
          </p:nvSpPr>
          <p:spPr>
            <a:xfrm rot="5400000">
              <a:off x="11987023" y="4197341"/>
              <a:ext cx="2166588" cy="389645"/>
            </a:xfrm>
            <a:prstGeom prst="rect">
              <a:avLst/>
            </a:prstGeom>
            <a:noFill/>
          </p:spPr>
          <p:txBody>
            <a:bodyPr wrap="none" lIns="0" tIns="91440" rIns="182880" bIns="91440" rtlCol="0">
              <a:spAutoFit/>
            </a:bodyPr>
            <a:lstStyle/>
            <a:p>
              <a:pPr marL="0" algn="l" defTabSz="685775" rtl="0" eaLnBrk="1" latinLnBrk="0" hangingPunct="1">
                <a:lnSpc>
                  <a:spcPct val="90000"/>
                </a:lnSpc>
                <a:spcAft>
                  <a:spcPts val="441"/>
                </a:spcAft>
              </a:pPr>
              <a:r>
                <a:rPr lang="en-US" sz="735" kern="1200" dirty="0">
                  <a:gradFill>
                    <a:gsLst>
                      <a:gs pos="82301">
                        <a:srgbClr val="292929"/>
                      </a:gs>
                      <a:gs pos="62000">
                        <a:srgbClr val="292929"/>
                      </a:gs>
                    </a:gsLst>
                    <a:lin ang="5400000" scaled="0"/>
                  </a:gradFill>
                  <a:latin typeface="+mn-lt"/>
                  <a:ea typeface="+mn-ea"/>
                  <a:cs typeface="+mn-cs"/>
                </a:rPr>
                <a:t>Secondary colors (use only when necessary)</a:t>
              </a:r>
            </a:p>
          </p:txBody>
        </p:sp>
        <p:sp>
          <p:nvSpPr>
            <p:cNvPr id="22" name="Rectangle 21"/>
            <p:cNvSpPr/>
            <p:nvPr userDrawn="1"/>
          </p:nvSpPr>
          <p:spPr bwMode="auto">
            <a:xfrm rot="5400000">
              <a:off x="12328888" y="5187119"/>
              <a:ext cx="869930" cy="289766"/>
            </a:xfrm>
            <a:prstGeom prst="rect">
              <a:avLst/>
            </a:prstGeom>
            <a:solidFill>
              <a:srgbClr val="A8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685577" rtl="0" eaLnBrk="1" fontAlgn="base" latinLnBrk="0" hangingPunct="1">
                <a:lnSpc>
                  <a:spcPct val="100000"/>
                </a:lnSpc>
                <a:spcBef>
                  <a:spcPct val="0"/>
                </a:spcBef>
                <a:spcAft>
                  <a:spcPct val="0"/>
                </a:spcAft>
              </a:pPr>
              <a:r>
                <a:rPr lang="en-US" sz="368" b="1" kern="1200" baseline="0" dirty="0">
                  <a:gradFill>
                    <a:gsLst>
                      <a:gs pos="0">
                        <a:srgbClr val="FFFFFF"/>
                      </a:gs>
                      <a:gs pos="100000">
                        <a:srgbClr val="FFFFFF"/>
                      </a:gs>
                    </a:gsLst>
                    <a:lin ang="5400000" scaled="0"/>
                  </a:gradFill>
                  <a:latin typeface="+mn-lt"/>
                  <a:ea typeface="Segoe UI" pitchFamily="34" charset="0"/>
                  <a:cs typeface="Segoe UI" pitchFamily="34" charset="0"/>
                </a:rPr>
                <a:t>Dark Red</a:t>
              </a:r>
            </a:p>
            <a:p>
              <a:pPr algn="l" defTabSz="685577" fontAlgn="base">
                <a:lnSpc>
                  <a:spcPct val="100000"/>
                </a:lnSpc>
                <a:spcBef>
                  <a:spcPct val="0"/>
                </a:spcBef>
                <a:spcAft>
                  <a:spcPct val="0"/>
                </a:spcAft>
              </a:pPr>
              <a:r>
                <a:rPr lang="en-US" sz="368" dirty="0">
                  <a:gradFill>
                    <a:gsLst>
                      <a:gs pos="2092">
                        <a:srgbClr val="F8F8F8"/>
                      </a:gs>
                      <a:gs pos="10042">
                        <a:srgbClr val="F8F8F8"/>
                      </a:gs>
                    </a:gsLst>
                    <a:lin ang="5400000" scaled="0"/>
                  </a:gradFill>
                  <a:ea typeface="Segoe UI" pitchFamily="34" charset="0"/>
                  <a:cs typeface="Segoe UI" pitchFamily="34" charset="0"/>
                </a:rPr>
                <a:t>R:</a:t>
              </a:r>
              <a:r>
                <a:rPr lang="en-US" sz="368" baseline="0" dirty="0">
                  <a:gradFill>
                    <a:gsLst>
                      <a:gs pos="2092">
                        <a:srgbClr val="F8F8F8"/>
                      </a:gs>
                      <a:gs pos="10042">
                        <a:srgbClr val="F8F8F8"/>
                      </a:gs>
                    </a:gsLst>
                    <a:lin ang="5400000" scaled="0"/>
                  </a:gradFill>
                  <a:ea typeface="Segoe UI" pitchFamily="34" charset="0"/>
                  <a:cs typeface="Segoe UI" pitchFamily="34" charset="0"/>
                </a:rPr>
                <a:t>168 G:0 B:0</a:t>
              </a:r>
              <a:endParaRPr lang="en-US" sz="368" dirty="0">
                <a:gradFill>
                  <a:gsLst>
                    <a:gs pos="2092">
                      <a:srgbClr val="F8F8F8"/>
                    </a:gs>
                    <a:gs pos="10042">
                      <a:srgbClr val="F8F8F8"/>
                    </a:gs>
                  </a:gsLst>
                  <a:lin ang="5400000" scaled="0"/>
                </a:gradFill>
                <a:ea typeface="Segoe UI" pitchFamily="34" charset="0"/>
                <a:cs typeface="Segoe UI" pitchFamily="34" charset="0"/>
              </a:endParaRPr>
            </a:p>
          </p:txBody>
        </p:sp>
        <p:sp>
          <p:nvSpPr>
            <p:cNvPr id="23" name="Rectangle 22"/>
            <p:cNvSpPr/>
            <p:nvPr userDrawn="1"/>
          </p:nvSpPr>
          <p:spPr bwMode="auto">
            <a:xfrm rot="5400000">
              <a:off x="12328888" y="3353997"/>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685577" rtl="0" eaLnBrk="1" fontAlgn="base" latinLnBrk="0" hangingPunct="1">
                <a:lnSpc>
                  <a:spcPct val="100000"/>
                </a:lnSpc>
                <a:spcBef>
                  <a:spcPct val="0"/>
                </a:spcBef>
                <a:spcAft>
                  <a:spcPct val="0"/>
                </a:spcAft>
              </a:pPr>
              <a:r>
                <a:rPr lang="en-US" sz="368" b="1" kern="1200" baseline="0" dirty="0">
                  <a:gradFill>
                    <a:gsLst>
                      <a:gs pos="0">
                        <a:srgbClr val="FFFFFF"/>
                      </a:gs>
                      <a:gs pos="100000">
                        <a:srgbClr val="FFFFFF"/>
                      </a:gs>
                    </a:gsLst>
                    <a:lin ang="5400000" scaled="0"/>
                  </a:gradFill>
                  <a:latin typeface="+mn-lt"/>
                  <a:ea typeface="Segoe UI" pitchFamily="34" charset="0"/>
                  <a:cs typeface="Segoe UI" pitchFamily="34" charset="0"/>
                </a:rPr>
                <a:t>Light Blue</a:t>
              </a:r>
            </a:p>
            <a:p>
              <a:pPr algn="l" defTabSz="685577" fontAlgn="base">
                <a:lnSpc>
                  <a:spcPct val="100000"/>
                </a:lnSpc>
                <a:spcBef>
                  <a:spcPct val="0"/>
                </a:spcBef>
                <a:spcAft>
                  <a:spcPct val="0"/>
                </a:spcAft>
              </a:pPr>
              <a:r>
                <a:rPr lang="en-US" sz="368" dirty="0">
                  <a:gradFill>
                    <a:gsLst>
                      <a:gs pos="2092">
                        <a:srgbClr val="F8F8F8"/>
                      </a:gs>
                      <a:gs pos="10042">
                        <a:srgbClr val="F8F8F8"/>
                      </a:gs>
                    </a:gsLst>
                    <a:lin ang="5400000" scaled="0"/>
                  </a:gradFill>
                  <a:ea typeface="Segoe UI" pitchFamily="34" charset="0"/>
                  <a:cs typeface="Segoe UI" pitchFamily="34" charset="0"/>
                </a:rPr>
                <a:t>R:16</a:t>
              </a:r>
              <a:r>
                <a:rPr lang="en-US" sz="368" baseline="0" dirty="0">
                  <a:gradFill>
                    <a:gsLst>
                      <a:gs pos="2092">
                        <a:srgbClr val="F8F8F8"/>
                      </a:gs>
                      <a:gs pos="10042">
                        <a:srgbClr val="F8F8F8"/>
                      </a:gs>
                    </a:gsLst>
                    <a:lin ang="5400000" scaled="0"/>
                  </a:gradFill>
                  <a:ea typeface="Segoe UI" pitchFamily="34" charset="0"/>
                  <a:cs typeface="Segoe UI" pitchFamily="34" charset="0"/>
                </a:rPr>
                <a:t> G:124 B:16</a:t>
              </a:r>
              <a:endParaRPr lang="en-US" sz="368" dirty="0">
                <a:gradFill>
                  <a:gsLst>
                    <a:gs pos="2092">
                      <a:srgbClr val="F8F8F8"/>
                    </a:gs>
                    <a:gs pos="10042">
                      <a:srgbClr val="F8F8F8"/>
                    </a:gs>
                  </a:gsLst>
                  <a:lin ang="5400000" scaled="0"/>
                </a:gradFill>
                <a:ea typeface="Segoe UI" pitchFamily="34" charset="0"/>
                <a:cs typeface="Segoe UI" pitchFamily="34" charset="0"/>
              </a:endParaRPr>
            </a:p>
          </p:txBody>
        </p:sp>
        <p:sp>
          <p:nvSpPr>
            <p:cNvPr id="24" name="Rectangle 23"/>
            <p:cNvSpPr/>
            <p:nvPr userDrawn="1"/>
          </p:nvSpPr>
          <p:spPr bwMode="auto">
            <a:xfrm rot="5400000">
              <a:off x="12328888" y="4272719"/>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685577" rtl="0" eaLnBrk="1" fontAlgn="base" latinLnBrk="0" hangingPunct="1">
                <a:lnSpc>
                  <a:spcPct val="100000"/>
                </a:lnSpc>
                <a:spcBef>
                  <a:spcPct val="0"/>
                </a:spcBef>
                <a:spcAft>
                  <a:spcPct val="0"/>
                </a:spcAft>
              </a:pPr>
              <a:r>
                <a:rPr lang="en-US" sz="368"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685577" fontAlgn="base">
                <a:lnSpc>
                  <a:spcPct val="100000"/>
                </a:lnSpc>
                <a:spcBef>
                  <a:spcPct val="0"/>
                </a:spcBef>
                <a:spcAft>
                  <a:spcPct val="0"/>
                </a:spcAft>
              </a:pPr>
              <a:r>
                <a:rPr lang="en-US" sz="368" dirty="0">
                  <a:gradFill>
                    <a:gsLst>
                      <a:gs pos="2092">
                        <a:srgbClr val="F8F8F8"/>
                      </a:gs>
                      <a:gs pos="10042">
                        <a:srgbClr val="F8F8F8"/>
                      </a:gs>
                    </a:gsLst>
                    <a:lin ang="5400000" scaled="0"/>
                  </a:gradFill>
                  <a:ea typeface="Segoe UI" pitchFamily="34" charset="0"/>
                  <a:cs typeface="Segoe UI" pitchFamily="34" charset="0"/>
                </a:rPr>
                <a:t>R0 G32 B80</a:t>
              </a:r>
            </a:p>
          </p:txBody>
        </p:sp>
      </p:grpSp>
    </p:spTree>
    <p:extLst>
      <p:ext uri="{BB962C8B-B14F-4D97-AF65-F5344CB8AC3E}">
        <p14:creationId xmlns:p14="http://schemas.microsoft.com/office/powerpoint/2010/main" val="660463834"/>
      </p:ext>
    </p:extLst>
  </p:cSld>
  <p:clrMap bg1="lt1" tx1="dk1" bg2="lt2" tx2="dk2" accent1="accent1" accent2="accent2" accent3="accent3" accent4="accent4" accent5="accent5" accent6="accent6" hlink="hlink" folHlink="folHlink"/>
  <p:sldLayoutIdLst>
    <p:sldLayoutId id="2147483756" r:id="rId1"/>
    <p:sldLayoutId id="2147483757" r:id="rId2"/>
    <p:sldLayoutId id="2147483758" r:id="rId3"/>
    <p:sldLayoutId id="2147483759" r:id="rId4"/>
    <p:sldLayoutId id="2147483760" r:id="rId5"/>
    <p:sldLayoutId id="2147483761" r:id="rId6"/>
    <p:sldLayoutId id="2147483762" r:id="rId7"/>
    <p:sldLayoutId id="2147483763" r:id="rId8"/>
    <p:sldLayoutId id="2147483764" r:id="rId9"/>
    <p:sldLayoutId id="2147483765" r:id="rId10"/>
    <p:sldLayoutId id="2147483766" r:id="rId11"/>
    <p:sldLayoutId id="2147483767" r:id="rId12"/>
    <p:sldLayoutId id="2147483768" r:id="rId13"/>
    <p:sldLayoutId id="2147483769" r:id="rId14"/>
    <p:sldLayoutId id="2147483770" r:id="rId15"/>
    <p:sldLayoutId id="2147483771" r:id="rId16"/>
    <p:sldLayoutId id="2147483772" r:id="rId17"/>
    <p:sldLayoutId id="2147483773" r:id="rId18"/>
    <p:sldLayoutId id="2147483774" r:id="rId19"/>
    <p:sldLayoutId id="2147483775" r:id="rId20"/>
    <p:sldLayoutId id="2147483776" r:id="rId21"/>
    <p:sldLayoutId id="2147483777" r:id="rId22"/>
  </p:sldLayoutIdLst>
  <p:transition>
    <p:fade/>
  </p:transition>
  <p:txStyles>
    <p:titleStyle>
      <a:lvl1pPr algn="l" defTabSz="685775" rtl="0" eaLnBrk="1" latinLnBrk="0" hangingPunct="1">
        <a:lnSpc>
          <a:spcPct val="90000"/>
        </a:lnSpc>
        <a:spcBef>
          <a:spcPct val="0"/>
        </a:spcBef>
        <a:buNone/>
        <a:defRPr lang="en-US" sz="3529"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109" marR="0" indent="-252109" algn="l" defTabSz="685775" rtl="0" eaLnBrk="1" fontAlgn="auto" latinLnBrk="0" hangingPunct="1">
        <a:lnSpc>
          <a:spcPct val="90000"/>
        </a:lnSpc>
        <a:spcBef>
          <a:spcPct val="20000"/>
        </a:spcBef>
        <a:spcAft>
          <a:spcPts val="0"/>
        </a:spcAft>
        <a:buClrTx/>
        <a:buSzPct val="90000"/>
        <a:buFont typeface="Arial" pitchFamily="34" charset="0"/>
        <a:buChar char="•"/>
        <a:tabLst/>
        <a:defRPr sz="2941" kern="1200" spc="0" baseline="0">
          <a:gradFill>
            <a:gsLst>
              <a:gs pos="1250">
                <a:schemeClr val="tx1"/>
              </a:gs>
              <a:gs pos="100000">
                <a:schemeClr val="tx1"/>
              </a:gs>
            </a:gsLst>
            <a:lin ang="5400000" scaled="0"/>
          </a:gradFill>
          <a:latin typeface="+mj-lt"/>
          <a:ea typeface="+mn-ea"/>
          <a:cs typeface="+mn-cs"/>
        </a:defRPr>
      </a:lvl1pPr>
      <a:lvl2pPr marL="429518" marR="0" indent="-177410" algn="l" defTabSz="685775"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254" marR="0" indent="-168073" algn="l" defTabSz="685775"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3pPr>
      <a:lvl4pPr marL="756326" marR="0" indent="-168073" algn="l" defTabSz="685775"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4pPr>
      <a:lvl5pPr marL="924398" marR="0" indent="-168073" algn="l" defTabSz="685775"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5pPr>
      <a:lvl6pPr marL="1885882" indent="-171444" algn="l" defTabSz="685775"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770" indent="-171444" algn="l" defTabSz="685775"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658" indent="-171444" algn="l" defTabSz="685775"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546" indent="-171444" algn="l" defTabSz="685775"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775" rtl="0" eaLnBrk="1" latinLnBrk="0" hangingPunct="1">
        <a:defRPr sz="1324" kern="1200">
          <a:solidFill>
            <a:schemeClr val="tx1"/>
          </a:solidFill>
          <a:latin typeface="+mn-lt"/>
          <a:ea typeface="+mn-ea"/>
          <a:cs typeface="+mn-cs"/>
        </a:defRPr>
      </a:lvl1pPr>
      <a:lvl2pPr marL="342887" algn="l" defTabSz="685775" rtl="0" eaLnBrk="1" latinLnBrk="0" hangingPunct="1">
        <a:defRPr sz="1324" kern="1200">
          <a:solidFill>
            <a:schemeClr val="tx1"/>
          </a:solidFill>
          <a:latin typeface="+mn-lt"/>
          <a:ea typeface="+mn-ea"/>
          <a:cs typeface="+mn-cs"/>
        </a:defRPr>
      </a:lvl2pPr>
      <a:lvl3pPr marL="685775" algn="l" defTabSz="685775" rtl="0" eaLnBrk="1" latinLnBrk="0" hangingPunct="1">
        <a:defRPr sz="1324" kern="1200">
          <a:solidFill>
            <a:schemeClr val="tx1"/>
          </a:solidFill>
          <a:latin typeface="+mn-lt"/>
          <a:ea typeface="+mn-ea"/>
          <a:cs typeface="+mn-cs"/>
        </a:defRPr>
      </a:lvl3pPr>
      <a:lvl4pPr marL="1028663" algn="l" defTabSz="685775" rtl="0" eaLnBrk="1" latinLnBrk="0" hangingPunct="1">
        <a:defRPr sz="1324" kern="1200">
          <a:solidFill>
            <a:schemeClr val="tx1"/>
          </a:solidFill>
          <a:latin typeface="+mn-lt"/>
          <a:ea typeface="+mn-ea"/>
          <a:cs typeface="+mn-cs"/>
        </a:defRPr>
      </a:lvl4pPr>
      <a:lvl5pPr marL="1371551" algn="l" defTabSz="685775" rtl="0" eaLnBrk="1" latinLnBrk="0" hangingPunct="1">
        <a:defRPr sz="1324" kern="1200">
          <a:solidFill>
            <a:schemeClr val="tx1"/>
          </a:solidFill>
          <a:latin typeface="+mn-lt"/>
          <a:ea typeface="+mn-ea"/>
          <a:cs typeface="+mn-cs"/>
        </a:defRPr>
      </a:lvl5pPr>
      <a:lvl6pPr marL="1714439" algn="l" defTabSz="685775" rtl="0" eaLnBrk="1" latinLnBrk="0" hangingPunct="1">
        <a:defRPr sz="1324" kern="1200">
          <a:solidFill>
            <a:schemeClr val="tx1"/>
          </a:solidFill>
          <a:latin typeface="+mn-lt"/>
          <a:ea typeface="+mn-ea"/>
          <a:cs typeface="+mn-cs"/>
        </a:defRPr>
      </a:lvl6pPr>
      <a:lvl7pPr marL="2057326" algn="l" defTabSz="685775" rtl="0" eaLnBrk="1" latinLnBrk="0" hangingPunct="1">
        <a:defRPr sz="1324" kern="1200">
          <a:solidFill>
            <a:schemeClr val="tx1"/>
          </a:solidFill>
          <a:latin typeface="+mn-lt"/>
          <a:ea typeface="+mn-ea"/>
          <a:cs typeface="+mn-cs"/>
        </a:defRPr>
      </a:lvl7pPr>
      <a:lvl8pPr marL="2400213" algn="l" defTabSz="685775" rtl="0" eaLnBrk="1" latinLnBrk="0" hangingPunct="1">
        <a:defRPr sz="1324" kern="1200">
          <a:solidFill>
            <a:schemeClr val="tx1"/>
          </a:solidFill>
          <a:latin typeface="+mn-lt"/>
          <a:ea typeface="+mn-ea"/>
          <a:cs typeface="+mn-cs"/>
        </a:defRPr>
      </a:lvl8pPr>
      <a:lvl9pPr marL="2743102" algn="l" defTabSz="685775" rtl="0" eaLnBrk="1" latinLnBrk="0" hangingPunct="1">
        <a:defRPr sz="132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930" y="289512"/>
            <a:ext cx="8741880" cy="728584"/>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01931" y="1031059"/>
            <a:ext cx="8740141" cy="158351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15" name="Group 14"/>
          <p:cNvGrpSpPr/>
          <p:nvPr userDrawn="1"/>
        </p:nvGrpSpPr>
        <p:grpSpPr>
          <a:xfrm>
            <a:off x="9224682" y="0"/>
            <a:ext cx="248771" cy="5622724"/>
            <a:chOff x="12263718" y="0"/>
            <a:chExt cx="555812" cy="5622724"/>
          </a:xfrm>
        </p:grpSpPr>
        <p:sp>
          <p:nvSpPr>
            <p:cNvPr id="3" name="Rectangle 2"/>
            <p:cNvSpPr/>
            <p:nvPr userDrawn="1"/>
          </p:nvSpPr>
          <p:spPr bwMode="auto">
            <a:xfrm>
              <a:off x="12263718" y="0"/>
              <a:ext cx="555812" cy="55581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12263718" y="633364"/>
              <a:ext cx="555812" cy="55581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auto">
            <a:xfrm>
              <a:off x="12263718" y="1266728"/>
              <a:ext cx="555812" cy="55581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12263718" y="1900092"/>
              <a:ext cx="555812" cy="55581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p:cNvSpPr/>
            <p:nvPr userDrawn="1"/>
          </p:nvSpPr>
          <p:spPr bwMode="auto">
            <a:xfrm>
              <a:off x="12263718" y="2533456"/>
              <a:ext cx="555812" cy="55581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p:cNvSpPr/>
            <p:nvPr userDrawn="1"/>
          </p:nvSpPr>
          <p:spPr bwMode="auto">
            <a:xfrm>
              <a:off x="12263718" y="3166820"/>
              <a:ext cx="555812" cy="555812"/>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p:cNvSpPr/>
            <p:nvPr userDrawn="1"/>
          </p:nvSpPr>
          <p:spPr bwMode="auto">
            <a:xfrm>
              <a:off x="12263718" y="3800184"/>
              <a:ext cx="555812" cy="55581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13"/>
            <p:cNvSpPr/>
            <p:nvPr userDrawn="1"/>
          </p:nvSpPr>
          <p:spPr bwMode="auto">
            <a:xfrm>
              <a:off x="12263718" y="4433548"/>
              <a:ext cx="555812" cy="555812"/>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15"/>
            <p:cNvSpPr/>
            <p:nvPr userDrawn="1"/>
          </p:nvSpPr>
          <p:spPr bwMode="auto">
            <a:xfrm>
              <a:off x="12263718" y="5066912"/>
              <a:ext cx="555812" cy="55581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832403742"/>
      </p:ext>
    </p:extLst>
  </p:cSld>
  <p:clrMap bg1="lt1" tx1="dk1" bg2="lt2" tx2="dk2" accent1="accent1" accent2="accent2" accent3="accent3" accent4="accent4" accent5="accent5" accent6="accent6" hlink="hlink" folHlink="folHlink"/>
  <p:sldLayoutIdLst>
    <p:sldLayoutId id="2147483779" r:id="rId1"/>
    <p:sldLayoutId id="2147483780" r:id="rId2"/>
    <p:sldLayoutId id="2147483781" r:id="rId3"/>
    <p:sldLayoutId id="2147483782" r:id="rId4"/>
    <p:sldLayoutId id="2147483783" r:id="rId5"/>
    <p:sldLayoutId id="2147483784" r:id="rId6"/>
    <p:sldLayoutId id="2147483785" r:id="rId7"/>
    <p:sldLayoutId id="2147483786" r:id="rId8"/>
    <p:sldLayoutId id="2147483787" r:id="rId9"/>
    <p:sldLayoutId id="2147483788" r:id="rId10"/>
    <p:sldLayoutId id="2147483789" r:id="rId11"/>
    <p:sldLayoutId id="2147483790" r:id="rId12"/>
  </p:sldLayoutIdLst>
  <p:transition>
    <p:fade/>
  </p:transition>
  <p:txStyles>
    <p:titleStyle>
      <a:lvl1pPr marL="0" algn="l" defTabSz="685775" rtl="0" eaLnBrk="1" latinLnBrk="0" hangingPunct="1">
        <a:lnSpc>
          <a:spcPct val="90000"/>
        </a:lnSpc>
        <a:spcBef>
          <a:spcPct val="0"/>
        </a:spcBef>
        <a:buNone/>
        <a:defRPr lang="en-US" sz="3300" b="0" kern="1200" cap="none" spc="-75" baseline="0" dirty="0">
          <a:ln w="3175">
            <a:noFill/>
          </a:ln>
          <a:gradFill>
            <a:gsLst>
              <a:gs pos="62564">
                <a:schemeClr val="accent1"/>
              </a:gs>
              <a:gs pos="55000">
                <a:schemeClr val="accent1"/>
              </a:gs>
            </a:gsLst>
            <a:lin ang="5400000" scaled="0"/>
          </a:gradFill>
          <a:effectLst/>
          <a:latin typeface="+mj-lt"/>
          <a:ea typeface="+mn-ea"/>
          <a:cs typeface="Segoe UI" pitchFamily="34" charset="0"/>
        </a:defRPr>
      </a:lvl1pPr>
    </p:titleStyle>
    <p:bodyStyle>
      <a:lvl1pPr marL="168073" marR="0" indent="-168073" algn="l" defTabSz="685775"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j-lt"/>
          <a:ea typeface="+mn-ea"/>
          <a:cs typeface="+mn-cs"/>
        </a:defRPr>
      </a:lvl1pPr>
      <a:lvl2pPr marL="336145" marR="0" indent="-168073" algn="l" defTabSz="685775"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2pPr>
      <a:lvl3pPr marL="504218" marR="0" indent="-168073" algn="l" defTabSz="685775"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500" kern="1200" spc="0" baseline="0">
          <a:gradFill>
            <a:gsLst>
              <a:gs pos="1250">
                <a:schemeClr val="tx1"/>
              </a:gs>
              <a:gs pos="100000">
                <a:schemeClr val="tx1"/>
              </a:gs>
            </a:gsLst>
            <a:lin ang="5400000" scaled="0"/>
          </a:gradFill>
          <a:latin typeface="+mn-lt"/>
          <a:ea typeface="+mn-ea"/>
          <a:cs typeface="+mn-cs"/>
        </a:defRPr>
      </a:lvl3pPr>
      <a:lvl4pPr marL="672290" marR="0" indent="-168073" algn="l" defTabSz="685775"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500" kern="1200" spc="0" baseline="0">
          <a:gradFill>
            <a:gsLst>
              <a:gs pos="1250">
                <a:schemeClr val="tx1"/>
              </a:gs>
              <a:gs pos="100000">
                <a:schemeClr val="tx1"/>
              </a:gs>
            </a:gsLst>
            <a:lin ang="5400000" scaled="0"/>
          </a:gradFill>
          <a:latin typeface="+mn-lt"/>
          <a:ea typeface="+mn-ea"/>
          <a:cs typeface="+mn-cs"/>
        </a:defRPr>
      </a:lvl4pPr>
      <a:lvl5pPr marL="840362" marR="0" indent="-168073" algn="l" defTabSz="685775"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500" kern="1200" spc="0" baseline="0">
          <a:gradFill>
            <a:gsLst>
              <a:gs pos="1250">
                <a:schemeClr val="tx1"/>
              </a:gs>
              <a:gs pos="100000">
                <a:schemeClr val="tx1"/>
              </a:gs>
            </a:gsLst>
            <a:lin ang="5400000" scaled="0"/>
          </a:gradFill>
          <a:latin typeface="+mn-lt"/>
          <a:ea typeface="+mn-ea"/>
          <a:cs typeface="+mn-cs"/>
        </a:defRPr>
      </a:lvl5pPr>
      <a:lvl6pPr marL="1885882" indent="-171444" algn="l" defTabSz="685775"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770" indent="-171444" algn="l" defTabSz="685775"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658" indent="-171444" algn="l" defTabSz="685775"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546" indent="-171444" algn="l" defTabSz="685775"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775" rtl="0" eaLnBrk="1" latinLnBrk="0" hangingPunct="1">
        <a:defRPr sz="1324" kern="1200">
          <a:solidFill>
            <a:schemeClr val="tx1"/>
          </a:solidFill>
          <a:latin typeface="+mn-lt"/>
          <a:ea typeface="+mn-ea"/>
          <a:cs typeface="+mn-cs"/>
        </a:defRPr>
      </a:lvl1pPr>
      <a:lvl2pPr marL="342887" algn="l" defTabSz="685775" rtl="0" eaLnBrk="1" latinLnBrk="0" hangingPunct="1">
        <a:defRPr sz="1324" kern="1200">
          <a:solidFill>
            <a:schemeClr val="tx1"/>
          </a:solidFill>
          <a:latin typeface="+mn-lt"/>
          <a:ea typeface="+mn-ea"/>
          <a:cs typeface="+mn-cs"/>
        </a:defRPr>
      </a:lvl2pPr>
      <a:lvl3pPr marL="685775" algn="l" defTabSz="685775" rtl="0" eaLnBrk="1" latinLnBrk="0" hangingPunct="1">
        <a:defRPr sz="1324" kern="1200">
          <a:solidFill>
            <a:schemeClr val="tx1"/>
          </a:solidFill>
          <a:latin typeface="+mn-lt"/>
          <a:ea typeface="+mn-ea"/>
          <a:cs typeface="+mn-cs"/>
        </a:defRPr>
      </a:lvl3pPr>
      <a:lvl4pPr marL="1028663" algn="l" defTabSz="685775" rtl="0" eaLnBrk="1" latinLnBrk="0" hangingPunct="1">
        <a:defRPr sz="1324" kern="1200">
          <a:solidFill>
            <a:schemeClr val="tx1"/>
          </a:solidFill>
          <a:latin typeface="+mn-lt"/>
          <a:ea typeface="+mn-ea"/>
          <a:cs typeface="+mn-cs"/>
        </a:defRPr>
      </a:lvl4pPr>
      <a:lvl5pPr marL="1371551" algn="l" defTabSz="685775" rtl="0" eaLnBrk="1" latinLnBrk="0" hangingPunct="1">
        <a:defRPr sz="1324" kern="1200">
          <a:solidFill>
            <a:schemeClr val="tx1"/>
          </a:solidFill>
          <a:latin typeface="+mn-lt"/>
          <a:ea typeface="+mn-ea"/>
          <a:cs typeface="+mn-cs"/>
        </a:defRPr>
      </a:lvl5pPr>
      <a:lvl6pPr marL="1714439" algn="l" defTabSz="685775" rtl="0" eaLnBrk="1" latinLnBrk="0" hangingPunct="1">
        <a:defRPr sz="1324" kern="1200">
          <a:solidFill>
            <a:schemeClr val="tx1"/>
          </a:solidFill>
          <a:latin typeface="+mn-lt"/>
          <a:ea typeface="+mn-ea"/>
          <a:cs typeface="+mn-cs"/>
        </a:defRPr>
      </a:lvl6pPr>
      <a:lvl7pPr marL="2057326" algn="l" defTabSz="685775" rtl="0" eaLnBrk="1" latinLnBrk="0" hangingPunct="1">
        <a:defRPr sz="1324" kern="1200">
          <a:solidFill>
            <a:schemeClr val="tx1"/>
          </a:solidFill>
          <a:latin typeface="+mn-lt"/>
          <a:ea typeface="+mn-ea"/>
          <a:cs typeface="+mn-cs"/>
        </a:defRPr>
      </a:lvl7pPr>
      <a:lvl8pPr marL="2400213" algn="l" defTabSz="685775" rtl="0" eaLnBrk="1" latinLnBrk="0" hangingPunct="1">
        <a:defRPr sz="1324" kern="1200">
          <a:solidFill>
            <a:schemeClr val="tx1"/>
          </a:solidFill>
          <a:latin typeface="+mn-lt"/>
          <a:ea typeface="+mn-ea"/>
          <a:cs typeface="+mn-cs"/>
        </a:defRPr>
      </a:lvl8pPr>
      <a:lvl9pPr marL="2743102" algn="l" defTabSz="685775" rtl="0" eaLnBrk="1" latinLnBrk="0" hangingPunct="1">
        <a:defRPr sz="132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2.xml"/></Relationships>
</file>

<file path=ppt/slides/_rels/slide1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0.xml"/><Relationship Id="rId1" Type="http://schemas.openxmlformats.org/officeDocument/2006/relationships/slideLayout" Target="../slideLayouts/slideLayout91.xml"/></Relationships>
</file>

<file path=ppt/slides/_rels/slide1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1.xml"/><Relationship Id="rId1" Type="http://schemas.openxmlformats.org/officeDocument/2006/relationships/slideLayout" Target="../slideLayouts/slideLayout91.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48.svg"/><Relationship Id="rId3" Type="http://schemas.openxmlformats.org/officeDocument/2006/relationships/image" Target="../media/image40.png"/><Relationship Id="rId7" Type="http://schemas.openxmlformats.org/officeDocument/2006/relationships/image" Target="../media/image44.png"/><Relationship Id="rId12" Type="http://schemas.openxmlformats.org/officeDocument/2006/relationships/image" Target="../media/image47.png"/><Relationship Id="rId2" Type="http://schemas.openxmlformats.org/officeDocument/2006/relationships/notesSlide" Target="../notesSlides/notesSlide12.xml"/><Relationship Id="rId1" Type="http://schemas.openxmlformats.org/officeDocument/2006/relationships/slideLayout" Target="../slideLayouts/slideLayout91.xml"/><Relationship Id="rId6" Type="http://schemas.openxmlformats.org/officeDocument/2006/relationships/image" Target="../media/image43.png"/><Relationship Id="rId11" Type="http://schemas.openxmlformats.org/officeDocument/2006/relationships/image" Target="../media/image46.png"/><Relationship Id="rId5" Type="http://schemas.openxmlformats.org/officeDocument/2006/relationships/image" Target="../media/image42.png"/><Relationship Id="rId10" Type="http://schemas.openxmlformats.org/officeDocument/2006/relationships/image" Target="../media/image37.png"/><Relationship Id="rId4" Type="http://schemas.openxmlformats.org/officeDocument/2006/relationships/image" Target="../media/image41.png"/><Relationship Id="rId9" Type="http://schemas.openxmlformats.org/officeDocument/2006/relationships/image" Target="../media/image39.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1.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8.xml"/><Relationship Id="rId1" Type="http://schemas.openxmlformats.org/officeDocument/2006/relationships/tags" Target="../tags/tag5.xml"/><Relationship Id="rId6" Type="http://schemas.openxmlformats.org/officeDocument/2006/relationships/image" Target="../media/image51.emf"/><Relationship Id="rId5" Type="http://schemas.openxmlformats.org/officeDocument/2006/relationships/image" Target="../media/image50.png"/><Relationship Id="rId4" Type="http://schemas.openxmlformats.org/officeDocument/2006/relationships/image" Target="../media/image49.jpeg"/></Relationships>
</file>

<file path=ppt/slides/_rels/slide15.xml.rels><?xml version="1.0" encoding="UTF-8" standalone="yes"?>
<Relationships xmlns="http://schemas.openxmlformats.org/package/2006/relationships"><Relationship Id="rId8" Type="http://schemas.openxmlformats.org/officeDocument/2006/relationships/image" Target="../media/image56.png"/><Relationship Id="rId13" Type="http://schemas.openxmlformats.org/officeDocument/2006/relationships/image" Target="../media/image59.png"/><Relationship Id="rId3" Type="http://schemas.openxmlformats.org/officeDocument/2006/relationships/image" Target="../media/image52.png"/><Relationship Id="rId7" Type="http://schemas.openxmlformats.org/officeDocument/2006/relationships/image" Target="../media/image55.png"/><Relationship Id="rId12" Type="http://schemas.microsoft.com/office/2007/relationships/hdphoto" Target="../media/hdphoto8.wdp"/><Relationship Id="rId2" Type="http://schemas.openxmlformats.org/officeDocument/2006/relationships/notesSlide" Target="../notesSlides/notesSlide15.xml"/><Relationship Id="rId1" Type="http://schemas.openxmlformats.org/officeDocument/2006/relationships/slideLayout" Target="../slideLayouts/slideLayout91.xml"/><Relationship Id="rId6" Type="http://schemas.openxmlformats.org/officeDocument/2006/relationships/image" Target="../media/image54.png"/><Relationship Id="rId11" Type="http://schemas.openxmlformats.org/officeDocument/2006/relationships/image" Target="../media/image58.png"/><Relationship Id="rId5" Type="http://schemas.openxmlformats.org/officeDocument/2006/relationships/image" Target="../media/image53.png"/><Relationship Id="rId10" Type="http://schemas.openxmlformats.org/officeDocument/2006/relationships/image" Target="../media/image42.png"/><Relationship Id="rId4" Type="http://schemas.openxmlformats.org/officeDocument/2006/relationships/image" Target="../media/image35.png"/><Relationship Id="rId9" Type="http://schemas.openxmlformats.org/officeDocument/2006/relationships/image" Target="../media/image57.png"/></Relationships>
</file>

<file path=ppt/slides/_rels/slide1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6.xml"/><Relationship Id="rId1" Type="http://schemas.openxmlformats.org/officeDocument/2006/relationships/slideLayout" Target="../slideLayouts/slideLayout91.xml"/></Relationships>
</file>

<file path=ppt/slides/_rels/slide1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7.xml"/><Relationship Id="rId1" Type="http://schemas.openxmlformats.org/officeDocument/2006/relationships/slideLayout" Target="../slideLayouts/slideLayout91.xml"/><Relationship Id="rId5" Type="http://schemas.openxmlformats.org/officeDocument/2006/relationships/image" Target="../media/image44.png"/><Relationship Id="rId4" Type="http://schemas.openxmlformats.org/officeDocument/2006/relationships/image" Target="../media/image37.png"/></Relationships>
</file>

<file path=ppt/slides/_rels/slide1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8.xml"/><Relationship Id="rId1" Type="http://schemas.openxmlformats.org/officeDocument/2006/relationships/slideLayout" Target="../slideLayouts/slideLayout91.xml"/><Relationship Id="rId4" Type="http://schemas.openxmlformats.org/officeDocument/2006/relationships/image" Target="../media/image61.png"/></Relationships>
</file>

<file path=ppt/slides/_rels/slide19.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7.png"/><Relationship Id="rId7" Type="http://schemas.openxmlformats.org/officeDocument/2006/relationships/image" Target="../media/image59.png"/><Relationship Id="rId2" Type="http://schemas.openxmlformats.org/officeDocument/2006/relationships/notesSlide" Target="../notesSlides/notesSlide19.xml"/><Relationship Id="rId1" Type="http://schemas.openxmlformats.org/officeDocument/2006/relationships/slideLayout" Target="../slideLayouts/slideLayout91.xml"/><Relationship Id="rId6" Type="http://schemas.openxmlformats.org/officeDocument/2006/relationships/image" Target="../media/image57.png"/><Relationship Id="rId5" Type="http://schemas.openxmlformats.org/officeDocument/2006/relationships/image" Target="../media/image62.png"/><Relationship Id="rId4" Type="http://schemas.openxmlformats.org/officeDocument/2006/relationships/image" Target="../media/image42.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4.xml"/><Relationship Id="rId1" Type="http://schemas.openxmlformats.org/officeDocument/2006/relationships/tags" Target="../tags/tag3.xml"/></Relationships>
</file>

<file path=ppt/slides/_rels/slide20.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70.png"/><Relationship Id="rId3" Type="http://schemas.openxmlformats.org/officeDocument/2006/relationships/image" Target="../media/image37.png"/><Relationship Id="rId7" Type="http://schemas.openxmlformats.org/officeDocument/2006/relationships/image" Target="../media/image65.png"/><Relationship Id="rId12" Type="http://schemas.openxmlformats.org/officeDocument/2006/relationships/image" Target="../media/image69.png"/><Relationship Id="rId17" Type="http://schemas.openxmlformats.org/officeDocument/2006/relationships/image" Target="../media/image74.jpg"/><Relationship Id="rId2" Type="http://schemas.openxmlformats.org/officeDocument/2006/relationships/notesSlide" Target="../notesSlides/notesSlide20.xml"/><Relationship Id="rId16" Type="http://schemas.openxmlformats.org/officeDocument/2006/relationships/image" Target="../media/image73.png"/><Relationship Id="rId1" Type="http://schemas.openxmlformats.org/officeDocument/2006/relationships/slideLayout" Target="../slideLayouts/slideLayout91.xml"/><Relationship Id="rId6" Type="http://schemas.openxmlformats.org/officeDocument/2006/relationships/image" Target="../media/image59.png"/><Relationship Id="rId11" Type="http://schemas.openxmlformats.org/officeDocument/2006/relationships/image" Target="../media/image68.png"/><Relationship Id="rId5" Type="http://schemas.openxmlformats.org/officeDocument/2006/relationships/image" Target="../media/image64.png"/><Relationship Id="rId15" Type="http://schemas.openxmlformats.org/officeDocument/2006/relationships/image" Target="../media/image72.png"/><Relationship Id="rId10" Type="http://schemas.openxmlformats.org/officeDocument/2006/relationships/image" Target="../media/image67.png"/><Relationship Id="rId4" Type="http://schemas.openxmlformats.org/officeDocument/2006/relationships/image" Target="../media/image63.png"/><Relationship Id="rId9" Type="http://schemas.openxmlformats.org/officeDocument/2006/relationships/image" Target="../media/image66.png"/><Relationship Id="rId14" Type="http://schemas.openxmlformats.org/officeDocument/2006/relationships/image" Target="../media/image71.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5.xml"/><Relationship Id="rId1" Type="http://schemas.openxmlformats.org/officeDocument/2006/relationships/tags" Target="../tags/tag6.xml"/><Relationship Id="rId5" Type="http://schemas.openxmlformats.org/officeDocument/2006/relationships/image" Target="../media/image76.emf"/><Relationship Id="rId4" Type="http://schemas.openxmlformats.org/officeDocument/2006/relationships/image" Target="../media/image75.emf"/></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8.xml"/><Relationship Id="rId1" Type="http://schemas.openxmlformats.org/officeDocument/2006/relationships/tags" Target="../tags/tag7.xml"/><Relationship Id="rId4" Type="http://schemas.openxmlformats.org/officeDocument/2006/relationships/image" Target="../media/image77.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8.xml"/><Relationship Id="rId1" Type="http://schemas.openxmlformats.org/officeDocument/2006/relationships/tags" Target="../tags/tag8.xml"/><Relationship Id="rId5" Type="http://schemas.openxmlformats.org/officeDocument/2006/relationships/image" Target="../media/image79.png"/><Relationship Id="rId4" Type="http://schemas.openxmlformats.org/officeDocument/2006/relationships/image" Target="../media/image78.png"/></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4.xml"/><Relationship Id="rId1" Type="http://schemas.openxmlformats.org/officeDocument/2006/relationships/slideLayout" Target="../slideLayouts/slideLayout91.xml"/></Relationships>
</file>

<file path=ppt/slides/_rels/slide25.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80.png"/><Relationship Id="rId7" Type="http://schemas.openxmlformats.org/officeDocument/2006/relationships/image" Target="../media/image84.png"/><Relationship Id="rId2" Type="http://schemas.openxmlformats.org/officeDocument/2006/relationships/notesSlide" Target="../notesSlides/notesSlide25.xml"/><Relationship Id="rId1" Type="http://schemas.openxmlformats.org/officeDocument/2006/relationships/slideLayout" Target="../slideLayouts/slideLayout91.xml"/><Relationship Id="rId6" Type="http://schemas.openxmlformats.org/officeDocument/2006/relationships/image" Target="../media/image83.png"/><Relationship Id="rId5" Type="http://schemas.openxmlformats.org/officeDocument/2006/relationships/image" Target="../media/image82.png"/><Relationship Id="rId10" Type="http://schemas.openxmlformats.org/officeDocument/2006/relationships/image" Target="../media/image87.png"/><Relationship Id="rId4" Type="http://schemas.openxmlformats.org/officeDocument/2006/relationships/image" Target="../media/image81.png"/><Relationship Id="rId9" Type="http://schemas.openxmlformats.org/officeDocument/2006/relationships/image" Target="../media/image86.png"/></Relationships>
</file>

<file path=ppt/slides/_rels/slide26.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26.xml"/><Relationship Id="rId1" Type="http://schemas.openxmlformats.org/officeDocument/2006/relationships/slideLayout" Target="../slideLayouts/slideLayout91.xml"/><Relationship Id="rId4" Type="http://schemas.openxmlformats.org/officeDocument/2006/relationships/image" Target="../media/image89.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5.xml"/><Relationship Id="rId1" Type="http://schemas.openxmlformats.org/officeDocument/2006/relationships/tags" Target="../tags/tag9.xml"/><Relationship Id="rId4" Type="http://schemas.openxmlformats.org/officeDocument/2006/relationships/image" Target="../media/image90.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5.xml"/><Relationship Id="rId1" Type="http://schemas.openxmlformats.org/officeDocument/2006/relationships/tags" Target="../tags/tag10.xml"/><Relationship Id="rId4" Type="http://schemas.openxmlformats.org/officeDocument/2006/relationships/image" Target="../media/image91.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5.xml"/><Relationship Id="rId1" Type="http://schemas.openxmlformats.org/officeDocument/2006/relationships/tags" Target="../tags/tag11.xml"/><Relationship Id="rId4" Type="http://schemas.openxmlformats.org/officeDocument/2006/relationships/image" Target="../media/image92.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8.xml"/><Relationship Id="rId1" Type="http://schemas.openxmlformats.org/officeDocument/2006/relationships/tags" Target="../tags/tag4.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5.xml"/><Relationship Id="rId1" Type="http://schemas.openxmlformats.org/officeDocument/2006/relationships/tags" Target="../tags/tag12.xml"/><Relationship Id="rId4" Type="http://schemas.openxmlformats.org/officeDocument/2006/relationships/image" Target="../media/image93.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30.xml"/><Relationship Id="rId1" Type="http://schemas.openxmlformats.org/officeDocument/2006/relationships/tags" Target="../tags/tag13.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30.xml"/><Relationship Id="rId1" Type="http://schemas.openxmlformats.org/officeDocument/2006/relationships/tags" Target="../tags/tag14.xml"/><Relationship Id="rId5" Type="http://schemas.openxmlformats.org/officeDocument/2006/relationships/image" Target="../media/image95.jpeg"/><Relationship Id="rId4" Type="http://schemas.openxmlformats.org/officeDocument/2006/relationships/image" Target="../media/image94.jpe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28.xml"/><Relationship Id="rId1" Type="http://schemas.openxmlformats.org/officeDocument/2006/relationships/tags" Target="../tags/tag15.xml"/><Relationship Id="rId4" Type="http://schemas.openxmlformats.org/officeDocument/2006/relationships/image" Target="../media/image96.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26.xml"/><Relationship Id="rId1" Type="http://schemas.openxmlformats.org/officeDocument/2006/relationships/tags" Target="../tags/tag16.xml"/><Relationship Id="rId4" Type="http://schemas.openxmlformats.org/officeDocument/2006/relationships/hyperlink" Target="https://docs.microsoft.com/en-us/azure/expressroute/expressroute-faqs#supported-services" TargetMode="Externa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customXml" Target="../../customXml/item1.xml"/><Relationship Id="rId1" Type="http://schemas.openxmlformats.org/officeDocument/2006/relationships/tags" Target="../tags/tag17.xml"/><Relationship Id="rId6" Type="http://schemas.openxmlformats.org/officeDocument/2006/relationships/image" Target="../media/image98.svg"/><Relationship Id="rId5" Type="http://schemas.openxmlformats.org/officeDocument/2006/relationships/image" Target="../media/image97.png"/><Relationship Id="rId4"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28.xml"/><Relationship Id="rId1" Type="http://schemas.openxmlformats.org/officeDocument/2006/relationships/tags" Target="../tags/tag18.xml"/><Relationship Id="rId4" Type="http://schemas.openxmlformats.org/officeDocument/2006/relationships/image" Target="../media/image99.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28.xml"/><Relationship Id="rId1" Type="http://schemas.openxmlformats.org/officeDocument/2006/relationships/tags" Target="../tags/tag19.xml"/><Relationship Id="rId5" Type="http://schemas.openxmlformats.org/officeDocument/2006/relationships/image" Target="../media/image101.png"/><Relationship Id="rId4" Type="http://schemas.openxmlformats.org/officeDocument/2006/relationships/image" Target="../media/image100.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28.xml"/><Relationship Id="rId1" Type="http://schemas.openxmlformats.org/officeDocument/2006/relationships/tags" Target="../tags/tag20.xml"/><Relationship Id="rId4" Type="http://schemas.openxmlformats.org/officeDocument/2006/relationships/image" Target="../media/image102.pn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5.xml"/><Relationship Id="rId1" Type="http://schemas.openxmlformats.org/officeDocument/2006/relationships/tags" Target="../tags/tag21.xml"/><Relationship Id="rId4" Type="http://schemas.openxmlformats.org/officeDocument/2006/relationships/image" Target="../media/image103.png"/></Relationships>
</file>

<file path=ppt/slides/_rels/slide4.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12" Type="http://schemas.openxmlformats.org/officeDocument/2006/relationships/image" Target="../media/image26.png"/><Relationship Id="rId2" Type="http://schemas.openxmlformats.org/officeDocument/2006/relationships/notesSlide" Target="../notesSlides/notesSlide4.xml"/><Relationship Id="rId1" Type="http://schemas.openxmlformats.org/officeDocument/2006/relationships/slideLayout" Target="../slideLayouts/slideLayout91.xml"/><Relationship Id="rId6" Type="http://schemas.openxmlformats.org/officeDocument/2006/relationships/image" Target="../media/image20.png"/><Relationship Id="rId11" Type="http://schemas.openxmlformats.org/officeDocument/2006/relationships/image" Target="../media/image25.png"/><Relationship Id="rId5" Type="http://schemas.openxmlformats.org/officeDocument/2006/relationships/image" Target="../media/image19.png"/><Relationship Id="rId10" Type="http://schemas.openxmlformats.org/officeDocument/2006/relationships/image" Target="../media/image24.png"/><Relationship Id="rId4" Type="http://schemas.openxmlformats.org/officeDocument/2006/relationships/image" Target="../media/image18.png"/><Relationship Id="rId9" Type="http://schemas.openxmlformats.org/officeDocument/2006/relationships/image" Target="../media/image23.tiff"/></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28.xml"/><Relationship Id="rId1" Type="http://schemas.openxmlformats.org/officeDocument/2006/relationships/tags" Target="../tags/tag22.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28.xml"/><Relationship Id="rId1" Type="http://schemas.openxmlformats.org/officeDocument/2006/relationships/tags" Target="../tags/tag23.xml"/><Relationship Id="rId4" Type="http://schemas.openxmlformats.org/officeDocument/2006/relationships/image" Target="../media/image104.png"/></Relationships>
</file>

<file path=ppt/slides/_rels/slide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xml"/><Relationship Id="rId1" Type="http://schemas.openxmlformats.org/officeDocument/2006/relationships/slideLayout" Target="../slideLayouts/slideLayout91.xml"/></Relationships>
</file>

<file path=ppt/slides/_rels/slide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xml"/><Relationship Id="rId1" Type="http://schemas.openxmlformats.org/officeDocument/2006/relationships/slideLayout" Target="../slideLayouts/slideLayout91.xml"/></Relationships>
</file>

<file path=ppt/slides/_rels/slide7.xml.rels><?xml version="1.0" encoding="UTF-8" standalone="yes"?>
<Relationships xmlns="http://schemas.openxmlformats.org/package/2006/relationships"><Relationship Id="rId8" Type="http://schemas.microsoft.com/office/2007/relationships/hdphoto" Target="../media/hdphoto4.wdp"/><Relationship Id="rId13"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1.png"/><Relationship Id="rId12" Type="http://schemas.microsoft.com/office/2007/relationships/hdphoto" Target="../media/hdphoto6.wdp"/><Relationship Id="rId2" Type="http://schemas.openxmlformats.org/officeDocument/2006/relationships/notesSlide" Target="../notesSlides/notesSlide7.xml"/><Relationship Id="rId1" Type="http://schemas.openxmlformats.org/officeDocument/2006/relationships/slideLayout" Target="../slideLayouts/slideLayout91.xml"/><Relationship Id="rId6" Type="http://schemas.microsoft.com/office/2007/relationships/hdphoto" Target="../media/hdphoto3.wdp"/><Relationship Id="rId11" Type="http://schemas.openxmlformats.org/officeDocument/2006/relationships/image" Target="../media/image33.png"/><Relationship Id="rId5" Type="http://schemas.openxmlformats.org/officeDocument/2006/relationships/image" Target="../media/image30.png"/><Relationship Id="rId15" Type="http://schemas.openxmlformats.org/officeDocument/2006/relationships/image" Target="../media/image35.png"/><Relationship Id="rId10" Type="http://schemas.microsoft.com/office/2007/relationships/hdphoto" Target="../media/hdphoto5.wdp"/><Relationship Id="rId4" Type="http://schemas.microsoft.com/office/2007/relationships/hdphoto" Target="../media/hdphoto2.wdp"/><Relationship Id="rId9" Type="http://schemas.openxmlformats.org/officeDocument/2006/relationships/image" Target="../media/image32.png"/><Relationship Id="rId14" Type="http://schemas.microsoft.com/office/2007/relationships/hdphoto" Target="../media/hdphoto7.wdp"/></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1.xml"/></Relationships>
</file>

<file path=ppt/slides/_rels/slide9.xml.rels><?xml version="1.0" encoding="UTF-8" standalone="yes"?>
<Relationships xmlns="http://schemas.openxmlformats.org/package/2006/relationships"><Relationship Id="rId8" Type="http://schemas.microsoft.com/office/2007/relationships/hdphoto" Target="../media/hdphoto6.wdp"/><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9.xml"/><Relationship Id="rId1" Type="http://schemas.openxmlformats.org/officeDocument/2006/relationships/slideLayout" Target="../slideLayouts/slideLayout91.xml"/><Relationship Id="rId6" Type="http://schemas.microsoft.com/office/2007/relationships/hdphoto" Target="../media/hdphoto3.wdp"/><Relationship Id="rId5" Type="http://schemas.openxmlformats.org/officeDocument/2006/relationships/image" Target="../media/image30.png"/><Relationship Id="rId4" Type="http://schemas.microsoft.com/office/2007/relationships/hdphoto" Target="../media/hdphoto2.wdp"/><Relationship Id="rId9" Type="http://schemas.openxmlformats.org/officeDocument/2006/relationships/image" Target="../media/image3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b="1" dirty="0"/>
              <a:t>Fazal M Raza</a:t>
            </a:r>
          </a:p>
          <a:p>
            <a:r>
              <a:rPr lang="en-US" dirty="0"/>
              <a:t>Azure Technology Specialist </a:t>
            </a:r>
          </a:p>
        </p:txBody>
      </p:sp>
      <p:sp>
        <p:nvSpPr>
          <p:cNvPr id="2" name="Title 1"/>
          <p:cNvSpPr>
            <a:spLocks noGrp="1"/>
          </p:cNvSpPr>
          <p:nvPr>
            <p:ph type="ctrTitle"/>
          </p:nvPr>
        </p:nvSpPr>
        <p:spPr>
          <a:solidFill>
            <a:srgbClr val="007233"/>
          </a:solidFill>
        </p:spPr>
        <p:txBody>
          <a:bodyPr/>
          <a:lstStyle/>
          <a:p>
            <a:r>
              <a:rPr lang="en-US" sz="3000" dirty="0"/>
              <a:t>Design Network Implementation</a:t>
            </a:r>
          </a:p>
        </p:txBody>
      </p:sp>
      <p:grpSp>
        <p:nvGrpSpPr>
          <p:cNvPr id="5" name="Group 4">
            <a:extLst>
              <a:ext uri="{FF2B5EF4-FFF2-40B4-BE49-F238E27FC236}">
                <a16:creationId xmlns:a16="http://schemas.microsoft.com/office/drawing/2014/main" id="{A37BF354-D956-44F3-A58E-32E56CC69738}"/>
              </a:ext>
            </a:extLst>
          </p:cNvPr>
          <p:cNvGrpSpPr/>
          <p:nvPr/>
        </p:nvGrpSpPr>
        <p:grpSpPr>
          <a:xfrm>
            <a:off x="3362410" y="1143676"/>
            <a:ext cx="2990466" cy="2967135"/>
            <a:chOff x="124412" y="1926772"/>
            <a:chExt cx="3987288" cy="3956180"/>
          </a:xfrm>
          <a:solidFill>
            <a:schemeClr val="accent2"/>
          </a:solidFill>
        </p:grpSpPr>
        <p:sp>
          <p:nvSpPr>
            <p:cNvPr id="6" name="Hexagon 5">
              <a:extLst>
                <a:ext uri="{FF2B5EF4-FFF2-40B4-BE49-F238E27FC236}">
                  <a16:creationId xmlns:a16="http://schemas.microsoft.com/office/drawing/2014/main" id="{F2BCF338-0B4F-418B-9384-377B0DEA97AB}"/>
                </a:ext>
              </a:extLst>
            </p:cNvPr>
            <p:cNvSpPr/>
            <p:nvPr/>
          </p:nvSpPr>
          <p:spPr>
            <a:xfrm rot="5400000">
              <a:off x="1387158" y="3275045"/>
              <a:ext cx="1464906" cy="1259633"/>
            </a:xfrm>
            <a:prstGeom prst="hexagon">
              <a:avLst/>
            </a:prstGeom>
            <a:grpFill/>
          </p:spPr>
          <p:style>
            <a:lnRef idx="2">
              <a:schemeClr val="accent1">
                <a:shade val="50000"/>
              </a:schemeClr>
            </a:lnRef>
            <a:fillRef idx="1">
              <a:schemeClr val="accent1"/>
            </a:fillRef>
            <a:effectRef idx="0">
              <a:schemeClr val="accent1"/>
            </a:effectRef>
            <a:fontRef idx="minor">
              <a:schemeClr val="lt1"/>
            </a:fontRef>
          </p:style>
          <p:txBody>
            <a:bodyPr vert="vert270" tIns="0" bIns="0" rtlCol="0" anchor="ctr"/>
            <a:lstStyle/>
            <a:p>
              <a:pPr algn="ctr" defTabSz="685800" fontAlgn="auto">
                <a:spcBef>
                  <a:spcPts val="0"/>
                </a:spcBef>
                <a:spcAft>
                  <a:spcPts val="0"/>
                </a:spcAft>
              </a:pPr>
              <a:r>
                <a:rPr lang="en-US" sz="1050" b="0" dirty="0">
                  <a:solidFill>
                    <a:prstClr val="white"/>
                  </a:solidFill>
                  <a:effectLst>
                    <a:outerShdw blurRad="38100" dist="38100" dir="2700000" algn="tl">
                      <a:srgbClr val="000000">
                        <a:alpha val="43137"/>
                      </a:srgbClr>
                    </a:outerShdw>
                  </a:effectLst>
                  <a:latin typeface="Calibri" panose="020F0502020204030204"/>
                </a:rPr>
                <a:t>Azure</a:t>
              </a:r>
            </a:p>
            <a:p>
              <a:pPr algn="ctr" defTabSz="685800" fontAlgn="auto">
                <a:spcBef>
                  <a:spcPts val="0"/>
                </a:spcBef>
                <a:spcAft>
                  <a:spcPts val="0"/>
                </a:spcAft>
              </a:pPr>
              <a:r>
                <a:rPr lang="en-US" sz="1050" b="0" dirty="0">
                  <a:solidFill>
                    <a:prstClr val="white"/>
                  </a:solidFill>
                  <a:effectLst>
                    <a:outerShdw blurRad="38100" dist="38100" dir="2700000" algn="tl">
                      <a:srgbClr val="000000">
                        <a:alpha val="43137"/>
                      </a:srgbClr>
                    </a:outerShdw>
                  </a:effectLst>
                  <a:latin typeface="Calibri" panose="020F0502020204030204"/>
                </a:rPr>
                <a:t>Networking</a:t>
              </a:r>
            </a:p>
          </p:txBody>
        </p:sp>
        <p:sp>
          <p:nvSpPr>
            <p:cNvPr id="7" name="Hexagon 6">
              <a:extLst>
                <a:ext uri="{FF2B5EF4-FFF2-40B4-BE49-F238E27FC236}">
                  <a16:creationId xmlns:a16="http://schemas.microsoft.com/office/drawing/2014/main" id="{86D578E4-37FF-4111-BAEF-8F25475838BE}"/>
                </a:ext>
              </a:extLst>
            </p:cNvPr>
            <p:cNvSpPr/>
            <p:nvPr/>
          </p:nvSpPr>
          <p:spPr>
            <a:xfrm rot="5400000">
              <a:off x="2066740" y="2029408"/>
              <a:ext cx="1464906" cy="1259633"/>
            </a:xfrm>
            <a:prstGeom prst="hexagon">
              <a:avLst/>
            </a:prstGeom>
            <a:grpFill/>
          </p:spPr>
          <p:style>
            <a:lnRef idx="2">
              <a:schemeClr val="accent1">
                <a:shade val="50000"/>
              </a:schemeClr>
            </a:lnRef>
            <a:fillRef idx="1">
              <a:schemeClr val="accent1"/>
            </a:fillRef>
            <a:effectRef idx="0">
              <a:schemeClr val="accent1"/>
            </a:effectRef>
            <a:fontRef idx="minor">
              <a:schemeClr val="lt1"/>
            </a:fontRef>
          </p:style>
          <p:txBody>
            <a:bodyPr vert="vert270" lIns="67500" tIns="0" bIns="0" rtlCol="0" anchor="ctr"/>
            <a:lstStyle/>
            <a:p>
              <a:pPr algn="ctr" defTabSz="685800" fontAlgn="auto">
                <a:spcBef>
                  <a:spcPts val="0"/>
                </a:spcBef>
                <a:spcAft>
                  <a:spcPts val="0"/>
                </a:spcAft>
              </a:pPr>
              <a:r>
                <a:rPr lang="en-US" sz="1050" b="0" dirty="0">
                  <a:solidFill>
                    <a:prstClr val="white"/>
                  </a:solidFill>
                  <a:effectLst>
                    <a:outerShdw blurRad="38100" dist="38100" dir="2700000" algn="tl">
                      <a:srgbClr val="000000">
                        <a:alpha val="43137"/>
                      </a:srgbClr>
                    </a:outerShdw>
                  </a:effectLst>
                  <a:latin typeface="Calibri" panose="020F0502020204030204"/>
                </a:rPr>
                <a:t>Azure DNS</a:t>
              </a:r>
            </a:p>
          </p:txBody>
        </p:sp>
        <p:sp>
          <p:nvSpPr>
            <p:cNvPr id="8" name="Hexagon 7">
              <a:extLst>
                <a:ext uri="{FF2B5EF4-FFF2-40B4-BE49-F238E27FC236}">
                  <a16:creationId xmlns:a16="http://schemas.microsoft.com/office/drawing/2014/main" id="{C622F213-8F9F-4C68-8253-32422217C261}"/>
                </a:ext>
              </a:extLst>
            </p:cNvPr>
            <p:cNvSpPr/>
            <p:nvPr/>
          </p:nvSpPr>
          <p:spPr>
            <a:xfrm rot="5400000">
              <a:off x="2749431" y="3275045"/>
              <a:ext cx="1464906" cy="1259633"/>
            </a:xfrm>
            <a:prstGeom prst="hexagon">
              <a:avLst/>
            </a:prstGeom>
            <a:grpFill/>
          </p:spPr>
          <p:style>
            <a:lnRef idx="2">
              <a:schemeClr val="accent1">
                <a:shade val="50000"/>
              </a:schemeClr>
            </a:lnRef>
            <a:fillRef idx="1">
              <a:schemeClr val="accent1"/>
            </a:fillRef>
            <a:effectRef idx="0">
              <a:schemeClr val="accent1"/>
            </a:effectRef>
            <a:fontRef idx="minor">
              <a:schemeClr val="lt1"/>
            </a:fontRef>
          </p:style>
          <p:txBody>
            <a:bodyPr vert="vert270" lIns="67500" tIns="0" bIns="0" rtlCol="0" anchor="ctr"/>
            <a:lstStyle/>
            <a:p>
              <a:pPr algn="ctr" defTabSz="685800" fontAlgn="auto">
                <a:spcBef>
                  <a:spcPts val="0"/>
                </a:spcBef>
                <a:spcAft>
                  <a:spcPts val="0"/>
                </a:spcAft>
              </a:pPr>
              <a:r>
                <a:rPr lang="en-US" sz="1050" b="0" dirty="0">
                  <a:solidFill>
                    <a:prstClr val="white"/>
                  </a:solidFill>
                  <a:effectLst>
                    <a:outerShdw blurRad="38100" dist="38100" dir="2700000" algn="tl">
                      <a:srgbClr val="000000">
                        <a:alpha val="43137"/>
                      </a:srgbClr>
                    </a:outerShdw>
                  </a:effectLst>
                  <a:latin typeface="Calibri" panose="020F0502020204030204"/>
                </a:rPr>
                <a:t>Hybrid</a:t>
              </a:r>
              <a:r>
                <a:rPr lang="en-US" sz="900" b="0" dirty="0">
                  <a:solidFill>
                    <a:prstClr val="white"/>
                  </a:solidFill>
                  <a:latin typeface="Calibri" panose="020F0502020204030204"/>
                </a:rPr>
                <a:t> </a:t>
              </a:r>
              <a:r>
                <a:rPr lang="en-US" sz="1050" b="0" dirty="0">
                  <a:solidFill>
                    <a:prstClr val="white"/>
                  </a:solidFill>
                  <a:effectLst>
                    <a:outerShdw blurRad="38100" dist="38100" dir="2700000" algn="tl">
                      <a:srgbClr val="000000">
                        <a:alpha val="43137"/>
                      </a:srgbClr>
                    </a:outerShdw>
                  </a:effectLst>
                  <a:latin typeface="Calibri" panose="020F0502020204030204"/>
                </a:rPr>
                <a:t>Connection</a:t>
              </a:r>
            </a:p>
          </p:txBody>
        </p:sp>
        <p:sp>
          <p:nvSpPr>
            <p:cNvPr id="9" name="Hexagon 8">
              <a:extLst>
                <a:ext uri="{FF2B5EF4-FFF2-40B4-BE49-F238E27FC236}">
                  <a16:creationId xmlns:a16="http://schemas.microsoft.com/office/drawing/2014/main" id="{8DE25C78-5DFB-41CD-A168-1B495E3EFA47}"/>
                </a:ext>
              </a:extLst>
            </p:cNvPr>
            <p:cNvSpPr/>
            <p:nvPr/>
          </p:nvSpPr>
          <p:spPr>
            <a:xfrm rot="5400000">
              <a:off x="2068294" y="4520682"/>
              <a:ext cx="1464906" cy="1259633"/>
            </a:xfrm>
            <a:prstGeom prst="hexagon">
              <a:avLst/>
            </a:prstGeom>
            <a:grpFill/>
          </p:spPr>
          <p:style>
            <a:lnRef idx="2">
              <a:schemeClr val="accent1">
                <a:shade val="50000"/>
              </a:schemeClr>
            </a:lnRef>
            <a:fillRef idx="1">
              <a:schemeClr val="accent1"/>
            </a:fillRef>
            <a:effectRef idx="0">
              <a:schemeClr val="accent1"/>
            </a:effectRef>
            <a:fontRef idx="minor">
              <a:schemeClr val="lt1"/>
            </a:fontRef>
          </p:style>
          <p:txBody>
            <a:bodyPr vert="vert270" lIns="67500" tIns="0" bIns="0" rtlCol="0" anchor="ctr"/>
            <a:lstStyle/>
            <a:p>
              <a:pPr algn="ctr" defTabSz="685800" fontAlgn="auto">
                <a:spcBef>
                  <a:spcPts val="0"/>
                </a:spcBef>
                <a:spcAft>
                  <a:spcPts val="0"/>
                </a:spcAft>
              </a:pPr>
              <a:r>
                <a:rPr lang="en-US" sz="1050" b="0" dirty="0">
                  <a:solidFill>
                    <a:prstClr val="white"/>
                  </a:solidFill>
                  <a:effectLst>
                    <a:outerShdw blurRad="38100" dist="38100" dir="2700000" algn="tl">
                      <a:srgbClr val="000000">
                        <a:alpha val="43137"/>
                      </a:srgbClr>
                    </a:outerShdw>
                  </a:effectLst>
                  <a:latin typeface="Calibri" panose="020F0502020204030204"/>
                </a:rPr>
                <a:t>Network Services</a:t>
              </a:r>
            </a:p>
          </p:txBody>
        </p:sp>
        <p:sp>
          <p:nvSpPr>
            <p:cNvPr id="10" name="Hexagon 9">
              <a:extLst>
                <a:ext uri="{FF2B5EF4-FFF2-40B4-BE49-F238E27FC236}">
                  <a16:creationId xmlns:a16="http://schemas.microsoft.com/office/drawing/2014/main" id="{72A9655B-0B9F-4784-AC9F-B9C0F59F92BC}"/>
                </a:ext>
              </a:extLst>
            </p:cNvPr>
            <p:cNvSpPr/>
            <p:nvPr/>
          </p:nvSpPr>
          <p:spPr>
            <a:xfrm rot="5400000">
              <a:off x="704468" y="2029409"/>
              <a:ext cx="1464906" cy="1259633"/>
            </a:xfrm>
            <a:prstGeom prst="hexagon">
              <a:avLst/>
            </a:prstGeom>
            <a:grpFill/>
          </p:spPr>
          <p:style>
            <a:lnRef idx="2">
              <a:schemeClr val="accent1">
                <a:shade val="50000"/>
              </a:schemeClr>
            </a:lnRef>
            <a:fillRef idx="1">
              <a:schemeClr val="accent1"/>
            </a:fillRef>
            <a:effectRef idx="0">
              <a:schemeClr val="accent1"/>
            </a:effectRef>
            <a:fontRef idx="minor">
              <a:schemeClr val="lt1"/>
            </a:fontRef>
          </p:style>
          <p:txBody>
            <a:bodyPr vert="vert270" lIns="67500" tIns="0" bIns="0" rtlCol="0" anchor="ctr"/>
            <a:lstStyle/>
            <a:p>
              <a:pPr algn="ctr" defTabSz="685800" fontAlgn="auto">
                <a:spcBef>
                  <a:spcPts val="0"/>
                </a:spcBef>
                <a:spcAft>
                  <a:spcPts val="0"/>
                </a:spcAft>
              </a:pPr>
              <a:r>
                <a:rPr lang="en-US" sz="1050" b="0" dirty="0">
                  <a:solidFill>
                    <a:prstClr val="white"/>
                  </a:solidFill>
                  <a:effectLst>
                    <a:outerShdw blurRad="38100" dist="38100" dir="2700000" algn="tl">
                      <a:srgbClr val="000000">
                        <a:alpha val="43137"/>
                      </a:srgbClr>
                    </a:outerShdw>
                  </a:effectLst>
                  <a:latin typeface="Calibri" panose="020F0502020204030204"/>
                </a:rPr>
                <a:t>Monitoring</a:t>
              </a:r>
            </a:p>
          </p:txBody>
        </p:sp>
        <p:sp>
          <p:nvSpPr>
            <p:cNvPr id="11" name="Hexagon 10">
              <a:extLst>
                <a:ext uri="{FF2B5EF4-FFF2-40B4-BE49-F238E27FC236}">
                  <a16:creationId xmlns:a16="http://schemas.microsoft.com/office/drawing/2014/main" id="{EE912020-22EB-4E25-B7FA-73D9C8284A20}"/>
                </a:ext>
              </a:extLst>
            </p:cNvPr>
            <p:cNvSpPr/>
            <p:nvPr/>
          </p:nvSpPr>
          <p:spPr>
            <a:xfrm rot="5400000">
              <a:off x="704468" y="4520682"/>
              <a:ext cx="1464906" cy="1259633"/>
            </a:xfrm>
            <a:prstGeom prst="hexagon">
              <a:avLst/>
            </a:prstGeom>
            <a:grpFill/>
          </p:spPr>
          <p:style>
            <a:lnRef idx="2">
              <a:schemeClr val="accent1">
                <a:shade val="50000"/>
              </a:schemeClr>
            </a:lnRef>
            <a:fillRef idx="1">
              <a:schemeClr val="accent1"/>
            </a:fillRef>
            <a:effectRef idx="0">
              <a:schemeClr val="accent1"/>
            </a:effectRef>
            <a:fontRef idx="minor">
              <a:schemeClr val="lt1"/>
            </a:fontRef>
          </p:style>
          <p:txBody>
            <a:bodyPr vert="vert270" lIns="67500" tIns="0" bIns="0" rtlCol="0" anchor="ctr"/>
            <a:lstStyle/>
            <a:p>
              <a:pPr algn="ctr" defTabSz="685800" fontAlgn="auto">
                <a:spcBef>
                  <a:spcPts val="0"/>
                </a:spcBef>
                <a:spcAft>
                  <a:spcPts val="0"/>
                </a:spcAft>
              </a:pPr>
              <a:r>
                <a:rPr lang="en-US" sz="1050" b="0" dirty="0">
                  <a:solidFill>
                    <a:prstClr val="white"/>
                  </a:solidFill>
                  <a:effectLst>
                    <a:outerShdw blurRad="38100" dist="38100" dir="2700000" algn="tl">
                      <a:srgbClr val="000000">
                        <a:alpha val="43137"/>
                      </a:srgbClr>
                    </a:outerShdw>
                  </a:effectLst>
                  <a:latin typeface="Calibri" panose="020F0502020204030204"/>
                </a:rPr>
                <a:t>Express Route</a:t>
              </a:r>
            </a:p>
          </p:txBody>
        </p:sp>
        <p:sp>
          <p:nvSpPr>
            <p:cNvPr id="12" name="Hexagon 11">
              <a:extLst>
                <a:ext uri="{FF2B5EF4-FFF2-40B4-BE49-F238E27FC236}">
                  <a16:creationId xmlns:a16="http://schemas.microsoft.com/office/drawing/2014/main" id="{D3EFAB32-1C14-46F1-982B-0C6FCFA57107}"/>
                </a:ext>
              </a:extLst>
            </p:cNvPr>
            <p:cNvSpPr/>
            <p:nvPr/>
          </p:nvSpPr>
          <p:spPr>
            <a:xfrm rot="5400000">
              <a:off x="21776" y="3275045"/>
              <a:ext cx="1464906" cy="1259633"/>
            </a:xfrm>
            <a:prstGeom prst="hexagon">
              <a:avLst/>
            </a:prstGeom>
            <a:grpFill/>
          </p:spPr>
          <p:style>
            <a:lnRef idx="2">
              <a:schemeClr val="accent1">
                <a:shade val="50000"/>
              </a:schemeClr>
            </a:lnRef>
            <a:fillRef idx="1">
              <a:schemeClr val="accent1"/>
            </a:fillRef>
            <a:effectRef idx="0">
              <a:schemeClr val="accent1"/>
            </a:effectRef>
            <a:fontRef idx="minor">
              <a:schemeClr val="lt1"/>
            </a:fontRef>
          </p:style>
          <p:txBody>
            <a:bodyPr vert="vert270" lIns="67500" tIns="0" bIns="0" rtlCol="0" anchor="ctr"/>
            <a:lstStyle/>
            <a:p>
              <a:pPr algn="ctr" defTabSz="685800" fontAlgn="auto">
                <a:spcBef>
                  <a:spcPts val="0"/>
                </a:spcBef>
                <a:spcAft>
                  <a:spcPts val="0"/>
                </a:spcAft>
              </a:pPr>
              <a:r>
                <a:rPr lang="en-US" sz="1050" b="0" dirty="0">
                  <a:solidFill>
                    <a:prstClr val="white"/>
                  </a:solidFill>
                  <a:effectLst>
                    <a:outerShdw blurRad="38100" dist="38100" dir="2700000" algn="tl">
                      <a:srgbClr val="000000">
                        <a:alpha val="43137"/>
                      </a:srgbClr>
                    </a:outerShdw>
                  </a:effectLst>
                  <a:latin typeface="Calibri" panose="020F0502020204030204"/>
                </a:rPr>
                <a:t>Security</a:t>
              </a:r>
            </a:p>
          </p:txBody>
        </p:sp>
      </p:grpSp>
    </p:spTree>
    <p:custDataLst>
      <p:tags r:id="rId1"/>
    </p:custDataLst>
    <p:extLst>
      <p:ext uri="{BB962C8B-B14F-4D97-AF65-F5344CB8AC3E}">
        <p14:creationId xmlns:p14="http://schemas.microsoft.com/office/powerpoint/2010/main" val="16657330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B0142E2-279D-4D87-8559-CFFB6A291A45}"/>
              </a:ext>
            </a:extLst>
          </p:cNvPr>
          <p:cNvSpPr/>
          <p:nvPr/>
        </p:nvSpPr>
        <p:spPr>
          <a:xfrm>
            <a:off x="7244671" y="2572875"/>
            <a:ext cx="1790193" cy="2677656"/>
          </a:xfrm>
          <a:prstGeom prst="rect">
            <a:avLst/>
          </a:prstGeom>
        </p:spPr>
        <p:txBody>
          <a:bodyPr wrap="square" anchor="t">
            <a:spAutoFit/>
          </a:bodyPr>
          <a:lstStyle/>
          <a:p>
            <a:pPr defTabSz="685800" fontAlgn="auto">
              <a:spcBef>
                <a:spcPts val="0"/>
              </a:spcBef>
              <a:spcAft>
                <a:spcPts val="0"/>
              </a:spcAft>
            </a:pPr>
            <a:r>
              <a:rPr lang="en-US" sz="1050" b="0">
                <a:solidFill>
                  <a:srgbClr val="2F2F2F"/>
                </a:solidFill>
                <a:latin typeface="Segoe UI" panose="020B0502040204020203" pitchFamily="34" charset="0"/>
                <a:cs typeface="Segoe UI" panose="020B0502040204020203" pitchFamily="34" charset="0"/>
              </a:rPr>
              <a:t>Protect your app against prevalent X- Site Scripting and SQL Injection attacks</a:t>
            </a:r>
          </a:p>
          <a:p>
            <a:pPr defTabSz="685800" fontAlgn="auto">
              <a:spcBef>
                <a:spcPts val="0"/>
              </a:spcBef>
              <a:spcAft>
                <a:spcPts val="0"/>
              </a:spcAft>
            </a:pPr>
            <a:endParaRPr lang="en-US" sz="1050" b="0">
              <a:solidFill>
                <a:srgbClr val="2F2F2F"/>
              </a:solidFill>
              <a:latin typeface="Segoe UI" panose="020B0502040204020203" pitchFamily="34" charset="0"/>
              <a:cs typeface="Segoe UI" panose="020B0502040204020203" pitchFamily="34" charset="0"/>
            </a:endParaRPr>
          </a:p>
          <a:p>
            <a:pPr defTabSz="685800" fontAlgn="auto">
              <a:spcBef>
                <a:spcPts val="0"/>
              </a:spcBef>
              <a:spcAft>
                <a:spcPts val="0"/>
              </a:spcAft>
            </a:pPr>
            <a:r>
              <a:rPr lang="en-US" sz="1050" b="0">
                <a:solidFill>
                  <a:srgbClr val="2F2F2F"/>
                </a:solidFill>
                <a:latin typeface="Segoe UI" panose="020B0502040204020203" pitchFamily="34" charset="0"/>
                <a:cs typeface="Segoe UI" panose="020B0502040204020203" pitchFamily="34" charset="0"/>
              </a:rPr>
              <a:t>Blocks threats based on </a:t>
            </a:r>
            <a:br>
              <a:rPr lang="en-US" sz="1050" b="0">
                <a:solidFill>
                  <a:srgbClr val="2F2F2F"/>
                </a:solidFill>
                <a:latin typeface="Segoe UI" panose="020B0502040204020203" pitchFamily="34" charset="0"/>
                <a:cs typeface="Segoe UI" panose="020B0502040204020203" pitchFamily="34" charset="0"/>
              </a:rPr>
            </a:br>
            <a:r>
              <a:rPr lang="en-US" sz="1050" b="0">
                <a:solidFill>
                  <a:srgbClr val="2F2F2F"/>
                </a:solidFill>
                <a:latin typeface="Segoe UI" panose="020B0502040204020203" pitchFamily="34" charset="0"/>
                <a:cs typeface="Segoe UI" panose="020B0502040204020203" pitchFamily="34" charset="0"/>
              </a:rPr>
              <a:t>Top 10 OWASP signatures</a:t>
            </a:r>
          </a:p>
          <a:p>
            <a:pPr defTabSz="685800" fontAlgn="auto">
              <a:spcBef>
                <a:spcPts val="0"/>
              </a:spcBef>
              <a:spcAft>
                <a:spcPts val="0"/>
              </a:spcAft>
            </a:pPr>
            <a:endParaRPr lang="en-US" sz="1050" b="0">
              <a:solidFill>
                <a:srgbClr val="2F2F2F"/>
              </a:solidFill>
              <a:latin typeface="Segoe UI" panose="020B0502040204020203" pitchFamily="34" charset="0"/>
              <a:cs typeface="Segoe UI" panose="020B0502040204020203" pitchFamily="34" charset="0"/>
            </a:endParaRPr>
          </a:p>
          <a:p>
            <a:pPr defTabSz="685800" fontAlgn="auto">
              <a:spcBef>
                <a:spcPts val="0"/>
              </a:spcBef>
              <a:spcAft>
                <a:spcPts val="0"/>
              </a:spcAft>
            </a:pPr>
            <a:r>
              <a:rPr lang="en-US" sz="1050" b="0">
                <a:solidFill>
                  <a:srgbClr val="2F2F2F"/>
                </a:solidFill>
                <a:latin typeface="Segoe UI" panose="020B0502040204020203" pitchFamily="34" charset="0"/>
                <a:cs typeface="Segoe UI" panose="020B0502040204020203" pitchFamily="34" charset="0"/>
              </a:rPr>
              <a:t>Integrated with Azure Security Center</a:t>
            </a:r>
          </a:p>
          <a:p>
            <a:pPr defTabSz="685800" fontAlgn="auto">
              <a:spcBef>
                <a:spcPts val="0"/>
              </a:spcBef>
              <a:spcAft>
                <a:spcPts val="0"/>
              </a:spcAft>
            </a:pPr>
            <a:endParaRPr lang="en-US" sz="1050" b="0">
              <a:solidFill>
                <a:srgbClr val="2F2F2F"/>
              </a:solidFill>
              <a:latin typeface="Segoe UI" panose="020B0502040204020203" pitchFamily="34" charset="0"/>
              <a:cs typeface="Segoe UI" panose="020B0502040204020203" pitchFamily="34" charset="0"/>
            </a:endParaRPr>
          </a:p>
          <a:p>
            <a:pPr defTabSz="685800" fontAlgn="auto">
              <a:spcBef>
                <a:spcPts val="0"/>
              </a:spcBef>
              <a:spcAft>
                <a:spcPts val="0"/>
              </a:spcAft>
            </a:pPr>
            <a:r>
              <a:rPr lang="en-US" sz="1050" b="0">
                <a:solidFill>
                  <a:srgbClr val="2F2F2F"/>
                </a:solidFill>
                <a:latin typeface="Segoe UI" panose="020B0502040204020203" pitchFamily="34" charset="0"/>
                <a:cs typeface="Segoe UI" panose="020B0502040204020203" pitchFamily="34" charset="0"/>
              </a:rPr>
              <a:t>Real-time logging with Azure Monitor</a:t>
            </a:r>
          </a:p>
          <a:p>
            <a:pPr defTabSz="685800" fontAlgn="auto">
              <a:spcBef>
                <a:spcPts val="0"/>
              </a:spcBef>
              <a:spcAft>
                <a:spcPts val="0"/>
              </a:spcAft>
            </a:pPr>
            <a:endParaRPr lang="en-US" sz="1050" b="0">
              <a:solidFill>
                <a:srgbClr val="2F2F2F"/>
              </a:solidFill>
              <a:latin typeface="Segoe UI" panose="020B0502040204020203" pitchFamily="34" charset="0"/>
              <a:cs typeface="Segoe UI" panose="020B0502040204020203" pitchFamily="34" charset="0"/>
            </a:endParaRPr>
          </a:p>
          <a:p>
            <a:pPr defTabSz="685800" fontAlgn="auto">
              <a:spcBef>
                <a:spcPts val="0"/>
              </a:spcBef>
              <a:spcAft>
                <a:spcPts val="0"/>
              </a:spcAft>
            </a:pPr>
            <a:r>
              <a:rPr lang="en-US" sz="1050" b="0">
                <a:solidFill>
                  <a:srgbClr val="2F2F2F"/>
                </a:solidFill>
                <a:latin typeface="Segoe UI" panose="020B0502040204020203" pitchFamily="34" charset="0"/>
                <a:cs typeface="Segoe UI" panose="020B0502040204020203" pitchFamily="34" charset="0"/>
              </a:rPr>
              <a:t>Platform managed, scalable  and highly available</a:t>
            </a:r>
          </a:p>
        </p:txBody>
      </p:sp>
      <p:sp>
        <p:nvSpPr>
          <p:cNvPr id="65" name="Title 1">
            <a:extLst>
              <a:ext uri="{FF2B5EF4-FFF2-40B4-BE49-F238E27FC236}">
                <a16:creationId xmlns:a16="http://schemas.microsoft.com/office/drawing/2014/main" id="{58450139-B1B0-4D3B-8ABD-079353CDB894}"/>
              </a:ext>
            </a:extLst>
          </p:cNvPr>
          <p:cNvSpPr txBox="1">
            <a:spLocks/>
          </p:cNvSpPr>
          <p:nvPr/>
        </p:nvSpPr>
        <p:spPr>
          <a:xfrm>
            <a:off x="2695312" y="1208666"/>
            <a:ext cx="6364403" cy="611972"/>
          </a:xfrm>
          <a:prstGeom prst="rect">
            <a:avLst/>
          </a:prstGeom>
        </p:spPr>
        <p:txBody>
          <a:bodyPr vert="horz" lIns="68580" tIns="34290" rIns="68580" bIns="34290" rtlCol="0" anchor="t">
            <a:noAutofit/>
          </a:bodyPr>
          <a:lstStyle>
            <a:lvl1pPr algn="l" defTabSz="914400" rtl="0" eaLnBrk="1" latinLnBrk="0" hangingPunct="1">
              <a:lnSpc>
                <a:spcPct val="90000"/>
              </a:lnSpc>
              <a:spcBef>
                <a:spcPct val="0"/>
              </a:spcBef>
              <a:buNone/>
              <a:defRPr sz="5400" kern="1200">
                <a:solidFill>
                  <a:schemeClr val="bg1"/>
                </a:solidFill>
                <a:latin typeface="Segoe UI Light" panose="020B0502040204020203" pitchFamily="34" charset="0"/>
                <a:ea typeface="+mj-ea"/>
                <a:cs typeface="Segoe UI Light" panose="020B0502040204020203" pitchFamily="34" charset="0"/>
              </a:defRPr>
            </a:lvl1pPr>
          </a:lstStyle>
          <a:p>
            <a:pPr defTabSz="685800" fontAlgn="auto">
              <a:spcAft>
                <a:spcPts val="0"/>
              </a:spcAft>
            </a:pPr>
            <a:r>
              <a:rPr lang="en-US" sz="2400" b="0">
                <a:solidFill>
                  <a:srgbClr val="0068BB"/>
                </a:solidFill>
              </a:rPr>
              <a:t>Web Application Firewall</a:t>
            </a:r>
          </a:p>
        </p:txBody>
      </p:sp>
      <p:sp>
        <p:nvSpPr>
          <p:cNvPr id="47" name="Rectangle 46">
            <a:extLst>
              <a:ext uri="{FF2B5EF4-FFF2-40B4-BE49-F238E27FC236}">
                <a16:creationId xmlns:a16="http://schemas.microsoft.com/office/drawing/2014/main" id="{8F47CC21-1E09-420D-92B9-7051927AD581}"/>
              </a:ext>
            </a:extLst>
          </p:cNvPr>
          <p:cNvSpPr/>
          <p:nvPr/>
        </p:nvSpPr>
        <p:spPr bwMode="auto">
          <a:xfrm>
            <a:off x="0" y="857250"/>
            <a:ext cx="2571750" cy="51435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85800" fontAlgn="auto">
              <a:spcBef>
                <a:spcPts val="0"/>
              </a:spcBef>
              <a:spcAft>
                <a:spcPts val="450"/>
              </a:spcAft>
              <a:defRPr/>
            </a:pPr>
            <a:endParaRPr lang="en-US" b="0">
              <a:solidFill>
                <a:srgbClr val="FFFFFF"/>
              </a:solidFill>
              <a:latin typeface="Segoe UI"/>
            </a:endParaRPr>
          </a:p>
        </p:txBody>
      </p:sp>
      <p:grpSp>
        <p:nvGrpSpPr>
          <p:cNvPr id="45" name="Group 44">
            <a:extLst>
              <a:ext uri="{FF2B5EF4-FFF2-40B4-BE49-F238E27FC236}">
                <a16:creationId xmlns:a16="http://schemas.microsoft.com/office/drawing/2014/main" id="{1224E738-06A1-412E-9940-13E8C623A881}"/>
              </a:ext>
            </a:extLst>
          </p:cNvPr>
          <p:cNvGrpSpPr/>
          <p:nvPr/>
        </p:nvGrpSpPr>
        <p:grpSpPr>
          <a:xfrm>
            <a:off x="245752" y="2689118"/>
            <a:ext cx="2164307" cy="637097"/>
            <a:chOff x="327669" y="1902740"/>
            <a:chExt cx="2885742" cy="849463"/>
          </a:xfrm>
        </p:grpSpPr>
        <p:sp>
          <p:nvSpPr>
            <p:cNvPr id="46" name="TextBox 45">
              <a:extLst>
                <a:ext uri="{FF2B5EF4-FFF2-40B4-BE49-F238E27FC236}">
                  <a16:creationId xmlns:a16="http://schemas.microsoft.com/office/drawing/2014/main" id="{2308E324-92B3-4EEA-9570-E042938259CF}"/>
                </a:ext>
              </a:extLst>
            </p:cNvPr>
            <p:cNvSpPr txBox="1"/>
            <p:nvPr/>
          </p:nvSpPr>
          <p:spPr>
            <a:xfrm>
              <a:off x="1078851" y="1902740"/>
              <a:ext cx="2134560" cy="849463"/>
            </a:xfrm>
            <a:prstGeom prst="rect">
              <a:avLst/>
            </a:prstGeom>
            <a:noFill/>
          </p:spPr>
          <p:txBody>
            <a:bodyPr wrap="square" lIns="137160" tIns="109728" rIns="137160" bIns="109728" rtlCol="0">
              <a:spAutoFit/>
            </a:bodyPr>
            <a:lstStyle/>
            <a:p>
              <a:pPr defTabSz="685800" fontAlgn="auto">
                <a:spcBef>
                  <a:spcPts val="0"/>
                </a:spcBef>
                <a:spcAft>
                  <a:spcPts val="450"/>
                </a:spcAft>
                <a:defRPr/>
              </a:pPr>
              <a:r>
                <a:rPr lang="en-US" sz="1350" b="0">
                  <a:solidFill>
                    <a:srgbClr val="FFFFFF"/>
                  </a:solidFill>
                  <a:latin typeface="Segoe UI"/>
                  <a:cs typeface="+mn-cs"/>
                </a:rPr>
                <a:t>From the </a:t>
              </a:r>
              <a:br>
                <a:rPr lang="en-US" sz="1350" b="0">
                  <a:solidFill>
                    <a:srgbClr val="FFFFFF"/>
                  </a:solidFill>
                  <a:latin typeface="Segoe UI"/>
                  <a:cs typeface="+mn-cs"/>
                </a:rPr>
              </a:br>
              <a:r>
                <a:rPr lang="en-US" sz="1350" b="0">
                  <a:solidFill>
                    <a:srgbClr val="FFFFFF"/>
                  </a:solidFill>
                  <a:latin typeface="Segoe UI"/>
                  <a:cs typeface="+mn-cs"/>
                </a:rPr>
                <a:t>Internet</a:t>
              </a:r>
            </a:p>
          </p:txBody>
        </p:sp>
        <p:cxnSp>
          <p:nvCxnSpPr>
            <p:cNvPr id="50" name="Straight Connector 49">
              <a:extLst>
                <a:ext uri="{FF2B5EF4-FFF2-40B4-BE49-F238E27FC236}">
                  <a16:creationId xmlns:a16="http://schemas.microsoft.com/office/drawing/2014/main" id="{818EFF16-EA02-4CFF-9575-EA58E04D8B5E}"/>
                </a:ext>
              </a:extLst>
            </p:cNvPr>
            <p:cNvCxnSpPr/>
            <p:nvPr/>
          </p:nvCxnSpPr>
          <p:spPr>
            <a:xfrm>
              <a:off x="1061187" y="2027166"/>
              <a:ext cx="0" cy="600609"/>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1" name="Intelligence" title="Icon of circles connected by crossing lines">
              <a:extLst>
                <a:ext uri="{FF2B5EF4-FFF2-40B4-BE49-F238E27FC236}">
                  <a16:creationId xmlns:a16="http://schemas.microsoft.com/office/drawing/2014/main" id="{F8B2DCB7-B5E5-4A3F-86D7-F5AEA09654C7}"/>
                </a:ext>
              </a:extLst>
            </p:cNvPr>
            <p:cNvSpPr>
              <a:spLocks noChangeAspect="1" noEditPoints="1"/>
            </p:cNvSpPr>
            <p:nvPr/>
          </p:nvSpPr>
          <p:spPr bwMode="auto">
            <a:xfrm>
              <a:off x="327669" y="2061529"/>
              <a:ext cx="553519" cy="531884"/>
            </a:xfrm>
            <a:custGeom>
              <a:avLst/>
              <a:gdLst>
                <a:gd name="T0" fmla="*/ 90 w 347"/>
                <a:gd name="T1" fmla="*/ 24 h 333"/>
                <a:gd name="T2" fmla="*/ 114 w 347"/>
                <a:gd name="T3" fmla="*/ 0 h 333"/>
                <a:gd name="T4" fmla="*/ 138 w 347"/>
                <a:gd name="T5" fmla="*/ 24 h 333"/>
                <a:gd name="T6" fmla="*/ 114 w 347"/>
                <a:gd name="T7" fmla="*/ 49 h 333"/>
                <a:gd name="T8" fmla="*/ 90 w 347"/>
                <a:gd name="T9" fmla="*/ 24 h 333"/>
                <a:gd name="T10" fmla="*/ 0 w 347"/>
                <a:gd name="T11" fmla="*/ 146 h 333"/>
                <a:gd name="T12" fmla="*/ 37 w 347"/>
                <a:gd name="T13" fmla="*/ 183 h 333"/>
                <a:gd name="T14" fmla="*/ 75 w 347"/>
                <a:gd name="T15" fmla="*/ 146 h 333"/>
                <a:gd name="T16" fmla="*/ 37 w 347"/>
                <a:gd name="T17" fmla="*/ 108 h 333"/>
                <a:gd name="T18" fmla="*/ 0 w 347"/>
                <a:gd name="T19" fmla="*/ 146 h 333"/>
                <a:gd name="T20" fmla="*/ 60 w 347"/>
                <a:gd name="T21" fmla="*/ 273 h 333"/>
                <a:gd name="T22" fmla="*/ 119 w 347"/>
                <a:gd name="T23" fmla="*/ 333 h 333"/>
                <a:gd name="T24" fmla="*/ 179 w 347"/>
                <a:gd name="T25" fmla="*/ 273 h 333"/>
                <a:gd name="T26" fmla="*/ 119 w 347"/>
                <a:gd name="T27" fmla="*/ 213 h 333"/>
                <a:gd name="T28" fmla="*/ 60 w 347"/>
                <a:gd name="T29" fmla="*/ 273 h 333"/>
                <a:gd name="T30" fmla="*/ 134 w 347"/>
                <a:gd name="T31" fmla="*/ 110 h 333"/>
                <a:gd name="T32" fmla="*/ 174 w 347"/>
                <a:gd name="T33" fmla="*/ 149 h 333"/>
                <a:gd name="T34" fmla="*/ 213 w 347"/>
                <a:gd name="T35" fmla="*/ 110 h 333"/>
                <a:gd name="T36" fmla="*/ 174 w 347"/>
                <a:gd name="T37" fmla="*/ 71 h 333"/>
                <a:gd name="T38" fmla="*/ 134 w 347"/>
                <a:gd name="T39" fmla="*/ 110 h 333"/>
                <a:gd name="T40" fmla="*/ 228 w 347"/>
                <a:gd name="T41" fmla="*/ 241 h 333"/>
                <a:gd name="T42" fmla="*/ 287 w 347"/>
                <a:gd name="T43" fmla="*/ 303 h 333"/>
                <a:gd name="T44" fmla="*/ 347 w 347"/>
                <a:gd name="T45" fmla="*/ 241 h 333"/>
                <a:gd name="T46" fmla="*/ 287 w 347"/>
                <a:gd name="T47" fmla="*/ 179 h 333"/>
                <a:gd name="T48" fmla="*/ 228 w 347"/>
                <a:gd name="T49" fmla="*/ 241 h 333"/>
                <a:gd name="T50" fmla="*/ 228 w 347"/>
                <a:gd name="T51" fmla="*/ 250 h 333"/>
                <a:gd name="T52" fmla="*/ 178 w 347"/>
                <a:gd name="T53" fmla="*/ 262 h 333"/>
                <a:gd name="T54" fmla="*/ 74 w 347"/>
                <a:gd name="T55" fmla="*/ 139 h 333"/>
                <a:gd name="T56" fmla="*/ 136 w 347"/>
                <a:gd name="T57" fmla="*/ 120 h 333"/>
                <a:gd name="T58" fmla="*/ 137 w 347"/>
                <a:gd name="T59" fmla="*/ 216 h 333"/>
                <a:gd name="T60" fmla="*/ 162 w 347"/>
                <a:gd name="T61" fmla="*/ 148 h 333"/>
                <a:gd name="T62" fmla="*/ 86 w 347"/>
                <a:gd name="T63" fmla="*/ 223 h 333"/>
                <a:gd name="T64" fmla="*/ 57 w 347"/>
                <a:gd name="T65" fmla="*/ 177 h 333"/>
                <a:gd name="T66" fmla="*/ 232 w 347"/>
                <a:gd name="T67" fmla="*/ 217 h 333"/>
                <a:gd name="T68" fmla="*/ 71 w 347"/>
                <a:gd name="T69" fmla="*/ 161 h 333"/>
                <a:gd name="T70" fmla="*/ 102 w 347"/>
                <a:gd name="T71" fmla="*/ 46 h 333"/>
                <a:gd name="T72" fmla="*/ 58 w 347"/>
                <a:gd name="T73" fmla="*/ 115 h 333"/>
                <a:gd name="T74" fmla="*/ 249 w 347"/>
                <a:gd name="T75" fmla="*/ 194 h 333"/>
                <a:gd name="T76" fmla="*/ 200 w 347"/>
                <a:gd name="T77" fmla="*/ 139 h 333"/>
                <a:gd name="T78" fmla="*/ 112 w 347"/>
                <a:gd name="T79" fmla="*/ 213 h 333"/>
                <a:gd name="T80" fmla="*/ 114 w 347"/>
                <a:gd name="T81" fmla="*/ 49 h 333"/>
                <a:gd name="T82" fmla="*/ 126 w 347"/>
                <a:gd name="T83" fmla="*/ 45 h 333"/>
                <a:gd name="T84" fmla="*/ 151 w 347"/>
                <a:gd name="T85" fmla="*/ 78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47" h="333">
                  <a:moveTo>
                    <a:pt x="90" y="24"/>
                  </a:moveTo>
                  <a:cubicBezTo>
                    <a:pt x="90" y="11"/>
                    <a:pt x="100" y="0"/>
                    <a:pt x="114" y="0"/>
                  </a:cubicBezTo>
                  <a:cubicBezTo>
                    <a:pt x="127" y="0"/>
                    <a:pt x="138" y="11"/>
                    <a:pt x="138" y="24"/>
                  </a:cubicBezTo>
                  <a:cubicBezTo>
                    <a:pt x="138" y="38"/>
                    <a:pt x="127" y="49"/>
                    <a:pt x="114" y="49"/>
                  </a:cubicBezTo>
                  <a:cubicBezTo>
                    <a:pt x="100" y="49"/>
                    <a:pt x="90" y="38"/>
                    <a:pt x="90" y="24"/>
                  </a:cubicBezTo>
                  <a:close/>
                  <a:moveTo>
                    <a:pt x="0" y="146"/>
                  </a:moveTo>
                  <a:cubicBezTo>
                    <a:pt x="0" y="166"/>
                    <a:pt x="17" y="183"/>
                    <a:pt x="37" y="183"/>
                  </a:cubicBezTo>
                  <a:cubicBezTo>
                    <a:pt x="58" y="183"/>
                    <a:pt x="75" y="166"/>
                    <a:pt x="75" y="146"/>
                  </a:cubicBezTo>
                  <a:cubicBezTo>
                    <a:pt x="75" y="125"/>
                    <a:pt x="58" y="108"/>
                    <a:pt x="37" y="108"/>
                  </a:cubicBezTo>
                  <a:cubicBezTo>
                    <a:pt x="17" y="108"/>
                    <a:pt x="0" y="125"/>
                    <a:pt x="0" y="146"/>
                  </a:cubicBezTo>
                  <a:close/>
                  <a:moveTo>
                    <a:pt x="60" y="273"/>
                  </a:moveTo>
                  <a:cubicBezTo>
                    <a:pt x="60" y="306"/>
                    <a:pt x="86" y="333"/>
                    <a:pt x="119" y="333"/>
                  </a:cubicBezTo>
                  <a:cubicBezTo>
                    <a:pt x="152" y="333"/>
                    <a:pt x="179" y="306"/>
                    <a:pt x="179" y="273"/>
                  </a:cubicBezTo>
                  <a:cubicBezTo>
                    <a:pt x="179" y="240"/>
                    <a:pt x="152" y="213"/>
                    <a:pt x="119" y="213"/>
                  </a:cubicBezTo>
                  <a:cubicBezTo>
                    <a:pt x="86" y="213"/>
                    <a:pt x="60" y="240"/>
                    <a:pt x="60" y="273"/>
                  </a:cubicBezTo>
                  <a:close/>
                  <a:moveTo>
                    <a:pt x="134" y="110"/>
                  </a:moveTo>
                  <a:cubicBezTo>
                    <a:pt x="134" y="132"/>
                    <a:pt x="152" y="149"/>
                    <a:pt x="174" y="149"/>
                  </a:cubicBezTo>
                  <a:cubicBezTo>
                    <a:pt x="195" y="149"/>
                    <a:pt x="213" y="132"/>
                    <a:pt x="213" y="110"/>
                  </a:cubicBezTo>
                  <a:cubicBezTo>
                    <a:pt x="213" y="89"/>
                    <a:pt x="195" y="71"/>
                    <a:pt x="174" y="71"/>
                  </a:cubicBezTo>
                  <a:cubicBezTo>
                    <a:pt x="152" y="71"/>
                    <a:pt x="134" y="89"/>
                    <a:pt x="134" y="110"/>
                  </a:cubicBezTo>
                  <a:close/>
                  <a:moveTo>
                    <a:pt x="228" y="241"/>
                  </a:moveTo>
                  <a:cubicBezTo>
                    <a:pt x="228" y="275"/>
                    <a:pt x="254" y="303"/>
                    <a:pt x="287" y="303"/>
                  </a:cubicBezTo>
                  <a:cubicBezTo>
                    <a:pt x="320" y="303"/>
                    <a:pt x="347" y="275"/>
                    <a:pt x="347" y="241"/>
                  </a:cubicBezTo>
                  <a:cubicBezTo>
                    <a:pt x="347" y="207"/>
                    <a:pt x="320" y="179"/>
                    <a:pt x="287" y="179"/>
                  </a:cubicBezTo>
                  <a:cubicBezTo>
                    <a:pt x="254" y="179"/>
                    <a:pt x="228" y="207"/>
                    <a:pt x="228" y="241"/>
                  </a:cubicBezTo>
                  <a:close/>
                  <a:moveTo>
                    <a:pt x="228" y="250"/>
                  </a:moveTo>
                  <a:cubicBezTo>
                    <a:pt x="178" y="262"/>
                    <a:pt x="178" y="262"/>
                    <a:pt x="178" y="262"/>
                  </a:cubicBezTo>
                  <a:moveTo>
                    <a:pt x="74" y="139"/>
                  </a:moveTo>
                  <a:cubicBezTo>
                    <a:pt x="136" y="120"/>
                    <a:pt x="136" y="120"/>
                    <a:pt x="136" y="120"/>
                  </a:cubicBezTo>
                  <a:moveTo>
                    <a:pt x="137" y="216"/>
                  </a:moveTo>
                  <a:cubicBezTo>
                    <a:pt x="162" y="148"/>
                    <a:pt x="162" y="148"/>
                    <a:pt x="162" y="148"/>
                  </a:cubicBezTo>
                  <a:moveTo>
                    <a:pt x="86" y="223"/>
                  </a:moveTo>
                  <a:cubicBezTo>
                    <a:pt x="57" y="177"/>
                    <a:pt x="57" y="177"/>
                    <a:pt x="57" y="177"/>
                  </a:cubicBezTo>
                  <a:moveTo>
                    <a:pt x="232" y="217"/>
                  </a:moveTo>
                  <a:cubicBezTo>
                    <a:pt x="71" y="161"/>
                    <a:pt x="71" y="161"/>
                    <a:pt x="71" y="161"/>
                  </a:cubicBezTo>
                  <a:moveTo>
                    <a:pt x="102" y="46"/>
                  </a:moveTo>
                  <a:cubicBezTo>
                    <a:pt x="58" y="115"/>
                    <a:pt x="58" y="115"/>
                    <a:pt x="58" y="115"/>
                  </a:cubicBezTo>
                  <a:moveTo>
                    <a:pt x="249" y="194"/>
                  </a:moveTo>
                  <a:cubicBezTo>
                    <a:pt x="200" y="139"/>
                    <a:pt x="200" y="139"/>
                    <a:pt x="200" y="139"/>
                  </a:cubicBezTo>
                  <a:moveTo>
                    <a:pt x="112" y="213"/>
                  </a:moveTo>
                  <a:cubicBezTo>
                    <a:pt x="114" y="49"/>
                    <a:pt x="114" y="49"/>
                    <a:pt x="114" y="49"/>
                  </a:cubicBezTo>
                  <a:moveTo>
                    <a:pt x="126" y="45"/>
                  </a:moveTo>
                  <a:cubicBezTo>
                    <a:pt x="151" y="78"/>
                    <a:pt x="151" y="78"/>
                    <a:pt x="151" y="78"/>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675" b="0">
                <a:gradFill>
                  <a:gsLst>
                    <a:gs pos="0">
                      <a:srgbClr val="505050"/>
                    </a:gs>
                    <a:gs pos="100000">
                      <a:srgbClr val="505050"/>
                    </a:gs>
                  </a:gsLst>
                  <a:lin ang="5400000" scaled="1"/>
                </a:gradFill>
                <a:latin typeface="Segoe UI"/>
                <a:cs typeface="+mn-cs"/>
              </a:endParaRPr>
            </a:p>
          </p:txBody>
        </p:sp>
      </p:grpSp>
      <p:grpSp>
        <p:nvGrpSpPr>
          <p:cNvPr id="52" name="Group 51">
            <a:extLst>
              <a:ext uri="{FF2B5EF4-FFF2-40B4-BE49-F238E27FC236}">
                <a16:creationId xmlns:a16="http://schemas.microsoft.com/office/drawing/2014/main" id="{0321DF42-BBDE-46E5-845F-06772A472367}"/>
              </a:ext>
            </a:extLst>
          </p:cNvPr>
          <p:cNvGrpSpPr/>
          <p:nvPr/>
        </p:nvGrpSpPr>
        <p:grpSpPr>
          <a:xfrm>
            <a:off x="266544" y="3686230"/>
            <a:ext cx="2046092" cy="637097"/>
            <a:chOff x="355392" y="4729690"/>
            <a:chExt cx="2728122" cy="849463"/>
          </a:xfrm>
        </p:grpSpPr>
        <p:sp>
          <p:nvSpPr>
            <p:cNvPr id="53" name="TextBox 52">
              <a:extLst>
                <a:ext uri="{FF2B5EF4-FFF2-40B4-BE49-F238E27FC236}">
                  <a16:creationId xmlns:a16="http://schemas.microsoft.com/office/drawing/2014/main" id="{FDBF29B9-65FC-44F9-B8C1-94E1BA57756E}"/>
                </a:ext>
              </a:extLst>
            </p:cNvPr>
            <p:cNvSpPr txBox="1"/>
            <p:nvPr/>
          </p:nvSpPr>
          <p:spPr>
            <a:xfrm>
              <a:off x="1078852" y="4729690"/>
              <a:ext cx="2004662" cy="849463"/>
            </a:xfrm>
            <a:prstGeom prst="rect">
              <a:avLst/>
            </a:prstGeom>
            <a:noFill/>
          </p:spPr>
          <p:txBody>
            <a:bodyPr wrap="square" lIns="137160" tIns="109728" rIns="137160" bIns="109728" rtlCol="0">
              <a:spAutoFit/>
            </a:bodyPr>
            <a:lstStyle/>
            <a:p>
              <a:pPr defTabSz="685800" fontAlgn="auto">
                <a:spcBef>
                  <a:spcPts val="0"/>
                </a:spcBef>
                <a:spcAft>
                  <a:spcPts val="0"/>
                </a:spcAft>
                <a:defRPr/>
              </a:pPr>
              <a:r>
                <a:rPr lang="en-US" sz="1350" b="0">
                  <a:solidFill>
                    <a:srgbClr val="FFFFFF"/>
                  </a:solidFill>
                  <a:latin typeface="Segoe UI"/>
                  <a:cs typeface="+mn-cs"/>
                </a:rPr>
                <a:t>Within the </a:t>
              </a:r>
            </a:p>
            <a:p>
              <a:pPr defTabSz="685800" fontAlgn="auto">
                <a:spcBef>
                  <a:spcPts val="0"/>
                </a:spcBef>
                <a:spcAft>
                  <a:spcPts val="0"/>
                </a:spcAft>
                <a:defRPr/>
              </a:pPr>
              <a:r>
                <a:rPr lang="en-US" sz="1350" b="0">
                  <a:solidFill>
                    <a:srgbClr val="FFFFFF"/>
                  </a:solidFill>
                  <a:latin typeface="Segoe UI"/>
                  <a:cs typeface="+mn-cs"/>
                </a:rPr>
                <a:t>VNet</a:t>
              </a:r>
            </a:p>
          </p:txBody>
        </p:sp>
        <p:cxnSp>
          <p:nvCxnSpPr>
            <p:cNvPr id="54" name="Straight Connector 53">
              <a:extLst>
                <a:ext uri="{FF2B5EF4-FFF2-40B4-BE49-F238E27FC236}">
                  <a16:creationId xmlns:a16="http://schemas.microsoft.com/office/drawing/2014/main" id="{180BD8E6-7121-43B1-A09C-16EE4665E7B5}"/>
                </a:ext>
              </a:extLst>
            </p:cNvPr>
            <p:cNvCxnSpPr/>
            <p:nvPr/>
          </p:nvCxnSpPr>
          <p:spPr>
            <a:xfrm>
              <a:off x="1061187" y="4854117"/>
              <a:ext cx="0" cy="600609"/>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5" name="network" title="Icon of a device or computer network">
              <a:extLst>
                <a:ext uri="{FF2B5EF4-FFF2-40B4-BE49-F238E27FC236}">
                  <a16:creationId xmlns:a16="http://schemas.microsoft.com/office/drawing/2014/main" id="{042C72A3-E5F0-4961-B4A3-4C1ED0E11205}"/>
                </a:ext>
              </a:extLst>
            </p:cNvPr>
            <p:cNvSpPr>
              <a:spLocks noChangeAspect="1" noEditPoints="1"/>
            </p:cNvSpPr>
            <p:nvPr/>
          </p:nvSpPr>
          <p:spPr bwMode="auto">
            <a:xfrm>
              <a:off x="355392" y="4895116"/>
              <a:ext cx="498073" cy="518611"/>
            </a:xfrm>
            <a:custGeom>
              <a:avLst/>
              <a:gdLst>
                <a:gd name="T0" fmla="*/ 328 w 388"/>
                <a:gd name="T1" fmla="*/ 260 h 404"/>
                <a:gd name="T2" fmla="*/ 15 w 388"/>
                <a:gd name="T3" fmla="*/ 260 h 404"/>
                <a:gd name="T4" fmla="*/ 15 w 388"/>
                <a:gd name="T5" fmla="*/ 57 h 404"/>
                <a:gd name="T6" fmla="*/ 328 w 388"/>
                <a:gd name="T7" fmla="*/ 57 h 404"/>
                <a:gd name="T8" fmla="*/ 328 w 388"/>
                <a:gd name="T9" fmla="*/ 260 h 404"/>
                <a:gd name="T10" fmla="*/ 328 w 388"/>
                <a:gd name="T11" fmla="*/ 203 h 404"/>
                <a:gd name="T12" fmla="*/ 388 w 388"/>
                <a:gd name="T13" fmla="*/ 203 h 404"/>
                <a:gd name="T14" fmla="*/ 388 w 388"/>
                <a:gd name="T15" fmla="*/ 0 h 404"/>
                <a:gd name="T16" fmla="*/ 69 w 388"/>
                <a:gd name="T17" fmla="*/ 0 h 404"/>
                <a:gd name="T18" fmla="*/ 69 w 388"/>
                <a:gd name="T19" fmla="*/ 57 h 404"/>
                <a:gd name="T20" fmla="*/ 271 w 388"/>
                <a:gd name="T21" fmla="*/ 404 h 404"/>
                <a:gd name="T22" fmla="*/ 271 w 388"/>
                <a:gd name="T23" fmla="*/ 347 h 404"/>
                <a:gd name="T24" fmla="*/ 215 w 388"/>
                <a:gd name="T25" fmla="*/ 347 h 404"/>
                <a:gd name="T26" fmla="*/ 215 w 388"/>
                <a:gd name="T27" fmla="*/ 318 h 404"/>
                <a:gd name="T28" fmla="*/ 157 w 388"/>
                <a:gd name="T29" fmla="*/ 318 h 404"/>
                <a:gd name="T30" fmla="*/ 157 w 388"/>
                <a:gd name="T31" fmla="*/ 347 h 404"/>
                <a:gd name="T32" fmla="*/ 97 w 388"/>
                <a:gd name="T33" fmla="*/ 347 h 404"/>
                <a:gd name="T34" fmla="*/ 97 w 388"/>
                <a:gd name="T35" fmla="*/ 404 h 404"/>
                <a:gd name="T36" fmla="*/ 187 w 388"/>
                <a:gd name="T37" fmla="*/ 404 h 404"/>
                <a:gd name="T38" fmla="*/ 271 w 388"/>
                <a:gd name="T39" fmla="*/ 404 h 404"/>
                <a:gd name="T40" fmla="*/ 97 w 388"/>
                <a:gd name="T41" fmla="*/ 374 h 404"/>
                <a:gd name="T42" fmla="*/ 0 w 388"/>
                <a:gd name="T43" fmla="*/ 374 h 404"/>
                <a:gd name="T44" fmla="*/ 271 w 388"/>
                <a:gd name="T45" fmla="*/ 374 h 404"/>
                <a:gd name="T46" fmla="*/ 369 w 388"/>
                <a:gd name="T47" fmla="*/ 374 h 404"/>
                <a:gd name="T48" fmla="*/ 184 w 388"/>
                <a:gd name="T49" fmla="*/ 318 h 404"/>
                <a:gd name="T50" fmla="*/ 184 w 388"/>
                <a:gd name="T51" fmla="*/ 26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88" h="404">
                  <a:moveTo>
                    <a:pt x="328" y="260"/>
                  </a:moveTo>
                  <a:lnTo>
                    <a:pt x="15" y="260"/>
                  </a:lnTo>
                  <a:lnTo>
                    <a:pt x="15" y="57"/>
                  </a:lnTo>
                  <a:lnTo>
                    <a:pt x="328" y="57"/>
                  </a:lnTo>
                  <a:lnTo>
                    <a:pt x="328" y="260"/>
                  </a:lnTo>
                  <a:moveTo>
                    <a:pt x="328" y="203"/>
                  </a:moveTo>
                  <a:lnTo>
                    <a:pt x="388" y="203"/>
                  </a:lnTo>
                  <a:lnTo>
                    <a:pt x="388" y="0"/>
                  </a:lnTo>
                  <a:lnTo>
                    <a:pt x="69" y="0"/>
                  </a:lnTo>
                  <a:lnTo>
                    <a:pt x="69" y="57"/>
                  </a:lnTo>
                  <a:moveTo>
                    <a:pt x="271" y="404"/>
                  </a:moveTo>
                  <a:lnTo>
                    <a:pt x="271" y="347"/>
                  </a:lnTo>
                  <a:lnTo>
                    <a:pt x="215" y="347"/>
                  </a:lnTo>
                  <a:lnTo>
                    <a:pt x="215" y="318"/>
                  </a:lnTo>
                  <a:lnTo>
                    <a:pt x="157" y="318"/>
                  </a:lnTo>
                  <a:lnTo>
                    <a:pt x="157" y="347"/>
                  </a:lnTo>
                  <a:lnTo>
                    <a:pt x="97" y="347"/>
                  </a:lnTo>
                  <a:lnTo>
                    <a:pt x="97" y="404"/>
                  </a:lnTo>
                  <a:lnTo>
                    <a:pt x="187" y="404"/>
                  </a:lnTo>
                  <a:lnTo>
                    <a:pt x="271" y="404"/>
                  </a:lnTo>
                  <a:moveTo>
                    <a:pt x="97" y="374"/>
                  </a:moveTo>
                  <a:lnTo>
                    <a:pt x="0" y="374"/>
                  </a:lnTo>
                  <a:moveTo>
                    <a:pt x="271" y="374"/>
                  </a:moveTo>
                  <a:lnTo>
                    <a:pt x="369" y="374"/>
                  </a:lnTo>
                  <a:moveTo>
                    <a:pt x="184" y="318"/>
                  </a:moveTo>
                  <a:lnTo>
                    <a:pt x="184" y="260"/>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a:solidFill>
                  <a:srgbClr val="2F2F2F"/>
                </a:solidFill>
                <a:latin typeface="Segoe UI"/>
                <a:cs typeface="+mn-cs"/>
              </a:endParaRPr>
            </a:p>
          </p:txBody>
        </p:sp>
      </p:grpSp>
      <p:sp>
        <p:nvSpPr>
          <p:cNvPr id="56" name="Rectangle 55">
            <a:extLst>
              <a:ext uri="{FF2B5EF4-FFF2-40B4-BE49-F238E27FC236}">
                <a16:creationId xmlns:a16="http://schemas.microsoft.com/office/drawing/2014/main" id="{73CE2E54-0D68-403A-AEE9-194EFC930259}"/>
              </a:ext>
            </a:extLst>
          </p:cNvPr>
          <p:cNvSpPr/>
          <p:nvPr/>
        </p:nvSpPr>
        <p:spPr bwMode="auto">
          <a:xfrm>
            <a:off x="-18539" y="2597944"/>
            <a:ext cx="2590286" cy="814680"/>
          </a:xfrm>
          <a:prstGeom prst="rect">
            <a:avLst/>
          </a:prstGeom>
          <a:solidFill>
            <a:schemeClr val="bg2">
              <a:alpha val="3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a:lnSpc>
                <a:spcPct val="90000"/>
              </a:lnSpc>
            </a:pPr>
            <a:endParaRPr lang="en-US" b="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57" name="Group 56">
            <a:extLst>
              <a:ext uri="{FF2B5EF4-FFF2-40B4-BE49-F238E27FC236}">
                <a16:creationId xmlns:a16="http://schemas.microsoft.com/office/drawing/2014/main" id="{3E119A02-708E-46C9-A66A-B4FA3EA4A955}"/>
              </a:ext>
            </a:extLst>
          </p:cNvPr>
          <p:cNvGrpSpPr/>
          <p:nvPr/>
        </p:nvGrpSpPr>
        <p:grpSpPr>
          <a:xfrm>
            <a:off x="236424" y="4613769"/>
            <a:ext cx="2032068" cy="450457"/>
            <a:chOff x="315232" y="3489448"/>
            <a:chExt cx="2709424" cy="600609"/>
          </a:xfrm>
        </p:grpSpPr>
        <p:sp>
          <p:nvSpPr>
            <p:cNvPr id="58" name="TextBox 57">
              <a:extLst>
                <a:ext uri="{FF2B5EF4-FFF2-40B4-BE49-F238E27FC236}">
                  <a16:creationId xmlns:a16="http://schemas.microsoft.com/office/drawing/2014/main" id="{BF52CB02-CCBE-458C-9866-25036B032683}"/>
                </a:ext>
              </a:extLst>
            </p:cNvPr>
            <p:cNvSpPr txBox="1"/>
            <p:nvPr/>
          </p:nvSpPr>
          <p:spPr>
            <a:xfrm>
              <a:off x="1078852" y="3496725"/>
              <a:ext cx="1945804" cy="572464"/>
            </a:xfrm>
            <a:prstGeom prst="rect">
              <a:avLst/>
            </a:prstGeom>
            <a:noFill/>
          </p:spPr>
          <p:txBody>
            <a:bodyPr wrap="square" lIns="137160" tIns="109728" rIns="137160" bIns="109728" rtlCol="0">
              <a:spAutoFit/>
            </a:bodyPr>
            <a:lstStyle/>
            <a:p>
              <a:pPr defTabSz="685800" fontAlgn="auto">
                <a:spcBef>
                  <a:spcPts val="0"/>
                </a:spcBef>
                <a:spcAft>
                  <a:spcPts val="450"/>
                </a:spcAft>
                <a:defRPr/>
              </a:pPr>
              <a:r>
                <a:rPr lang="en-US" sz="1350" b="0">
                  <a:solidFill>
                    <a:srgbClr val="FFFFFF"/>
                  </a:solidFill>
                  <a:latin typeface="Segoe UI"/>
                  <a:cs typeface="+mn-cs"/>
                </a:rPr>
                <a:t>Within Azure</a:t>
              </a:r>
            </a:p>
          </p:txBody>
        </p:sp>
        <p:cxnSp>
          <p:nvCxnSpPr>
            <p:cNvPr id="59" name="Straight Connector 58">
              <a:extLst>
                <a:ext uri="{FF2B5EF4-FFF2-40B4-BE49-F238E27FC236}">
                  <a16:creationId xmlns:a16="http://schemas.microsoft.com/office/drawing/2014/main" id="{09FFC14F-C580-4EBB-AFEB-D454594B0B03}"/>
                </a:ext>
              </a:extLst>
            </p:cNvPr>
            <p:cNvCxnSpPr/>
            <p:nvPr/>
          </p:nvCxnSpPr>
          <p:spPr>
            <a:xfrm>
              <a:off x="1061187" y="3489448"/>
              <a:ext cx="0" cy="600609"/>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0" name="cloud" title="Icon of a cloud">
              <a:extLst>
                <a:ext uri="{FF2B5EF4-FFF2-40B4-BE49-F238E27FC236}">
                  <a16:creationId xmlns:a16="http://schemas.microsoft.com/office/drawing/2014/main" id="{3C0B35A5-EA2F-4D65-898E-10AF00ABAEC1}"/>
                </a:ext>
              </a:extLst>
            </p:cNvPr>
            <p:cNvSpPr>
              <a:spLocks noChangeAspect="1"/>
            </p:cNvSpPr>
            <p:nvPr/>
          </p:nvSpPr>
          <p:spPr bwMode="auto">
            <a:xfrm>
              <a:off x="315232" y="3605506"/>
              <a:ext cx="578392" cy="368492"/>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675" b="0">
                <a:gradFill>
                  <a:gsLst>
                    <a:gs pos="0">
                      <a:srgbClr val="505050"/>
                    </a:gs>
                    <a:gs pos="100000">
                      <a:srgbClr val="505050"/>
                    </a:gs>
                  </a:gsLst>
                </a:gradFill>
                <a:latin typeface="Segoe UI"/>
                <a:cs typeface="+mn-cs"/>
              </a:endParaRPr>
            </a:p>
          </p:txBody>
        </p:sp>
      </p:grpSp>
      <p:sp>
        <p:nvSpPr>
          <p:cNvPr id="61" name="Title 5">
            <a:extLst>
              <a:ext uri="{FF2B5EF4-FFF2-40B4-BE49-F238E27FC236}">
                <a16:creationId xmlns:a16="http://schemas.microsoft.com/office/drawing/2014/main" id="{26437178-737F-4E32-AE0E-DEEFD71596AA}"/>
              </a:ext>
            </a:extLst>
          </p:cNvPr>
          <p:cNvSpPr>
            <a:spLocks noGrp="1"/>
          </p:cNvSpPr>
          <p:nvPr>
            <p:ph type="title"/>
          </p:nvPr>
        </p:nvSpPr>
        <p:spPr>
          <a:xfrm>
            <a:off x="733575" y="1200501"/>
            <a:ext cx="1871660" cy="674749"/>
          </a:xfrm>
        </p:spPr>
        <p:txBody>
          <a:bodyPr/>
          <a:lstStyle/>
          <a:p>
            <a:r>
              <a:rPr lang="en-US" sz="2100"/>
              <a:t>Protecting your application</a:t>
            </a:r>
          </a:p>
        </p:txBody>
      </p:sp>
      <p:grpSp>
        <p:nvGrpSpPr>
          <p:cNvPr id="62" name="Group 61">
            <a:extLst>
              <a:ext uri="{FF2B5EF4-FFF2-40B4-BE49-F238E27FC236}">
                <a16:creationId xmlns:a16="http://schemas.microsoft.com/office/drawing/2014/main" id="{48C39BA6-C9B7-4E87-819B-3EBA294DBEA8}"/>
              </a:ext>
            </a:extLst>
          </p:cNvPr>
          <p:cNvGrpSpPr/>
          <p:nvPr/>
        </p:nvGrpSpPr>
        <p:grpSpPr>
          <a:xfrm>
            <a:off x="242066" y="1353125"/>
            <a:ext cx="367947" cy="418972"/>
            <a:chOff x="466726" y="1321530"/>
            <a:chExt cx="345724" cy="368082"/>
          </a:xfrm>
        </p:grpSpPr>
        <p:sp>
          <p:nvSpPr>
            <p:cNvPr id="63" name="Shield_EA18">
              <a:extLst>
                <a:ext uri="{FF2B5EF4-FFF2-40B4-BE49-F238E27FC236}">
                  <a16:creationId xmlns:a16="http://schemas.microsoft.com/office/drawing/2014/main" id="{B837EAFD-A4F9-442B-89E6-51CE1C2079FE}"/>
                </a:ext>
              </a:extLst>
            </p:cNvPr>
            <p:cNvSpPr>
              <a:spLocks noChangeAspect="1"/>
            </p:cNvSpPr>
            <p:nvPr/>
          </p:nvSpPr>
          <p:spPr bwMode="auto">
            <a:xfrm>
              <a:off x="466726" y="1321530"/>
              <a:ext cx="345724" cy="368082"/>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noFill/>
            <a:ln w="190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a:gradFill>
                  <a:gsLst>
                    <a:gs pos="0">
                      <a:srgbClr val="505050"/>
                    </a:gs>
                    <a:gs pos="100000">
                      <a:srgbClr val="505050"/>
                    </a:gs>
                  </a:gsLst>
                </a:gradFill>
                <a:latin typeface="Segoe UI"/>
                <a:cs typeface="+mn-cs"/>
              </a:endParaRPr>
            </a:p>
          </p:txBody>
        </p:sp>
        <p:sp>
          <p:nvSpPr>
            <p:cNvPr id="64" name="Lock">
              <a:extLst>
                <a:ext uri="{FF2B5EF4-FFF2-40B4-BE49-F238E27FC236}">
                  <a16:creationId xmlns:a16="http://schemas.microsoft.com/office/drawing/2014/main" id="{5C161E33-C0F8-42BA-8E5D-908F2D3C72CF}"/>
                </a:ext>
              </a:extLst>
            </p:cNvPr>
            <p:cNvSpPr>
              <a:spLocks noChangeAspect="1" noEditPoints="1"/>
            </p:cNvSpPr>
            <p:nvPr/>
          </p:nvSpPr>
          <p:spPr bwMode="auto">
            <a:xfrm>
              <a:off x="585408" y="1403176"/>
              <a:ext cx="108361" cy="151450"/>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675" b="0">
                <a:gradFill>
                  <a:gsLst>
                    <a:gs pos="0">
                      <a:srgbClr val="505050"/>
                    </a:gs>
                    <a:gs pos="100000">
                      <a:srgbClr val="505050"/>
                    </a:gs>
                  </a:gsLst>
                  <a:lin ang="5400000" scaled="1"/>
                </a:gradFill>
                <a:latin typeface="Segoe UI"/>
                <a:cs typeface="+mn-cs"/>
              </a:endParaRPr>
            </a:p>
          </p:txBody>
        </p:sp>
      </p:grpSp>
      <p:grpSp>
        <p:nvGrpSpPr>
          <p:cNvPr id="95" name="Group 94">
            <a:extLst>
              <a:ext uri="{FF2B5EF4-FFF2-40B4-BE49-F238E27FC236}">
                <a16:creationId xmlns:a16="http://schemas.microsoft.com/office/drawing/2014/main" id="{C2B2410C-1950-47C2-BD4A-735D75BD46F5}"/>
              </a:ext>
            </a:extLst>
          </p:cNvPr>
          <p:cNvGrpSpPr/>
          <p:nvPr/>
        </p:nvGrpSpPr>
        <p:grpSpPr>
          <a:xfrm>
            <a:off x="6305991" y="2475309"/>
            <a:ext cx="746272" cy="2883486"/>
            <a:chOff x="10941505" y="1948668"/>
            <a:chExt cx="1014981" cy="3921742"/>
          </a:xfrm>
        </p:grpSpPr>
        <p:grpSp>
          <p:nvGrpSpPr>
            <p:cNvPr id="96" name="Group 95">
              <a:extLst>
                <a:ext uri="{FF2B5EF4-FFF2-40B4-BE49-F238E27FC236}">
                  <a16:creationId xmlns:a16="http://schemas.microsoft.com/office/drawing/2014/main" id="{1D1873C3-7981-44A9-9A59-8DC51833B76B}"/>
                </a:ext>
              </a:extLst>
            </p:cNvPr>
            <p:cNvGrpSpPr/>
            <p:nvPr/>
          </p:nvGrpSpPr>
          <p:grpSpPr>
            <a:xfrm>
              <a:off x="10941505" y="1948668"/>
              <a:ext cx="1014981" cy="1846571"/>
              <a:chOff x="10941505" y="1948668"/>
              <a:chExt cx="1014981" cy="1846571"/>
            </a:xfrm>
          </p:grpSpPr>
          <p:sp>
            <p:nvSpPr>
              <p:cNvPr id="102" name="Rectangle 101">
                <a:extLst>
                  <a:ext uri="{FF2B5EF4-FFF2-40B4-BE49-F238E27FC236}">
                    <a16:creationId xmlns:a16="http://schemas.microsoft.com/office/drawing/2014/main" id="{BA9A7CC9-CDA3-4B3B-843B-53F06252730C}"/>
                  </a:ext>
                </a:extLst>
              </p:cNvPr>
              <p:cNvSpPr/>
              <p:nvPr/>
            </p:nvSpPr>
            <p:spPr bwMode="auto">
              <a:xfrm>
                <a:off x="10941505" y="1948668"/>
                <a:ext cx="1014981" cy="1846571"/>
              </a:xfrm>
              <a:prstGeom prst="rect">
                <a:avLst/>
              </a:prstGeom>
              <a:noFill/>
              <a:ln w="28575" cap="flat" cmpd="sng" algn="ctr">
                <a:solidFill>
                  <a:srgbClr val="00BCF2"/>
                </a:solid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a:lnSpc>
                    <a:spcPct val="90000"/>
                  </a:lnSpc>
                  <a:defRPr/>
                </a:pPr>
                <a:r>
                  <a:rPr lang="en-US" sz="1176" kern="0">
                    <a:gradFill>
                      <a:gsLst>
                        <a:gs pos="15190">
                          <a:srgbClr val="353535"/>
                        </a:gs>
                        <a:gs pos="43000">
                          <a:srgbClr val="353535"/>
                        </a:gs>
                      </a:gsLst>
                      <a:lin ang="5400000" scaled="0"/>
                    </a:gradFill>
                    <a:latin typeface="Segoe UI Semilight"/>
                    <a:cs typeface="Segoe UI" panose="020B0502040204020203" pitchFamily="34" charset="0"/>
                  </a:rPr>
                  <a:t>Site 1</a:t>
                </a:r>
              </a:p>
            </p:txBody>
          </p:sp>
          <p:grpSp>
            <p:nvGrpSpPr>
              <p:cNvPr id="103" name="Group 102">
                <a:extLst>
                  <a:ext uri="{FF2B5EF4-FFF2-40B4-BE49-F238E27FC236}">
                    <a16:creationId xmlns:a16="http://schemas.microsoft.com/office/drawing/2014/main" id="{49120C85-60F6-4710-93F6-377AFFA0F705}"/>
                  </a:ext>
                </a:extLst>
              </p:cNvPr>
              <p:cNvGrpSpPr/>
              <p:nvPr/>
            </p:nvGrpSpPr>
            <p:grpSpPr>
              <a:xfrm>
                <a:off x="11187019" y="2323392"/>
                <a:ext cx="548562" cy="1195732"/>
                <a:chOff x="11187019" y="2396288"/>
                <a:chExt cx="548562" cy="1195732"/>
              </a:xfrm>
            </p:grpSpPr>
            <p:pic>
              <p:nvPicPr>
                <p:cNvPr id="104" name="Picture 103">
                  <a:extLst>
                    <a:ext uri="{FF2B5EF4-FFF2-40B4-BE49-F238E27FC236}">
                      <a16:creationId xmlns:a16="http://schemas.microsoft.com/office/drawing/2014/main" id="{8E1698E6-4D47-4195-949A-3B388C02230C}"/>
                    </a:ext>
                  </a:extLst>
                </p:cNvPr>
                <p:cNvPicPr>
                  <a:picLocks noChangeAspect="1"/>
                </p:cNvPicPr>
                <p:nvPr/>
              </p:nvPicPr>
              <p:blipFill>
                <a:blip r:embed="rId3"/>
                <a:stretch>
                  <a:fillRect/>
                </a:stretch>
              </p:blipFill>
              <p:spPr>
                <a:xfrm>
                  <a:off x="11187019" y="2396288"/>
                  <a:ext cx="548562" cy="548562"/>
                </a:xfrm>
                <a:prstGeom prst="rect">
                  <a:avLst/>
                </a:prstGeom>
              </p:spPr>
            </p:pic>
            <p:pic>
              <p:nvPicPr>
                <p:cNvPr id="105" name="Picture 104">
                  <a:extLst>
                    <a:ext uri="{FF2B5EF4-FFF2-40B4-BE49-F238E27FC236}">
                      <a16:creationId xmlns:a16="http://schemas.microsoft.com/office/drawing/2014/main" id="{2E5CC893-7ECA-4ECD-9847-F9DA5572BD97}"/>
                    </a:ext>
                  </a:extLst>
                </p:cNvPr>
                <p:cNvPicPr>
                  <a:picLocks noChangeAspect="1"/>
                </p:cNvPicPr>
                <p:nvPr/>
              </p:nvPicPr>
              <p:blipFill>
                <a:blip r:embed="rId3"/>
                <a:stretch>
                  <a:fillRect/>
                </a:stretch>
              </p:blipFill>
              <p:spPr>
                <a:xfrm>
                  <a:off x="11187019" y="3043458"/>
                  <a:ext cx="548562" cy="548562"/>
                </a:xfrm>
                <a:prstGeom prst="rect">
                  <a:avLst/>
                </a:prstGeom>
              </p:spPr>
            </p:pic>
          </p:grpSp>
        </p:grpSp>
        <p:grpSp>
          <p:nvGrpSpPr>
            <p:cNvPr id="97" name="Group 96">
              <a:extLst>
                <a:ext uri="{FF2B5EF4-FFF2-40B4-BE49-F238E27FC236}">
                  <a16:creationId xmlns:a16="http://schemas.microsoft.com/office/drawing/2014/main" id="{9398642A-F510-4D4E-8A19-A5B3B6D78A5F}"/>
                </a:ext>
              </a:extLst>
            </p:cNvPr>
            <p:cNvGrpSpPr/>
            <p:nvPr/>
          </p:nvGrpSpPr>
          <p:grpSpPr>
            <a:xfrm>
              <a:off x="10941506" y="4023839"/>
              <a:ext cx="1014980" cy="1846571"/>
              <a:chOff x="10941506" y="1948668"/>
              <a:chExt cx="1014980" cy="1846571"/>
            </a:xfrm>
          </p:grpSpPr>
          <p:sp>
            <p:nvSpPr>
              <p:cNvPr id="98" name="Rectangle 97">
                <a:extLst>
                  <a:ext uri="{FF2B5EF4-FFF2-40B4-BE49-F238E27FC236}">
                    <a16:creationId xmlns:a16="http://schemas.microsoft.com/office/drawing/2014/main" id="{BB0A3595-21A9-4C4A-8D35-982417A7A50E}"/>
                  </a:ext>
                </a:extLst>
              </p:cNvPr>
              <p:cNvSpPr/>
              <p:nvPr/>
            </p:nvSpPr>
            <p:spPr bwMode="auto">
              <a:xfrm>
                <a:off x="10941506" y="1948668"/>
                <a:ext cx="1014980" cy="1846571"/>
              </a:xfrm>
              <a:prstGeom prst="rect">
                <a:avLst/>
              </a:prstGeom>
              <a:noFill/>
              <a:ln w="28575" cap="flat" cmpd="sng" algn="ctr">
                <a:solidFill>
                  <a:srgbClr val="00BCF2"/>
                </a:solid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a:lnSpc>
                    <a:spcPct val="90000"/>
                  </a:lnSpc>
                  <a:defRPr/>
                </a:pPr>
                <a:r>
                  <a:rPr lang="en-US" sz="1176" kern="0">
                    <a:gradFill>
                      <a:gsLst>
                        <a:gs pos="15190">
                          <a:srgbClr val="353535"/>
                        </a:gs>
                        <a:gs pos="43000">
                          <a:srgbClr val="353535"/>
                        </a:gs>
                      </a:gsLst>
                      <a:lin ang="5400000" scaled="0"/>
                    </a:gradFill>
                    <a:latin typeface="Segoe UI Semilight"/>
                    <a:ea typeface="Segoe UI" panose="020B0502040204020203" pitchFamily="34" charset="0"/>
                    <a:cs typeface="Segoe UI" panose="020B0502040204020203" pitchFamily="34" charset="0"/>
                  </a:rPr>
                  <a:t>Site 2</a:t>
                </a:r>
              </a:p>
            </p:txBody>
          </p:sp>
          <p:grpSp>
            <p:nvGrpSpPr>
              <p:cNvPr id="99" name="Group 98">
                <a:extLst>
                  <a:ext uri="{FF2B5EF4-FFF2-40B4-BE49-F238E27FC236}">
                    <a16:creationId xmlns:a16="http://schemas.microsoft.com/office/drawing/2014/main" id="{9CDCDA38-0C90-493F-85FE-E4F853A809A3}"/>
                  </a:ext>
                </a:extLst>
              </p:cNvPr>
              <p:cNvGrpSpPr/>
              <p:nvPr/>
            </p:nvGrpSpPr>
            <p:grpSpPr>
              <a:xfrm>
                <a:off x="11187019" y="2323392"/>
                <a:ext cx="548562" cy="1195732"/>
                <a:chOff x="11187019" y="2396288"/>
                <a:chExt cx="548562" cy="1195732"/>
              </a:xfrm>
            </p:grpSpPr>
            <p:pic>
              <p:nvPicPr>
                <p:cNvPr id="100" name="Picture 99">
                  <a:extLst>
                    <a:ext uri="{FF2B5EF4-FFF2-40B4-BE49-F238E27FC236}">
                      <a16:creationId xmlns:a16="http://schemas.microsoft.com/office/drawing/2014/main" id="{28E7C5B1-D806-4B01-9AA7-E7EAC946824D}"/>
                    </a:ext>
                  </a:extLst>
                </p:cNvPr>
                <p:cNvPicPr>
                  <a:picLocks noChangeAspect="1"/>
                </p:cNvPicPr>
                <p:nvPr/>
              </p:nvPicPr>
              <p:blipFill>
                <a:blip r:embed="rId3"/>
                <a:stretch>
                  <a:fillRect/>
                </a:stretch>
              </p:blipFill>
              <p:spPr>
                <a:xfrm>
                  <a:off x="11187019" y="2396288"/>
                  <a:ext cx="548562" cy="548562"/>
                </a:xfrm>
                <a:prstGeom prst="rect">
                  <a:avLst/>
                </a:prstGeom>
              </p:spPr>
            </p:pic>
            <p:pic>
              <p:nvPicPr>
                <p:cNvPr id="101" name="Picture 100">
                  <a:extLst>
                    <a:ext uri="{FF2B5EF4-FFF2-40B4-BE49-F238E27FC236}">
                      <a16:creationId xmlns:a16="http://schemas.microsoft.com/office/drawing/2014/main" id="{B1224F6C-F1DC-4A88-AE6E-41278737206E}"/>
                    </a:ext>
                  </a:extLst>
                </p:cNvPr>
                <p:cNvPicPr>
                  <a:picLocks noChangeAspect="1"/>
                </p:cNvPicPr>
                <p:nvPr/>
              </p:nvPicPr>
              <p:blipFill>
                <a:blip r:embed="rId3"/>
                <a:stretch>
                  <a:fillRect/>
                </a:stretch>
              </p:blipFill>
              <p:spPr>
                <a:xfrm>
                  <a:off x="11187019" y="3043458"/>
                  <a:ext cx="548562" cy="548562"/>
                </a:xfrm>
                <a:prstGeom prst="rect">
                  <a:avLst/>
                </a:prstGeom>
              </p:spPr>
            </p:pic>
          </p:grpSp>
        </p:grpSp>
      </p:grpSp>
      <p:sp>
        <p:nvSpPr>
          <p:cNvPr id="106" name="people_12">
            <a:extLst>
              <a:ext uri="{FF2B5EF4-FFF2-40B4-BE49-F238E27FC236}">
                <a16:creationId xmlns:a16="http://schemas.microsoft.com/office/drawing/2014/main" id="{8E400DB4-EDC8-4EFC-B98D-F2F7CE42DD2C}"/>
              </a:ext>
            </a:extLst>
          </p:cNvPr>
          <p:cNvSpPr>
            <a:spLocks noChangeAspect="1" noEditPoints="1"/>
          </p:cNvSpPr>
          <p:nvPr/>
        </p:nvSpPr>
        <p:spPr bwMode="auto">
          <a:xfrm>
            <a:off x="2836064" y="2895016"/>
            <a:ext cx="315208" cy="268928"/>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25400" cap="sq">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85775" fontAlgn="auto">
              <a:spcBef>
                <a:spcPts val="0"/>
              </a:spcBef>
              <a:spcAft>
                <a:spcPts val="0"/>
              </a:spcAft>
              <a:defRPr/>
            </a:pPr>
            <a:endParaRPr lang="en-US" sz="1324" b="0" kern="0">
              <a:solidFill>
                <a:srgbClr val="FFFFFF"/>
              </a:solidFill>
              <a:latin typeface="Segoe UI Semilight"/>
              <a:cs typeface="+mn-cs"/>
            </a:endParaRPr>
          </a:p>
        </p:txBody>
      </p:sp>
      <p:sp>
        <p:nvSpPr>
          <p:cNvPr id="107" name="Rectangle 106">
            <a:extLst>
              <a:ext uri="{FF2B5EF4-FFF2-40B4-BE49-F238E27FC236}">
                <a16:creationId xmlns:a16="http://schemas.microsoft.com/office/drawing/2014/main" id="{5256E9F5-9CE0-4772-AF2B-76B366D584A2}"/>
              </a:ext>
            </a:extLst>
          </p:cNvPr>
          <p:cNvSpPr/>
          <p:nvPr/>
        </p:nvSpPr>
        <p:spPr bwMode="auto">
          <a:xfrm>
            <a:off x="4290297" y="2597944"/>
            <a:ext cx="896424" cy="2604434"/>
          </a:xfrm>
          <a:prstGeom prst="rect">
            <a:avLst/>
          </a:prstGeom>
          <a:noFill/>
          <a:ln w="28575" cap="flat" cmpd="sng" algn="ctr">
            <a:solidFill>
              <a:srgbClr val="00BCF2"/>
            </a:solid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a:lnSpc>
                <a:spcPct val="90000"/>
              </a:lnSpc>
              <a:defRPr/>
            </a:pPr>
            <a:r>
              <a:rPr lang="en-US" sz="1050" b="0" kern="0">
                <a:solidFill>
                  <a:srgbClr val="2F2F2F"/>
                </a:solidFill>
                <a:latin typeface="Segoe UI Semibold" panose="020B0702040204020203" pitchFamily="34" charset="0"/>
                <a:cs typeface="Segoe UI Semibold" panose="020B0702040204020203" pitchFamily="34" charset="0"/>
              </a:rPr>
              <a:t>App</a:t>
            </a:r>
            <a:br>
              <a:rPr lang="en-US" sz="1050" b="0" kern="0">
                <a:solidFill>
                  <a:srgbClr val="2F2F2F"/>
                </a:solidFill>
                <a:latin typeface="Segoe UI Semibold" panose="020B0702040204020203" pitchFamily="34" charset="0"/>
                <a:cs typeface="Segoe UI Semibold" panose="020B0702040204020203" pitchFamily="34" charset="0"/>
              </a:rPr>
            </a:br>
            <a:r>
              <a:rPr lang="en-US" sz="1050" b="0" kern="0">
                <a:solidFill>
                  <a:srgbClr val="2F2F2F"/>
                </a:solidFill>
                <a:latin typeface="Segoe UI Semibold" panose="020B0702040204020203" pitchFamily="34" charset="0"/>
                <a:cs typeface="Segoe UI Semibold" panose="020B0702040204020203" pitchFamily="34" charset="0"/>
              </a:rPr>
              <a:t>Gateway</a:t>
            </a:r>
          </a:p>
        </p:txBody>
      </p:sp>
      <p:sp>
        <p:nvSpPr>
          <p:cNvPr id="108" name="Freeform 5">
            <a:extLst>
              <a:ext uri="{FF2B5EF4-FFF2-40B4-BE49-F238E27FC236}">
                <a16:creationId xmlns:a16="http://schemas.microsoft.com/office/drawing/2014/main" id="{64B9153C-E841-4B94-A8AC-65F280C78E1A}"/>
              </a:ext>
            </a:extLst>
          </p:cNvPr>
          <p:cNvSpPr>
            <a:spLocks noEditPoints="1"/>
          </p:cNvSpPr>
          <p:nvPr/>
        </p:nvSpPr>
        <p:spPr bwMode="auto">
          <a:xfrm>
            <a:off x="4391260" y="4155776"/>
            <a:ext cx="694496" cy="693329"/>
          </a:xfrm>
          <a:custGeom>
            <a:avLst/>
            <a:gdLst>
              <a:gd name="T0" fmla="*/ 124 w 287"/>
              <a:gd name="T1" fmla="*/ 9 h 287"/>
              <a:gd name="T2" fmla="*/ 140 w 287"/>
              <a:gd name="T3" fmla="*/ 286 h 287"/>
              <a:gd name="T4" fmla="*/ 286 w 287"/>
              <a:gd name="T5" fmla="*/ 146 h 287"/>
              <a:gd name="T6" fmla="*/ 169 w 287"/>
              <a:gd name="T7" fmla="*/ 188 h 287"/>
              <a:gd name="T8" fmla="*/ 174 w 287"/>
              <a:gd name="T9" fmla="*/ 218 h 287"/>
              <a:gd name="T10" fmla="*/ 118 w 287"/>
              <a:gd name="T11" fmla="*/ 214 h 287"/>
              <a:gd name="T12" fmla="*/ 109 w 287"/>
              <a:gd name="T13" fmla="*/ 182 h 287"/>
              <a:gd name="T14" fmla="*/ 79 w 287"/>
              <a:gd name="T15" fmla="*/ 172 h 287"/>
              <a:gd name="T16" fmla="*/ 207 w 287"/>
              <a:gd name="T17" fmla="*/ 150 h 287"/>
              <a:gd name="T18" fmla="*/ 155 w 287"/>
              <a:gd name="T19" fmla="*/ 92 h 287"/>
              <a:gd name="T20" fmla="*/ 168 w 287"/>
              <a:gd name="T21" fmla="*/ 77 h 287"/>
              <a:gd name="T22" fmla="*/ 170 w 287"/>
              <a:gd name="T23" fmla="*/ 67 h 287"/>
              <a:gd name="T24" fmla="*/ 168 w 287"/>
              <a:gd name="T25" fmla="*/ 58 h 287"/>
              <a:gd name="T26" fmla="*/ 156 w 287"/>
              <a:gd name="T27" fmla="*/ 44 h 287"/>
              <a:gd name="T28" fmla="*/ 144 w 287"/>
              <a:gd name="T29" fmla="*/ 40 h 287"/>
              <a:gd name="T30" fmla="*/ 134 w 287"/>
              <a:gd name="T31" fmla="*/ 42 h 287"/>
              <a:gd name="T32" fmla="*/ 121 w 287"/>
              <a:gd name="T33" fmla="*/ 51 h 287"/>
              <a:gd name="T34" fmla="*/ 115 w 287"/>
              <a:gd name="T35" fmla="*/ 64 h 287"/>
              <a:gd name="T36" fmla="*/ 116 w 287"/>
              <a:gd name="T37" fmla="*/ 74 h 287"/>
              <a:gd name="T38" fmla="*/ 123 w 287"/>
              <a:gd name="T39" fmla="*/ 88 h 287"/>
              <a:gd name="T40" fmla="*/ 139 w 287"/>
              <a:gd name="T41" fmla="*/ 95 h 287"/>
              <a:gd name="T42" fmla="*/ 146 w 287"/>
              <a:gd name="T43" fmla="*/ 95 h 287"/>
              <a:gd name="T44" fmla="*/ 161 w 287"/>
              <a:gd name="T45" fmla="*/ 83 h 287"/>
              <a:gd name="T46" fmla="*/ 162 w 287"/>
              <a:gd name="T47" fmla="*/ 82 h 287"/>
              <a:gd name="T48" fmla="*/ 157 w 287"/>
              <a:gd name="T49" fmla="*/ 82 h 287"/>
              <a:gd name="T50" fmla="*/ 150 w 287"/>
              <a:gd name="T51" fmla="*/ 80 h 287"/>
              <a:gd name="T52" fmla="*/ 136 w 287"/>
              <a:gd name="T53" fmla="*/ 67 h 287"/>
              <a:gd name="T54" fmla="*/ 148 w 287"/>
              <a:gd name="T55" fmla="*/ 63 h 287"/>
              <a:gd name="T56" fmla="*/ 163 w 287"/>
              <a:gd name="T57" fmla="*/ 74 h 287"/>
              <a:gd name="T58" fmla="*/ 166 w 287"/>
              <a:gd name="T59" fmla="*/ 64 h 287"/>
              <a:gd name="T60" fmla="*/ 166 w 287"/>
              <a:gd name="T61" fmla="*/ 74 h 287"/>
              <a:gd name="T62" fmla="*/ 155 w 287"/>
              <a:gd name="T63" fmla="*/ 64 h 287"/>
              <a:gd name="T64" fmla="*/ 151 w 287"/>
              <a:gd name="T65" fmla="*/ 55 h 287"/>
              <a:gd name="T66" fmla="*/ 160 w 287"/>
              <a:gd name="T67" fmla="*/ 53 h 287"/>
              <a:gd name="T68" fmla="*/ 159 w 287"/>
              <a:gd name="T69" fmla="*/ 50 h 287"/>
              <a:gd name="T70" fmla="*/ 158 w 287"/>
              <a:gd name="T71" fmla="*/ 50 h 287"/>
              <a:gd name="T72" fmla="*/ 145 w 287"/>
              <a:gd name="T73" fmla="*/ 44 h 287"/>
              <a:gd name="T74" fmla="*/ 155 w 287"/>
              <a:gd name="T75" fmla="*/ 47 h 287"/>
              <a:gd name="T76" fmla="*/ 150 w 287"/>
              <a:gd name="T77" fmla="*/ 49 h 287"/>
              <a:gd name="T78" fmla="*/ 139 w 287"/>
              <a:gd name="T79" fmla="*/ 49 h 287"/>
              <a:gd name="T80" fmla="*/ 127 w 287"/>
              <a:gd name="T81" fmla="*/ 50 h 287"/>
              <a:gd name="T82" fmla="*/ 136 w 287"/>
              <a:gd name="T83" fmla="*/ 52 h 287"/>
              <a:gd name="T84" fmla="*/ 130 w 287"/>
              <a:gd name="T85" fmla="*/ 61 h 287"/>
              <a:gd name="T86" fmla="*/ 125 w 287"/>
              <a:gd name="T87" fmla="*/ 55 h 287"/>
              <a:gd name="T88" fmla="*/ 124 w 287"/>
              <a:gd name="T89" fmla="*/ 52 h 287"/>
              <a:gd name="T90" fmla="*/ 124 w 287"/>
              <a:gd name="T91" fmla="*/ 53 h 287"/>
              <a:gd name="T92" fmla="*/ 123 w 287"/>
              <a:gd name="T93" fmla="*/ 53 h 287"/>
              <a:gd name="T94" fmla="*/ 123 w 287"/>
              <a:gd name="T95" fmla="*/ 54 h 287"/>
              <a:gd name="T96" fmla="*/ 123 w 287"/>
              <a:gd name="T97" fmla="*/ 78 h 287"/>
              <a:gd name="T98" fmla="*/ 120 w 287"/>
              <a:gd name="T99" fmla="*/ 78 h 287"/>
              <a:gd name="T100" fmla="*/ 118 w 287"/>
              <a:gd name="T101" fmla="*/ 69 h 287"/>
              <a:gd name="T102" fmla="*/ 121 w 287"/>
              <a:gd name="T103" fmla="*/ 57 h 287"/>
              <a:gd name="T104" fmla="*/ 124 w 287"/>
              <a:gd name="T105" fmla="*/ 73 h 287"/>
              <a:gd name="T106" fmla="*/ 143 w 287"/>
              <a:gd name="T107" fmla="*/ 92 h 287"/>
              <a:gd name="T108" fmla="*/ 127 w 287"/>
              <a:gd name="T109" fmla="*/ 87 h 287"/>
              <a:gd name="T110" fmla="*/ 128 w 287"/>
              <a:gd name="T111" fmla="*/ 80 h 287"/>
              <a:gd name="T112" fmla="*/ 144 w 287"/>
              <a:gd name="T113" fmla="*/ 86 h 287"/>
              <a:gd name="T114" fmla="*/ 154 w 287"/>
              <a:gd name="T115" fmla="*/ 85 h 287"/>
              <a:gd name="T116" fmla="*/ 152 w 287"/>
              <a:gd name="T117" fmla="*/ 90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87" h="287">
                <a:moveTo>
                  <a:pt x="286" y="142"/>
                </a:moveTo>
                <a:cubicBezTo>
                  <a:pt x="287" y="139"/>
                  <a:pt x="285" y="136"/>
                  <a:pt x="284" y="132"/>
                </a:cubicBezTo>
                <a:cubicBezTo>
                  <a:pt x="282" y="130"/>
                  <a:pt x="282" y="128"/>
                  <a:pt x="280" y="126"/>
                </a:cubicBezTo>
                <a:cubicBezTo>
                  <a:pt x="240" y="86"/>
                  <a:pt x="201" y="47"/>
                  <a:pt x="161" y="7"/>
                </a:cubicBezTo>
                <a:cubicBezTo>
                  <a:pt x="158" y="4"/>
                  <a:pt x="154" y="2"/>
                  <a:pt x="150" y="1"/>
                </a:cubicBezTo>
                <a:cubicBezTo>
                  <a:pt x="149" y="1"/>
                  <a:pt x="148" y="0"/>
                  <a:pt x="146" y="0"/>
                </a:cubicBezTo>
                <a:cubicBezTo>
                  <a:pt x="145" y="0"/>
                  <a:pt x="143" y="0"/>
                  <a:pt x="141" y="0"/>
                </a:cubicBezTo>
                <a:cubicBezTo>
                  <a:pt x="138" y="0"/>
                  <a:pt x="136" y="1"/>
                  <a:pt x="134" y="2"/>
                </a:cubicBezTo>
                <a:cubicBezTo>
                  <a:pt x="130" y="4"/>
                  <a:pt x="127" y="6"/>
                  <a:pt x="124" y="9"/>
                </a:cubicBezTo>
                <a:cubicBezTo>
                  <a:pt x="85" y="48"/>
                  <a:pt x="46" y="86"/>
                  <a:pt x="8" y="125"/>
                </a:cubicBezTo>
                <a:cubicBezTo>
                  <a:pt x="6" y="127"/>
                  <a:pt x="4" y="130"/>
                  <a:pt x="3" y="132"/>
                </a:cubicBezTo>
                <a:cubicBezTo>
                  <a:pt x="2" y="134"/>
                  <a:pt x="1" y="135"/>
                  <a:pt x="1" y="137"/>
                </a:cubicBezTo>
                <a:cubicBezTo>
                  <a:pt x="0" y="141"/>
                  <a:pt x="0" y="144"/>
                  <a:pt x="0" y="148"/>
                </a:cubicBezTo>
                <a:cubicBezTo>
                  <a:pt x="1" y="151"/>
                  <a:pt x="2" y="155"/>
                  <a:pt x="5" y="158"/>
                </a:cubicBezTo>
                <a:cubicBezTo>
                  <a:pt x="6" y="159"/>
                  <a:pt x="7" y="161"/>
                  <a:pt x="8" y="162"/>
                </a:cubicBezTo>
                <a:cubicBezTo>
                  <a:pt x="47" y="201"/>
                  <a:pt x="86" y="240"/>
                  <a:pt x="126" y="280"/>
                </a:cubicBezTo>
                <a:cubicBezTo>
                  <a:pt x="128" y="282"/>
                  <a:pt x="132" y="284"/>
                  <a:pt x="136" y="286"/>
                </a:cubicBezTo>
                <a:cubicBezTo>
                  <a:pt x="137" y="286"/>
                  <a:pt x="138" y="287"/>
                  <a:pt x="140" y="286"/>
                </a:cubicBezTo>
                <a:cubicBezTo>
                  <a:pt x="141" y="287"/>
                  <a:pt x="141" y="287"/>
                  <a:pt x="141" y="287"/>
                </a:cubicBezTo>
                <a:cubicBezTo>
                  <a:pt x="142" y="287"/>
                  <a:pt x="144" y="287"/>
                  <a:pt x="146" y="287"/>
                </a:cubicBezTo>
                <a:cubicBezTo>
                  <a:pt x="146" y="286"/>
                  <a:pt x="146" y="286"/>
                  <a:pt x="146" y="286"/>
                </a:cubicBezTo>
                <a:cubicBezTo>
                  <a:pt x="150" y="287"/>
                  <a:pt x="154" y="285"/>
                  <a:pt x="157" y="283"/>
                </a:cubicBezTo>
                <a:cubicBezTo>
                  <a:pt x="159" y="282"/>
                  <a:pt x="160" y="281"/>
                  <a:pt x="161" y="280"/>
                </a:cubicBezTo>
                <a:cubicBezTo>
                  <a:pt x="199" y="242"/>
                  <a:pt x="236" y="205"/>
                  <a:pt x="274" y="167"/>
                </a:cubicBezTo>
                <a:cubicBezTo>
                  <a:pt x="276" y="165"/>
                  <a:pt x="278" y="163"/>
                  <a:pt x="280" y="160"/>
                </a:cubicBezTo>
                <a:cubicBezTo>
                  <a:pt x="283" y="157"/>
                  <a:pt x="285" y="154"/>
                  <a:pt x="286" y="150"/>
                </a:cubicBezTo>
                <a:cubicBezTo>
                  <a:pt x="286" y="148"/>
                  <a:pt x="286" y="147"/>
                  <a:pt x="286" y="146"/>
                </a:cubicBezTo>
                <a:cubicBezTo>
                  <a:pt x="287" y="145"/>
                  <a:pt x="287" y="145"/>
                  <a:pt x="287" y="145"/>
                </a:cubicBezTo>
                <a:cubicBezTo>
                  <a:pt x="287" y="143"/>
                  <a:pt x="287" y="143"/>
                  <a:pt x="287" y="143"/>
                </a:cubicBezTo>
                <a:lnTo>
                  <a:pt x="286" y="142"/>
                </a:lnTo>
                <a:close/>
                <a:moveTo>
                  <a:pt x="220" y="192"/>
                </a:moveTo>
                <a:cubicBezTo>
                  <a:pt x="220" y="193"/>
                  <a:pt x="220" y="194"/>
                  <a:pt x="220" y="195"/>
                </a:cubicBezTo>
                <a:cubicBezTo>
                  <a:pt x="204" y="195"/>
                  <a:pt x="189" y="195"/>
                  <a:pt x="174" y="195"/>
                </a:cubicBezTo>
                <a:cubicBezTo>
                  <a:pt x="173" y="194"/>
                  <a:pt x="172" y="194"/>
                  <a:pt x="171" y="193"/>
                </a:cubicBezTo>
                <a:cubicBezTo>
                  <a:pt x="170" y="192"/>
                  <a:pt x="170" y="190"/>
                  <a:pt x="169" y="189"/>
                </a:cubicBezTo>
                <a:cubicBezTo>
                  <a:pt x="169" y="188"/>
                  <a:pt x="169" y="188"/>
                  <a:pt x="169" y="188"/>
                </a:cubicBezTo>
                <a:cubicBezTo>
                  <a:pt x="172" y="183"/>
                  <a:pt x="172" y="182"/>
                  <a:pt x="179" y="182"/>
                </a:cubicBezTo>
                <a:cubicBezTo>
                  <a:pt x="185" y="182"/>
                  <a:pt x="190" y="182"/>
                  <a:pt x="195" y="182"/>
                </a:cubicBezTo>
                <a:cubicBezTo>
                  <a:pt x="179" y="166"/>
                  <a:pt x="164" y="151"/>
                  <a:pt x="148" y="135"/>
                </a:cubicBezTo>
                <a:cubicBezTo>
                  <a:pt x="148" y="135"/>
                  <a:pt x="148" y="135"/>
                  <a:pt x="148" y="135"/>
                </a:cubicBezTo>
                <a:cubicBezTo>
                  <a:pt x="148" y="167"/>
                  <a:pt x="148" y="199"/>
                  <a:pt x="148" y="231"/>
                </a:cubicBezTo>
                <a:cubicBezTo>
                  <a:pt x="152" y="226"/>
                  <a:pt x="157" y="222"/>
                  <a:pt x="161" y="218"/>
                </a:cubicBezTo>
                <a:cubicBezTo>
                  <a:pt x="163" y="215"/>
                  <a:pt x="166" y="214"/>
                  <a:pt x="169" y="214"/>
                </a:cubicBezTo>
                <a:cubicBezTo>
                  <a:pt x="169" y="214"/>
                  <a:pt x="170" y="214"/>
                  <a:pt x="171" y="214"/>
                </a:cubicBezTo>
                <a:cubicBezTo>
                  <a:pt x="172" y="216"/>
                  <a:pt x="173" y="217"/>
                  <a:pt x="174" y="218"/>
                </a:cubicBezTo>
                <a:cubicBezTo>
                  <a:pt x="174" y="220"/>
                  <a:pt x="174" y="221"/>
                  <a:pt x="174" y="223"/>
                </a:cubicBezTo>
                <a:cubicBezTo>
                  <a:pt x="170" y="229"/>
                  <a:pt x="164" y="234"/>
                  <a:pt x="159" y="239"/>
                </a:cubicBezTo>
                <a:cubicBezTo>
                  <a:pt x="153" y="244"/>
                  <a:pt x="147" y="250"/>
                  <a:pt x="142" y="256"/>
                </a:cubicBezTo>
                <a:cubicBezTo>
                  <a:pt x="141" y="256"/>
                  <a:pt x="141" y="256"/>
                  <a:pt x="141" y="256"/>
                </a:cubicBezTo>
                <a:cubicBezTo>
                  <a:pt x="140" y="255"/>
                  <a:pt x="139" y="255"/>
                  <a:pt x="139" y="254"/>
                </a:cubicBezTo>
                <a:cubicBezTo>
                  <a:pt x="130" y="245"/>
                  <a:pt x="121" y="236"/>
                  <a:pt x="112" y="228"/>
                </a:cubicBezTo>
                <a:cubicBezTo>
                  <a:pt x="111" y="226"/>
                  <a:pt x="110" y="225"/>
                  <a:pt x="109" y="223"/>
                </a:cubicBezTo>
                <a:cubicBezTo>
                  <a:pt x="108" y="220"/>
                  <a:pt x="109" y="217"/>
                  <a:pt x="112" y="214"/>
                </a:cubicBezTo>
                <a:cubicBezTo>
                  <a:pt x="114" y="214"/>
                  <a:pt x="116" y="214"/>
                  <a:pt x="118" y="214"/>
                </a:cubicBezTo>
                <a:cubicBezTo>
                  <a:pt x="119" y="215"/>
                  <a:pt x="120" y="216"/>
                  <a:pt x="122" y="218"/>
                </a:cubicBezTo>
                <a:cubicBezTo>
                  <a:pt x="126" y="222"/>
                  <a:pt x="130" y="226"/>
                  <a:pt x="134" y="230"/>
                </a:cubicBezTo>
                <a:cubicBezTo>
                  <a:pt x="135" y="230"/>
                  <a:pt x="135" y="230"/>
                  <a:pt x="135" y="230"/>
                </a:cubicBezTo>
                <a:cubicBezTo>
                  <a:pt x="135" y="230"/>
                  <a:pt x="135" y="230"/>
                  <a:pt x="135" y="230"/>
                </a:cubicBezTo>
                <a:cubicBezTo>
                  <a:pt x="135" y="199"/>
                  <a:pt x="135" y="168"/>
                  <a:pt x="135" y="136"/>
                </a:cubicBezTo>
                <a:cubicBezTo>
                  <a:pt x="135" y="136"/>
                  <a:pt x="135" y="136"/>
                  <a:pt x="135" y="136"/>
                </a:cubicBezTo>
                <a:cubicBezTo>
                  <a:pt x="119" y="151"/>
                  <a:pt x="104" y="167"/>
                  <a:pt x="88" y="182"/>
                </a:cubicBezTo>
                <a:cubicBezTo>
                  <a:pt x="94" y="182"/>
                  <a:pt x="100" y="182"/>
                  <a:pt x="106" y="182"/>
                </a:cubicBezTo>
                <a:cubicBezTo>
                  <a:pt x="107" y="182"/>
                  <a:pt x="108" y="182"/>
                  <a:pt x="109" y="182"/>
                </a:cubicBezTo>
                <a:cubicBezTo>
                  <a:pt x="112" y="183"/>
                  <a:pt x="113" y="184"/>
                  <a:pt x="115" y="187"/>
                </a:cubicBezTo>
                <a:cubicBezTo>
                  <a:pt x="115" y="191"/>
                  <a:pt x="114" y="194"/>
                  <a:pt x="110" y="195"/>
                </a:cubicBezTo>
                <a:cubicBezTo>
                  <a:pt x="95" y="195"/>
                  <a:pt x="80" y="195"/>
                  <a:pt x="65" y="195"/>
                </a:cubicBezTo>
                <a:cubicBezTo>
                  <a:pt x="65" y="180"/>
                  <a:pt x="65" y="165"/>
                  <a:pt x="65" y="150"/>
                </a:cubicBezTo>
                <a:cubicBezTo>
                  <a:pt x="66" y="148"/>
                  <a:pt x="67" y="146"/>
                  <a:pt x="69" y="145"/>
                </a:cubicBezTo>
                <a:cubicBezTo>
                  <a:pt x="73" y="145"/>
                  <a:pt x="75" y="146"/>
                  <a:pt x="77" y="149"/>
                </a:cubicBezTo>
                <a:cubicBezTo>
                  <a:pt x="79" y="153"/>
                  <a:pt x="78" y="158"/>
                  <a:pt x="78" y="163"/>
                </a:cubicBezTo>
                <a:cubicBezTo>
                  <a:pt x="78" y="166"/>
                  <a:pt x="78" y="169"/>
                  <a:pt x="78" y="172"/>
                </a:cubicBezTo>
                <a:cubicBezTo>
                  <a:pt x="79" y="172"/>
                  <a:pt x="79" y="172"/>
                  <a:pt x="79" y="172"/>
                </a:cubicBezTo>
                <a:cubicBezTo>
                  <a:pt x="97" y="153"/>
                  <a:pt x="116" y="135"/>
                  <a:pt x="135" y="116"/>
                </a:cubicBezTo>
                <a:cubicBezTo>
                  <a:pt x="135" y="110"/>
                  <a:pt x="135" y="105"/>
                  <a:pt x="135" y="99"/>
                </a:cubicBezTo>
                <a:cubicBezTo>
                  <a:pt x="121" y="95"/>
                  <a:pt x="111" y="83"/>
                  <a:pt x="111" y="68"/>
                </a:cubicBezTo>
                <a:cubicBezTo>
                  <a:pt x="111" y="50"/>
                  <a:pt x="125" y="36"/>
                  <a:pt x="143" y="36"/>
                </a:cubicBezTo>
                <a:cubicBezTo>
                  <a:pt x="160" y="36"/>
                  <a:pt x="175" y="50"/>
                  <a:pt x="175" y="68"/>
                </a:cubicBezTo>
                <a:cubicBezTo>
                  <a:pt x="175" y="84"/>
                  <a:pt x="163" y="97"/>
                  <a:pt x="148" y="99"/>
                </a:cubicBezTo>
                <a:cubicBezTo>
                  <a:pt x="148" y="105"/>
                  <a:pt x="148" y="110"/>
                  <a:pt x="148" y="115"/>
                </a:cubicBezTo>
                <a:cubicBezTo>
                  <a:pt x="168" y="135"/>
                  <a:pt x="187" y="155"/>
                  <a:pt x="207" y="174"/>
                </a:cubicBezTo>
                <a:cubicBezTo>
                  <a:pt x="207" y="166"/>
                  <a:pt x="207" y="158"/>
                  <a:pt x="207" y="150"/>
                </a:cubicBezTo>
                <a:cubicBezTo>
                  <a:pt x="210" y="145"/>
                  <a:pt x="210" y="145"/>
                  <a:pt x="215" y="145"/>
                </a:cubicBezTo>
                <a:cubicBezTo>
                  <a:pt x="216" y="146"/>
                  <a:pt x="218" y="147"/>
                  <a:pt x="219" y="148"/>
                </a:cubicBezTo>
                <a:cubicBezTo>
                  <a:pt x="220" y="152"/>
                  <a:pt x="220" y="155"/>
                  <a:pt x="220" y="159"/>
                </a:cubicBezTo>
                <a:cubicBezTo>
                  <a:pt x="220" y="170"/>
                  <a:pt x="220" y="181"/>
                  <a:pt x="220" y="192"/>
                </a:cubicBezTo>
                <a:close/>
                <a:moveTo>
                  <a:pt x="149" y="95"/>
                </a:moveTo>
                <a:cubicBezTo>
                  <a:pt x="149" y="95"/>
                  <a:pt x="150" y="94"/>
                  <a:pt x="150" y="94"/>
                </a:cubicBezTo>
                <a:cubicBezTo>
                  <a:pt x="151" y="94"/>
                  <a:pt x="151" y="94"/>
                  <a:pt x="152" y="94"/>
                </a:cubicBezTo>
                <a:cubicBezTo>
                  <a:pt x="152" y="94"/>
                  <a:pt x="153" y="93"/>
                  <a:pt x="154" y="93"/>
                </a:cubicBezTo>
                <a:cubicBezTo>
                  <a:pt x="154" y="93"/>
                  <a:pt x="155" y="93"/>
                  <a:pt x="155" y="92"/>
                </a:cubicBezTo>
                <a:cubicBezTo>
                  <a:pt x="156" y="92"/>
                  <a:pt x="157" y="91"/>
                  <a:pt x="158" y="90"/>
                </a:cubicBezTo>
                <a:cubicBezTo>
                  <a:pt x="159" y="90"/>
                  <a:pt x="159" y="90"/>
                  <a:pt x="160" y="89"/>
                </a:cubicBezTo>
                <a:cubicBezTo>
                  <a:pt x="160" y="89"/>
                  <a:pt x="161" y="88"/>
                  <a:pt x="161" y="88"/>
                </a:cubicBezTo>
                <a:cubicBezTo>
                  <a:pt x="162" y="87"/>
                  <a:pt x="162" y="87"/>
                  <a:pt x="162" y="87"/>
                </a:cubicBezTo>
                <a:cubicBezTo>
                  <a:pt x="163" y="86"/>
                  <a:pt x="163" y="86"/>
                  <a:pt x="164" y="85"/>
                </a:cubicBezTo>
                <a:cubicBezTo>
                  <a:pt x="165" y="84"/>
                  <a:pt x="165" y="83"/>
                  <a:pt x="166" y="83"/>
                </a:cubicBezTo>
                <a:cubicBezTo>
                  <a:pt x="166" y="82"/>
                  <a:pt x="166" y="81"/>
                  <a:pt x="167" y="81"/>
                </a:cubicBezTo>
                <a:cubicBezTo>
                  <a:pt x="167" y="80"/>
                  <a:pt x="167" y="80"/>
                  <a:pt x="168" y="79"/>
                </a:cubicBezTo>
                <a:cubicBezTo>
                  <a:pt x="168" y="79"/>
                  <a:pt x="168" y="78"/>
                  <a:pt x="168" y="77"/>
                </a:cubicBezTo>
                <a:cubicBezTo>
                  <a:pt x="169" y="77"/>
                  <a:pt x="169" y="76"/>
                  <a:pt x="169" y="76"/>
                </a:cubicBezTo>
                <a:cubicBezTo>
                  <a:pt x="169" y="75"/>
                  <a:pt x="169" y="75"/>
                  <a:pt x="169" y="75"/>
                </a:cubicBezTo>
                <a:cubicBezTo>
                  <a:pt x="169" y="74"/>
                  <a:pt x="169" y="74"/>
                  <a:pt x="169" y="74"/>
                </a:cubicBezTo>
                <a:cubicBezTo>
                  <a:pt x="169" y="74"/>
                  <a:pt x="169" y="73"/>
                  <a:pt x="170" y="73"/>
                </a:cubicBezTo>
                <a:cubicBezTo>
                  <a:pt x="170" y="72"/>
                  <a:pt x="170" y="72"/>
                  <a:pt x="170" y="72"/>
                </a:cubicBezTo>
                <a:cubicBezTo>
                  <a:pt x="170" y="72"/>
                  <a:pt x="170" y="71"/>
                  <a:pt x="170" y="71"/>
                </a:cubicBezTo>
                <a:cubicBezTo>
                  <a:pt x="170" y="70"/>
                  <a:pt x="170" y="69"/>
                  <a:pt x="170" y="68"/>
                </a:cubicBezTo>
                <a:cubicBezTo>
                  <a:pt x="170" y="68"/>
                  <a:pt x="170" y="68"/>
                  <a:pt x="170" y="68"/>
                </a:cubicBezTo>
                <a:cubicBezTo>
                  <a:pt x="170" y="67"/>
                  <a:pt x="170" y="67"/>
                  <a:pt x="170" y="67"/>
                </a:cubicBezTo>
                <a:cubicBezTo>
                  <a:pt x="170" y="67"/>
                  <a:pt x="170" y="67"/>
                  <a:pt x="170" y="67"/>
                </a:cubicBezTo>
                <a:cubicBezTo>
                  <a:pt x="170" y="67"/>
                  <a:pt x="170" y="67"/>
                  <a:pt x="170" y="67"/>
                </a:cubicBezTo>
                <a:cubicBezTo>
                  <a:pt x="170" y="66"/>
                  <a:pt x="170" y="65"/>
                  <a:pt x="170" y="65"/>
                </a:cubicBezTo>
                <a:cubicBezTo>
                  <a:pt x="170" y="64"/>
                  <a:pt x="170" y="64"/>
                  <a:pt x="170" y="64"/>
                </a:cubicBezTo>
                <a:cubicBezTo>
                  <a:pt x="170" y="63"/>
                  <a:pt x="170" y="63"/>
                  <a:pt x="170" y="63"/>
                </a:cubicBezTo>
                <a:cubicBezTo>
                  <a:pt x="170" y="62"/>
                  <a:pt x="169" y="62"/>
                  <a:pt x="169" y="62"/>
                </a:cubicBezTo>
                <a:cubicBezTo>
                  <a:pt x="169" y="61"/>
                  <a:pt x="169" y="61"/>
                  <a:pt x="169" y="61"/>
                </a:cubicBezTo>
                <a:cubicBezTo>
                  <a:pt x="169" y="60"/>
                  <a:pt x="169" y="60"/>
                  <a:pt x="169" y="59"/>
                </a:cubicBezTo>
                <a:cubicBezTo>
                  <a:pt x="168" y="59"/>
                  <a:pt x="168" y="58"/>
                  <a:pt x="168" y="58"/>
                </a:cubicBezTo>
                <a:cubicBezTo>
                  <a:pt x="168" y="57"/>
                  <a:pt x="168" y="57"/>
                  <a:pt x="168" y="57"/>
                </a:cubicBezTo>
                <a:cubicBezTo>
                  <a:pt x="168" y="56"/>
                  <a:pt x="167" y="56"/>
                  <a:pt x="167" y="55"/>
                </a:cubicBezTo>
                <a:cubicBezTo>
                  <a:pt x="166" y="54"/>
                  <a:pt x="166" y="54"/>
                  <a:pt x="166" y="53"/>
                </a:cubicBezTo>
                <a:cubicBezTo>
                  <a:pt x="165" y="52"/>
                  <a:pt x="165" y="52"/>
                  <a:pt x="164" y="51"/>
                </a:cubicBezTo>
                <a:cubicBezTo>
                  <a:pt x="164" y="50"/>
                  <a:pt x="164" y="50"/>
                  <a:pt x="164" y="50"/>
                </a:cubicBezTo>
                <a:cubicBezTo>
                  <a:pt x="163" y="50"/>
                  <a:pt x="163" y="49"/>
                  <a:pt x="163" y="49"/>
                </a:cubicBezTo>
                <a:cubicBezTo>
                  <a:pt x="162" y="48"/>
                  <a:pt x="162" y="48"/>
                  <a:pt x="162" y="48"/>
                </a:cubicBezTo>
                <a:cubicBezTo>
                  <a:pt x="161" y="47"/>
                  <a:pt x="160" y="46"/>
                  <a:pt x="159" y="46"/>
                </a:cubicBezTo>
                <a:cubicBezTo>
                  <a:pt x="158" y="45"/>
                  <a:pt x="157" y="44"/>
                  <a:pt x="156" y="44"/>
                </a:cubicBezTo>
                <a:cubicBezTo>
                  <a:pt x="155" y="44"/>
                  <a:pt x="155" y="43"/>
                  <a:pt x="154" y="43"/>
                </a:cubicBezTo>
                <a:cubicBezTo>
                  <a:pt x="153" y="42"/>
                  <a:pt x="152" y="42"/>
                  <a:pt x="150" y="41"/>
                </a:cubicBezTo>
                <a:cubicBezTo>
                  <a:pt x="149" y="41"/>
                  <a:pt x="149" y="41"/>
                  <a:pt x="149" y="41"/>
                </a:cubicBezTo>
                <a:cubicBezTo>
                  <a:pt x="148" y="41"/>
                  <a:pt x="148" y="41"/>
                  <a:pt x="148" y="41"/>
                </a:cubicBezTo>
                <a:cubicBezTo>
                  <a:pt x="147" y="41"/>
                  <a:pt x="147" y="41"/>
                  <a:pt x="147" y="41"/>
                </a:cubicBezTo>
                <a:cubicBezTo>
                  <a:pt x="146" y="41"/>
                  <a:pt x="146" y="41"/>
                  <a:pt x="146" y="41"/>
                </a:cubicBezTo>
                <a:cubicBezTo>
                  <a:pt x="145" y="40"/>
                  <a:pt x="145" y="40"/>
                  <a:pt x="145" y="40"/>
                </a:cubicBezTo>
                <a:cubicBezTo>
                  <a:pt x="145" y="40"/>
                  <a:pt x="145" y="40"/>
                  <a:pt x="145" y="40"/>
                </a:cubicBezTo>
                <a:cubicBezTo>
                  <a:pt x="144" y="40"/>
                  <a:pt x="144" y="40"/>
                  <a:pt x="144" y="40"/>
                </a:cubicBezTo>
                <a:cubicBezTo>
                  <a:pt x="143" y="40"/>
                  <a:pt x="142" y="40"/>
                  <a:pt x="141" y="40"/>
                </a:cubicBezTo>
                <a:cubicBezTo>
                  <a:pt x="140" y="40"/>
                  <a:pt x="140" y="40"/>
                  <a:pt x="140" y="40"/>
                </a:cubicBezTo>
                <a:cubicBezTo>
                  <a:pt x="139" y="41"/>
                  <a:pt x="139" y="41"/>
                  <a:pt x="139" y="41"/>
                </a:cubicBezTo>
                <a:cubicBezTo>
                  <a:pt x="139" y="41"/>
                  <a:pt x="139" y="41"/>
                  <a:pt x="139" y="41"/>
                </a:cubicBezTo>
                <a:cubicBezTo>
                  <a:pt x="138" y="41"/>
                  <a:pt x="138" y="41"/>
                  <a:pt x="138" y="41"/>
                </a:cubicBezTo>
                <a:cubicBezTo>
                  <a:pt x="138" y="41"/>
                  <a:pt x="138" y="41"/>
                  <a:pt x="138" y="41"/>
                </a:cubicBezTo>
                <a:cubicBezTo>
                  <a:pt x="137" y="41"/>
                  <a:pt x="137" y="41"/>
                  <a:pt x="136" y="41"/>
                </a:cubicBezTo>
                <a:cubicBezTo>
                  <a:pt x="136" y="41"/>
                  <a:pt x="135" y="41"/>
                  <a:pt x="135" y="41"/>
                </a:cubicBezTo>
                <a:cubicBezTo>
                  <a:pt x="134" y="42"/>
                  <a:pt x="134" y="42"/>
                  <a:pt x="134" y="42"/>
                </a:cubicBezTo>
                <a:cubicBezTo>
                  <a:pt x="133" y="42"/>
                  <a:pt x="133" y="42"/>
                  <a:pt x="133" y="42"/>
                </a:cubicBezTo>
                <a:cubicBezTo>
                  <a:pt x="133" y="42"/>
                  <a:pt x="132" y="42"/>
                  <a:pt x="132" y="42"/>
                </a:cubicBezTo>
                <a:cubicBezTo>
                  <a:pt x="131" y="43"/>
                  <a:pt x="131" y="43"/>
                  <a:pt x="130" y="43"/>
                </a:cubicBezTo>
                <a:cubicBezTo>
                  <a:pt x="129" y="44"/>
                  <a:pt x="128" y="44"/>
                  <a:pt x="127" y="45"/>
                </a:cubicBezTo>
                <a:cubicBezTo>
                  <a:pt x="127" y="45"/>
                  <a:pt x="126" y="46"/>
                  <a:pt x="125" y="46"/>
                </a:cubicBezTo>
                <a:cubicBezTo>
                  <a:pt x="124" y="47"/>
                  <a:pt x="123" y="48"/>
                  <a:pt x="122" y="49"/>
                </a:cubicBezTo>
                <a:cubicBezTo>
                  <a:pt x="122" y="50"/>
                  <a:pt x="122" y="50"/>
                  <a:pt x="122" y="50"/>
                </a:cubicBezTo>
                <a:cubicBezTo>
                  <a:pt x="121" y="50"/>
                  <a:pt x="121" y="50"/>
                  <a:pt x="121" y="50"/>
                </a:cubicBezTo>
                <a:cubicBezTo>
                  <a:pt x="121" y="51"/>
                  <a:pt x="121" y="51"/>
                  <a:pt x="121" y="51"/>
                </a:cubicBezTo>
                <a:cubicBezTo>
                  <a:pt x="120" y="52"/>
                  <a:pt x="119" y="53"/>
                  <a:pt x="119" y="54"/>
                </a:cubicBezTo>
                <a:cubicBezTo>
                  <a:pt x="119" y="54"/>
                  <a:pt x="118" y="55"/>
                  <a:pt x="118" y="56"/>
                </a:cubicBezTo>
                <a:cubicBezTo>
                  <a:pt x="117" y="56"/>
                  <a:pt x="117" y="57"/>
                  <a:pt x="117" y="58"/>
                </a:cubicBezTo>
                <a:cubicBezTo>
                  <a:pt x="117" y="59"/>
                  <a:pt x="116" y="59"/>
                  <a:pt x="116" y="59"/>
                </a:cubicBezTo>
                <a:cubicBezTo>
                  <a:pt x="116" y="60"/>
                  <a:pt x="116" y="60"/>
                  <a:pt x="116" y="61"/>
                </a:cubicBezTo>
                <a:cubicBezTo>
                  <a:pt x="116" y="62"/>
                  <a:pt x="116" y="62"/>
                  <a:pt x="116" y="62"/>
                </a:cubicBezTo>
                <a:cubicBezTo>
                  <a:pt x="115" y="63"/>
                  <a:pt x="115" y="63"/>
                  <a:pt x="115" y="63"/>
                </a:cubicBezTo>
                <a:cubicBezTo>
                  <a:pt x="115" y="64"/>
                  <a:pt x="115" y="64"/>
                  <a:pt x="115" y="64"/>
                </a:cubicBezTo>
                <a:cubicBezTo>
                  <a:pt x="115" y="64"/>
                  <a:pt x="115" y="64"/>
                  <a:pt x="115" y="64"/>
                </a:cubicBezTo>
                <a:cubicBezTo>
                  <a:pt x="115" y="65"/>
                  <a:pt x="115" y="65"/>
                  <a:pt x="115" y="65"/>
                </a:cubicBezTo>
                <a:cubicBezTo>
                  <a:pt x="115" y="66"/>
                  <a:pt x="115" y="67"/>
                  <a:pt x="115" y="68"/>
                </a:cubicBezTo>
                <a:cubicBezTo>
                  <a:pt x="115" y="68"/>
                  <a:pt x="115" y="69"/>
                  <a:pt x="115" y="70"/>
                </a:cubicBezTo>
                <a:cubicBezTo>
                  <a:pt x="115" y="71"/>
                  <a:pt x="115" y="71"/>
                  <a:pt x="115" y="71"/>
                </a:cubicBezTo>
                <a:cubicBezTo>
                  <a:pt x="115" y="71"/>
                  <a:pt x="115" y="71"/>
                  <a:pt x="115" y="71"/>
                </a:cubicBezTo>
                <a:cubicBezTo>
                  <a:pt x="115" y="71"/>
                  <a:pt x="115" y="71"/>
                  <a:pt x="115" y="71"/>
                </a:cubicBezTo>
                <a:cubicBezTo>
                  <a:pt x="115" y="72"/>
                  <a:pt x="115" y="72"/>
                  <a:pt x="115" y="72"/>
                </a:cubicBezTo>
                <a:cubicBezTo>
                  <a:pt x="115" y="73"/>
                  <a:pt x="115" y="73"/>
                  <a:pt x="115" y="73"/>
                </a:cubicBezTo>
                <a:cubicBezTo>
                  <a:pt x="115" y="73"/>
                  <a:pt x="116" y="74"/>
                  <a:pt x="116" y="74"/>
                </a:cubicBezTo>
                <a:cubicBezTo>
                  <a:pt x="116" y="74"/>
                  <a:pt x="116" y="75"/>
                  <a:pt x="116" y="75"/>
                </a:cubicBezTo>
                <a:cubicBezTo>
                  <a:pt x="116" y="76"/>
                  <a:pt x="116" y="76"/>
                  <a:pt x="116" y="76"/>
                </a:cubicBezTo>
                <a:cubicBezTo>
                  <a:pt x="117" y="77"/>
                  <a:pt x="117" y="77"/>
                  <a:pt x="117" y="77"/>
                </a:cubicBezTo>
                <a:cubicBezTo>
                  <a:pt x="117" y="78"/>
                  <a:pt x="117" y="78"/>
                  <a:pt x="117" y="79"/>
                </a:cubicBezTo>
                <a:cubicBezTo>
                  <a:pt x="117" y="79"/>
                  <a:pt x="118" y="80"/>
                  <a:pt x="118" y="81"/>
                </a:cubicBezTo>
                <a:cubicBezTo>
                  <a:pt x="119" y="82"/>
                  <a:pt x="119" y="82"/>
                  <a:pt x="120" y="83"/>
                </a:cubicBezTo>
                <a:cubicBezTo>
                  <a:pt x="120" y="84"/>
                  <a:pt x="120" y="84"/>
                  <a:pt x="121" y="85"/>
                </a:cubicBezTo>
                <a:cubicBezTo>
                  <a:pt x="122" y="86"/>
                  <a:pt x="122" y="87"/>
                  <a:pt x="123" y="87"/>
                </a:cubicBezTo>
                <a:cubicBezTo>
                  <a:pt x="123" y="88"/>
                  <a:pt x="123" y="88"/>
                  <a:pt x="123" y="88"/>
                </a:cubicBezTo>
                <a:cubicBezTo>
                  <a:pt x="124" y="89"/>
                  <a:pt x="125" y="89"/>
                  <a:pt x="126" y="90"/>
                </a:cubicBezTo>
                <a:cubicBezTo>
                  <a:pt x="127" y="91"/>
                  <a:pt x="128" y="91"/>
                  <a:pt x="129" y="92"/>
                </a:cubicBezTo>
                <a:cubicBezTo>
                  <a:pt x="129" y="92"/>
                  <a:pt x="130" y="93"/>
                  <a:pt x="131" y="93"/>
                </a:cubicBezTo>
                <a:cubicBezTo>
                  <a:pt x="132" y="93"/>
                  <a:pt x="132" y="93"/>
                  <a:pt x="133" y="94"/>
                </a:cubicBezTo>
                <a:cubicBezTo>
                  <a:pt x="134" y="94"/>
                  <a:pt x="134" y="94"/>
                  <a:pt x="135" y="94"/>
                </a:cubicBezTo>
                <a:cubicBezTo>
                  <a:pt x="135" y="94"/>
                  <a:pt x="135" y="94"/>
                  <a:pt x="135" y="94"/>
                </a:cubicBezTo>
                <a:cubicBezTo>
                  <a:pt x="136" y="95"/>
                  <a:pt x="136" y="95"/>
                  <a:pt x="136" y="95"/>
                </a:cubicBezTo>
                <a:cubicBezTo>
                  <a:pt x="137" y="95"/>
                  <a:pt x="137" y="95"/>
                  <a:pt x="138" y="95"/>
                </a:cubicBezTo>
                <a:cubicBezTo>
                  <a:pt x="139" y="95"/>
                  <a:pt x="139" y="95"/>
                  <a:pt x="139" y="95"/>
                </a:cubicBezTo>
                <a:cubicBezTo>
                  <a:pt x="139" y="95"/>
                  <a:pt x="139" y="95"/>
                  <a:pt x="139" y="95"/>
                </a:cubicBezTo>
                <a:cubicBezTo>
                  <a:pt x="140" y="95"/>
                  <a:pt x="140" y="95"/>
                  <a:pt x="140" y="95"/>
                </a:cubicBezTo>
                <a:cubicBezTo>
                  <a:pt x="140" y="95"/>
                  <a:pt x="140" y="95"/>
                  <a:pt x="140" y="95"/>
                </a:cubicBezTo>
                <a:cubicBezTo>
                  <a:pt x="141" y="95"/>
                  <a:pt x="141" y="95"/>
                  <a:pt x="141" y="95"/>
                </a:cubicBezTo>
                <a:cubicBezTo>
                  <a:pt x="142" y="95"/>
                  <a:pt x="142" y="95"/>
                  <a:pt x="142" y="95"/>
                </a:cubicBezTo>
                <a:cubicBezTo>
                  <a:pt x="142" y="95"/>
                  <a:pt x="143" y="95"/>
                  <a:pt x="144" y="95"/>
                </a:cubicBezTo>
                <a:cubicBezTo>
                  <a:pt x="144" y="95"/>
                  <a:pt x="144" y="95"/>
                  <a:pt x="144" y="95"/>
                </a:cubicBezTo>
                <a:cubicBezTo>
                  <a:pt x="145" y="95"/>
                  <a:pt x="145" y="95"/>
                  <a:pt x="145" y="95"/>
                </a:cubicBezTo>
                <a:cubicBezTo>
                  <a:pt x="145" y="95"/>
                  <a:pt x="146" y="95"/>
                  <a:pt x="146" y="95"/>
                </a:cubicBezTo>
                <a:cubicBezTo>
                  <a:pt x="147" y="95"/>
                  <a:pt x="147" y="95"/>
                  <a:pt x="147" y="95"/>
                </a:cubicBezTo>
                <a:cubicBezTo>
                  <a:pt x="147" y="95"/>
                  <a:pt x="147" y="95"/>
                  <a:pt x="147" y="95"/>
                </a:cubicBezTo>
                <a:cubicBezTo>
                  <a:pt x="148" y="95"/>
                  <a:pt x="148" y="95"/>
                  <a:pt x="148" y="95"/>
                </a:cubicBezTo>
                <a:cubicBezTo>
                  <a:pt x="148" y="95"/>
                  <a:pt x="148" y="95"/>
                  <a:pt x="149" y="95"/>
                </a:cubicBezTo>
                <a:close/>
                <a:moveTo>
                  <a:pt x="161" y="83"/>
                </a:moveTo>
                <a:cubicBezTo>
                  <a:pt x="161" y="83"/>
                  <a:pt x="161" y="83"/>
                  <a:pt x="161" y="83"/>
                </a:cubicBezTo>
                <a:cubicBezTo>
                  <a:pt x="161" y="83"/>
                  <a:pt x="161" y="83"/>
                  <a:pt x="161" y="83"/>
                </a:cubicBezTo>
                <a:cubicBezTo>
                  <a:pt x="161" y="83"/>
                  <a:pt x="161" y="83"/>
                  <a:pt x="161" y="83"/>
                </a:cubicBezTo>
                <a:cubicBezTo>
                  <a:pt x="161" y="83"/>
                  <a:pt x="161" y="83"/>
                  <a:pt x="161" y="83"/>
                </a:cubicBezTo>
                <a:close/>
                <a:moveTo>
                  <a:pt x="161" y="83"/>
                </a:moveTo>
                <a:cubicBezTo>
                  <a:pt x="161" y="83"/>
                  <a:pt x="161" y="83"/>
                  <a:pt x="161" y="83"/>
                </a:cubicBezTo>
                <a:cubicBezTo>
                  <a:pt x="161" y="83"/>
                  <a:pt x="161" y="83"/>
                  <a:pt x="161" y="83"/>
                </a:cubicBezTo>
                <a:cubicBezTo>
                  <a:pt x="161" y="83"/>
                  <a:pt x="161" y="83"/>
                  <a:pt x="161" y="83"/>
                </a:cubicBezTo>
                <a:cubicBezTo>
                  <a:pt x="162" y="83"/>
                  <a:pt x="162" y="83"/>
                  <a:pt x="162" y="83"/>
                </a:cubicBezTo>
                <a:lnTo>
                  <a:pt x="161" y="83"/>
                </a:lnTo>
                <a:close/>
                <a:moveTo>
                  <a:pt x="162" y="82"/>
                </a:moveTo>
                <a:cubicBezTo>
                  <a:pt x="162" y="82"/>
                  <a:pt x="162" y="82"/>
                  <a:pt x="162" y="82"/>
                </a:cubicBezTo>
                <a:cubicBezTo>
                  <a:pt x="162" y="82"/>
                  <a:pt x="162" y="82"/>
                  <a:pt x="162" y="82"/>
                </a:cubicBezTo>
                <a:cubicBezTo>
                  <a:pt x="162" y="82"/>
                  <a:pt x="162" y="82"/>
                  <a:pt x="162" y="82"/>
                </a:cubicBezTo>
                <a:cubicBezTo>
                  <a:pt x="162" y="82"/>
                  <a:pt x="162" y="82"/>
                  <a:pt x="162" y="82"/>
                </a:cubicBezTo>
                <a:close/>
                <a:moveTo>
                  <a:pt x="163" y="80"/>
                </a:moveTo>
                <a:cubicBezTo>
                  <a:pt x="163" y="80"/>
                  <a:pt x="163" y="81"/>
                  <a:pt x="162" y="81"/>
                </a:cubicBezTo>
                <a:cubicBezTo>
                  <a:pt x="162" y="82"/>
                  <a:pt x="162" y="82"/>
                  <a:pt x="162" y="82"/>
                </a:cubicBezTo>
                <a:cubicBezTo>
                  <a:pt x="162" y="81"/>
                  <a:pt x="162" y="81"/>
                  <a:pt x="162" y="81"/>
                </a:cubicBezTo>
                <a:cubicBezTo>
                  <a:pt x="162" y="81"/>
                  <a:pt x="161" y="81"/>
                  <a:pt x="161" y="82"/>
                </a:cubicBezTo>
                <a:cubicBezTo>
                  <a:pt x="160" y="82"/>
                  <a:pt x="159" y="82"/>
                  <a:pt x="158" y="82"/>
                </a:cubicBezTo>
                <a:cubicBezTo>
                  <a:pt x="158" y="82"/>
                  <a:pt x="157" y="82"/>
                  <a:pt x="157" y="82"/>
                </a:cubicBezTo>
                <a:cubicBezTo>
                  <a:pt x="157" y="82"/>
                  <a:pt x="156" y="82"/>
                  <a:pt x="155" y="82"/>
                </a:cubicBezTo>
                <a:cubicBezTo>
                  <a:pt x="155" y="82"/>
                  <a:pt x="155" y="82"/>
                  <a:pt x="155" y="82"/>
                </a:cubicBezTo>
                <a:cubicBezTo>
                  <a:pt x="155" y="81"/>
                  <a:pt x="155" y="81"/>
                  <a:pt x="155" y="81"/>
                </a:cubicBezTo>
                <a:cubicBezTo>
                  <a:pt x="154" y="81"/>
                  <a:pt x="154" y="81"/>
                  <a:pt x="154" y="81"/>
                </a:cubicBezTo>
                <a:cubicBezTo>
                  <a:pt x="153" y="81"/>
                  <a:pt x="153" y="81"/>
                  <a:pt x="153" y="81"/>
                </a:cubicBezTo>
                <a:cubicBezTo>
                  <a:pt x="153" y="81"/>
                  <a:pt x="153" y="81"/>
                  <a:pt x="153" y="81"/>
                </a:cubicBezTo>
                <a:cubicBezTo>
                  <a:pt x="152" y="81"/>
                  <a:pt x="152" y="81"/>
                  <a:pt x="152" y="81"/>
                </a:cubicBezTo>
                <a:cubicBezTo>
                  <a:pt x="151" y="81"/>
                  <a:pt x="151" y="81"/>
                  <a:pt x="151" y="81"/>
                </a:cubicBezTo>
                <a:cubicBezTo>
                  <a:pt x="150" y="80"/>
                  <a:pt x="150" y="80"/>
                  <a:pt x="150" y="80"/>
                </a:cubicBezTo>
                <a:cubicBezTo>
                  <a:pt x="150" y="79"/>
                  <a:pt x="150" y="78"/>
                  <a:pt x="149" y="78"/>
                </a:cubicBezTo>
                <a:cubicBezTo>
                  <a:pt x="148" y="77"/>
                  <a:pt x="148" y="77"/>
                  <a:pt x="147" y="77"/>
                </a:cubicBezTo>
                <a:cubicBezTo>
                  <a:pt x="146" y="77"/>
                  <a:pt x="146" y="77"/>
                  <a:pt x="145" y="77"/>
                </a:cubicBezTo>
                <a:cubicBezTo>
                  <a:pt x="145" y="77"/>
                  <a:pt x="145" y="77"/>
                  <a:pt x="145" y="77"/>
                </a:cubicBezTo>
                <a:cubicBezTo>
                  <a:pt x="144" y="77"/>
                  <a:pt x="144" y="77"/>
                  <a:pt x="143" y="78"/>
                </a:cubicBezTo>
                <a:cubicBezTo>
                  <a:pt x="141" y="76"/>
                  <a:pt x="138" y="74"/>
                  <a:pt x="136" y="72"/>
                </a:cubicBezTo>
                <a:cubicBezTo>
                  <a:pt x="136" y="72"/>
                  <a:pt x="136" y="71"/>
                  <a:pt x="136" y="70"/>
                </a:cubicBezTo>
                <a:cubicBezTo>
                  <a:pt x="136" y="70"/>
                  <a:pt x="137" y="69"/>
                  <a:pt x="137" y="69"/>
                </a:cubicBezTo>
                <a:cubicBezTo>
                  <a:pt x="137" y="68"/>
                  <a:pt x="137" y="67"/>
                  <a:pt x="136" y="67"/>
                </a:cubicBezTo>
                <a:cubicBezTo>
                  <a:pt x="136" y="66"/>
                  <a:pt x="136" y="65"/>
                  <a:pt x="136" y="65"/>
                </a:cubicBezTo>
                <a:cubicBezTo>
                  <a:pt x="136" y="64"/>
                  <a:pt x="137" y="64"/>
                  <a:pt x="138" y="63"/>
                </a:cubicBezTo>
                <a:cubicBezTo>
                  <a:pt x="138" y="63"/>
                  <a:pt x="139" y="62"/>
                  <a:pt x="139" y="62"/>
                </a:cubicBezTo>
                <a:cubicBezTo>
                  <a:pt x="140" y="61"/>
                  <a:pt x="140" y="61"/>
                  <a:pt x="140" y="61"/>
                </a:cubicBezTo>
                <a:cubicBezTo>
                  <a:pt x="142" y="60"/>
                  <a:pt x="142" y="60"/>
                  <a:pt x="142" y="60"/>
                </a:cubicBezTo>
                <a:cubicBezTo>
                  <a:pt x="142" y="60"/>
                  <a:pt x="142" y="59"/>
                  <a:pt x="143" y="59"/>
                </a:cubicBezTo>
                <a:cubicBezTo>
                  <a:pt x="143" y="59"/>
                  <a:pt x="144" y="60"/>
                  <a:pt x="144" y="60"/>
                </a:cubicBezTo>
                <a:cubicBezTo>
                  <a:pt x="145" y="61"/>
                  <a:pt x="146" y="61"/>
                  <a:pt x="146" y="62"/>
                </a:cubicBezTo>
                <a:cubicBezTo>
                  <a:pt x="147" y="62"/>
                  <a:pt x="147" y="63"/>
                  <a:pt x="148" y="63"/>
                </a:cubicBezTo>
                <a:cubicBezTo>
                  <a:pt x="148" y="64"/>
                  <a:pt x="148" y="64"/>
                  <a:pt x="148" y="64"/>
                </a:cubicBezTo>
                <a:cubicBezTo>
                  <a:pt x="149" y="64"/>
                  <a:pt x="150" y="65"/>
                  <a:pt x="150" y="65"/>
                </a:cubicBezTo>
                <a:cubicBezTo>
                  <a:pt x="151" y="65"/>
                  <a:pt x="151" y="66"/>
                  <a:pt x="151" y="66"/>
                </a:cubicBezTo>
                <a:cubicBezTo>
                  <a:pt x="152" y="67"/>
                  <a:pt x="152" y="67"/>
                  <a:pt x="152" y="67"/>
                </a:cubicBezTo>
                <a:cubicBezTo>
                  <a:pt x="152" y="68"/>
                  <a:pt x="151" y="69"/>
                  <a:pt x="152" y="71"/>
                </a:cubicBezTo>
                <a:cubicBezTo>
                  <a:pt x="152" y="72"/>
                  <a:pt x="153" y="73"/>
                  <a:pt x="154" y="73"/>
                </a:cubicBezTo>
                <a:cubicBezTo>
                  <a:pt x="156" y="74"/>
                  <a:pt x="159" y="74"/>
                  <a:pt x="160" y="73"/>
                </a:cubicBezTo>
                <a:cubicBezTo>
                  <a:pt x="160" y="73"/>
                  <a:pt x="161" y="73"/>
                  <a:pt x="161" y="73"/>
                </a:cubicBezTo>
                <a:cubicBezTo>
                  <a:pt x="161" y="73"/>
                  <a:pt x="162" y="74"/>
                  <a:pt x="163" y="74"/>
                </a:cubicBezTo>
                <a:cubicBezTo>
                  <a:pt x="163" y="75"/>
                  <a:pt x="164" y="75"/>
                  <a:pt x="165" y="76"/>
                </a:cubicBezTo>
                <a:cubicBezTo>
                  <a:pt x="165" y="77"/>
                  <a:pt x="164" y="78"/>
                  <a:pt x="163" y="80"/>
                </a:cubicBezTo>
                <a:close/>
                <a:moveTo>
                  <a:pt x="162" y="54"/>
                </a:moveTo>
                <a:cubicBezTo>
                  <a:pt x="162" y="54"/>
                  <a:pt x="163" y="55"/>
                  <a:pt x="163" y="55"/>
                </a:cubicBezTo>
                <a:cubicBezTo>
                  <a:pt x="163" y="56"/>
                  <a:pt x="164" y="57"/>
                  <a:pt x="164" y="58"/>
                </a:cubicBezTo>
                <a:cubicBezTo>
                  <a:pt x="165" y="58"/>
                  <a:pt x="165" y="59"/>
                  <a:pt x="165" y="60"/>
                </a:cubicBezTo>
                <a:cubicBezTo>
                  <a:pt x="165" y="61"/>
                  <a:pt x="166" y="61"/>
                  <a:pt x="166" y="62"/>
                </a:cubicBezTo>
                <a:cubicBezTo>
                  <a:pt x="166" y="62"/>
                  <a:pt x="166" y="62"/>
                  <a:pt x="166" y="62"/>
                </a:cubicBezTo>
                <a:cubicBezTo>
                  <a:pt x="166" y="63"/>
                  <a:pt x="166" y="64"/>
                  <a:pt x="166" y="64"/>
                </a:cubicBezTo>
                <a:cubicBezTo>
                  <a:pt x="166" y="64"/>
                  <a:pt x="166" y="64"/>
                  <a:pt x="166" y="64"/>
                </a:cubicBezTo>
                <a:cubicBezTo>
                  <a:pt x="166" y="65"/>
                  <a:pt x="166" y="65"/>
                  <a:pt x="166" y="66"/>
                </a:cubicBezTo>
                <a:cubicBezTo>
                  <a:pt x="167" y="66"/>
                  <a:pt x="166" y="67"/>
                  <a:pt x="167" y="68"/>
                </a:cubicBezTo>
                <a:cubicBezTo>
                  <a:pt x="167" y="68"/>
                  <a:pt x="167" y="69"/>
                  <a:pt x="167" y="70"/>
                </a:cubicBezTo>
                <a:cubicBezTo>
                  <a:pt x="166" y="70"/>
                  <a:pt x="166" y="70"/>
                  <a:pt x="166" y="70"/>
                </a:cubicBezTo>
                <a:cubicBezTo>
                  <a:pt x="166" y="71"/>
                  <a:pt x="166" y="71"/>
                  <a:pt x="166" y="71"/>
                </a:cubicBezTo>
                <a:cubicBezTo>
                  <a:pt x="166" y="72"/>
                  <a:pt x="166" y="72"/>
                  <a:pt x="166" y="72"/>
                </a:cubicBezTo>
                <a:cubicBezTo>
                  <a:pt x="166" y="72"/>
                  <a:pt x="166" y="73"/>
                  <a:pt x="166" y="74"/>
                </a:cubicBezTo>
                <a:cubicBezTo>
                  <a:pt x="166" y="74"/>
                  <a:pt x="166" y="74"/>
                  <a:pt x="166" y="74"/>
                </a:cubicBezTo>
                <a:cubicBezTo>
                  <a:pt x="164" y="73"/>
                  <a:pt x="163" y="72"/>
                  <a:pt x="162" y="71"/>
                </a:cubicBezTo>
                <a:cubicBezTo>
                  <a:pt x="162" y="70"/>
                  <a:pt x="162" y="69"/>
                  <a:pt x="162" y="68"/>
                </a:cubicBezTo>
                <a:cubicBezTo>
                  <a:pt x="162" y="68"/>
                  <a:pt x="162" y="68"/>
                  <a:pt x="162" y="68"/>
                </a:cubicBezTo>
                <a:cubicBezTo>
                  <a:pt x="162" y="68"/>
                  <a:pt x="162" y="67"/>
                  <a:pt x="162" y="67"/>
                </a:cubicBezTo>
                <a:cubicBezTo>
                  <a:pt x="161" y="67"/>
                  <a:pt x="161" y="66"/>
                  <a:pt x="161" y="66"/>
                </a:cubicBezTo>
                <a:cubicBezTo>
                  <a:pt x="160" y="65"/>
                  <a:pt x="160" y="65"/>
                  <a:pt x="160" y="65"/>
                </a:cubicBezTo>
                <a:cubicBezTo>
                  <a:pt x="159" y="64"/>
                  <a:pt x="159" y="64"/>
                  <a:pt x="158" y="64"/>
                </a:cubicBezTo>
                <a:cubicBezTo>
                  <a:pt x="158" y="64"/>
                  <a:pt x="157" y="64"/>
                  <a:pt x="157" y="64"/>
                </a:cubicBezTo>
                <a:cubicBezTo>
                  <a:pt x="156" y="64"/>
                  <a:pt x="156" y="64"/>
                  <a:pt x="155" y="64"/>
                </a:cubicBezTo>
                <a:cubicBezTo>
                  <a:pt x="155" y="64"/>
                  <a:pt x="155" y="64"/>
                  <a:pt x="154" y="64"/>
                </a:cubicBezTo>
                <a:cubicBezTo>
                  <a:pt x="154" y="64"/>
                  <a:pt x="153" y="64"/>
                  <a:pt x="153" y="63"/>
                </a:cubicBezTo>
                <a:cubicBezTo>
                  <a:pt x="152" y="63"/>
                  <a:pt x="152" y="62"/>
                  <a:pt x="151" y="61"/>
                </a:cubicBezTo>
                <a:cubicBezTo>
                  <a:pt x="150" y="61"/>
                  <a:pt x="150" y="60"/>
                  <a:pt x="149" y="60"/>
                </a:cubicBezTo>
                <a:cubicBezTo>
                  <a:pt x="148" y="59"/>
                  <a:pt x="147" y="58"/>
                  <a:pt x="146" y="57"/>
                </a:cubicBezTo>
                <a:cubicBezTo>
                  <a:pt x="146" y="57"/>
                  <a:pt x="146" y="57"/>
                  <a:pt x="146" y="57"/>
                </a:cubicBezTo>
                <a:cubicBezTo>
                  <a:pt x="147" y="57"/>
                  <a:pt x="147" y="56"/>
                  <a:pt x="148" y="56"/>
                </a:cubicBezTo>
                <a:cubicBezTo>
                  <a:pt x="148" y="56"/>
                  <a:pt x="149" y="56"/>
                  <a:pt x="149" y="55"/>
                </a:cubicBezTo>
                <a:cubicBezTo>
                  <a:pt x="150" y="55"/>
                  <a:pt x="150" y="55"/>
                  <a:pt x="151" y="55"/>
                </a:cubicBezTo>
                <a:cubicBezTo>
                  <a:pt x="151" y="55"/>
                  <a:pt x="152" y="54"/>
                  <a:pt x="153" y="54"/>
                </a:cubicBezTo>
                <a:cubicBezTo>
                  <a:pt x="154" y="54"/>
                  <a:pt x="155" y="54"/>
                  <a:pt x="155" y="53"/>
                </a:cubicBezTo>
                <a:cubicBezTo>
                  <a:pt x="156" y="53"/>
                  <a:pt x="156" y="53"/>
                  <a:pt x="156" y="53"/>
                </a:cubicBezTo>
                <a:cubicBezTo>
                  <a:pt x="156" y="53"/>
                  <a:pt x="157" y="53"/>
                  <a:pt x="157" y="53"/>
                </a:cubicBezTo>
                <a:cubicBezTo>
                  <a:pt x="157" y="53"/>
                  <a:pt x="157" y="53"/>
                  <a:pt x="157" y="53"/>
                </a:cubicBezTo>
                <a:cubicBezTo>
                  <a:pt x="157" y="53"/>
                  <a:pt x="157" y="53"/>
                  <a:pt x="157" y="53"/>
                </a:cubicBezTo>
                <a:cubicBezTo>
                  <a:pt x="158" y="53"/>
                  <a:pt x="158" y="53"/>
                  <a:pt x="158" y="53"/>
                </a:cubicBezTo>
                <a:cubicBezTo>
                  <a:pt x="158" y="53"/>
                  <a:pt x="159" y="53"/>
                  <a:pt x="160" y="53"/>
                </a:cubicBezTo>
                <a:cubicBezTo>
                  <a:pt x="160" y="53"/>
                  <a:pt x="160" y="53"/>
                  <a:pt x="160" y="53"/>
                </a:cubicBezTo>
                <a:cubicBezTo>
                  <a:pt x="161" y="53"/>
                  <a:pt x="161" y="53"/>
                  <a:pt x="161" y="53"/>
                </a:cubicBezTo>
                <a:cubicBezTo>
                  <a:pt x="161" y="53"/>
                  <a:pt x="161" y="53"/>
                  <a:pt x="161" y="53"/>
                </a:cubicBezTo>
                <a:cubicBezTo>
                  <a:pt x="161" y="53"/>
                  <a:pt x="161" y="53"/>
                  <a:pt x="161" y="53"/>
                </a:cubicBezTo>
                <a:cubicBezTo>
                  <a:pt x="161" y="53"/>
                  <a:pt x="161" y="53"/>
                  <a:pt x="161" y="53"/>
                </a:cubicBezTo>
                <a:lnTo>
                  <a:pt x="162" y="54"/>
                </a:lnTo>
                <a:close/>
                <a:moveTo>
                  <a:pt x="159" y="51"/>
                </a:moveTo>
                <a:cubicBezTo>
                  <a:pt x="159" y="51"/>
                  <a:pt x="159" y="51"/>
                  <a:pt x="159" y="51"/>
                </a:cubicBezTo>
                <a:cubicBezTo>
                  <a:pt x="159" y="51"/>
                  <a:pt x="159" y="51"/>
                  <a:pt x="159" y="51"/>
                </a:cubicBezTo>
                <a:cubicBezTo>
                  <a:pt x="159" y="50"/>
                  <a:pt x="159" y="50"/>
                  <a:pt x="159" y="50"/>
                </a:cubicBezTo>
                <a:lnTo>
                  <a:pt x="159" y="51"/>
                </a:lnTo>
                <a:close/>
                <a:moveTo>
                  <a:pt x="159" y="50"/>
                </a:moveTo>
                <a:cubicBezTo>
                  <a:pt x="159" y="50"/>
                  <a:pt x="159" y="50"/>
                  <a:pt x="159" y="50"/>
                </a:cubicBezTo>
                <a:cubicBezTo>
                  <a:pt x="159" y="50"/>
                  <a:pt x="159" y="50"/>
                  <a:pt x="159" y="50"/>
                </a:cubicBezTo>
                <a:cubicBezTo>
                  <a:pt x="159" y="50"/>
                  <a:pt x="159" y="50"/>
                  <a:pt x="159" y="50"/>
                </a:cubicBezTo>
                <a:close/>
                <a:moveTo>
                  <a:pt x="158" y="50"/>
                </a:moveTo>
                <a:cubicBezTo>
                  <a:pt x="158" y="50"/>
                  <a:pt x="158" y="50"/>
                  <a:pt x="158" y="50"/>
                </a:cubicBezTo>
                <a:cubicBezTo>
                  <a:pt x="158" y="50"/>
                  <a:pt x="158" y="50"/>
                  <a:pt x="158" y="50"/>
                </a:cubicBezTo>
                <a:cubicBezTo>
                  <a:pt x="158" y="50"/>
                  <a:pt x="158" y="50"/>
                  <a:pt x="158" y="50"/>
                </a:cubicBezTo>
                <a:close/>
                <a:moveTo>
                  <a:pt x="136" y="45"/>
                </a:moveTo>
                <a:cubicBezTo>
                  <a:pt x="136" y="45"/>
                  <a:pt x="137" y="44"/>
                  <a:pt x="137" y="44"/>
                </a:cubicBezTo>
                <a:cubicBezTo>
                  <a:pt x="138" y="44"/>
                  <a:pt x="138" y="44"/>
                  <a:pt x="138" y="44"/>
                </a:cubicBezTo>
                <a:cubicBezTo>
                  <a:pt x="139" y="44"/>
                  <a:pt x="139" y="44"/>
                  <a:pt x="139" y="44"/>
                </a:cubicBezTo>
                <a:cubicBezTo>
                  <a:pt x="139" y="44"/>
                  <a:pt x="139" y="44"/>
                  <a:pt x="139" y="44"/>
                </a:cubicBezTo>
                <a:cubicBezTo>
                  <a:pt x="140" y="44"/>
                  <a:pt x="140" y="44"/>
                  <a:pt x="140" y="44"/>
                </a:cubicBezTo>
                <a:cubicBezTo>
                  <a:pt x="140" y="44"/>
                  <a:pt x="140" y="44"/>
                  <a:pt x="140" y="44"/>
                </a:cubicBezTo>
                <a:cubicBezTo>
                  <a:pt x="141" y="44"/>
                  <a:pt x="143" y="44"/>
                  <a:pt x="144" y="44"/>
                </a:cubicBezTo>
                <a:cubicBezTo>
                  <a:pt x="144" y="44"/>
                  <a:pt x="145" y="44"/>
                  <a:pt x="145" y="44"/>
                </a:cubicBezTo>
                <a:cubicBezTo>
                  <a:pt x="146" y="44"/>
                  <a:pt x="146" y="44"/>
                  <a:pt x="146" y="44"/>
                </a:cubicBezTo>
                <a:cubicBezTo>
                  <a:pt x="146" y="44"/>
                  <a:pt x="146" y="44"/>
                  <a:pt x="146" y="44"/>
                </a:cubicBezTo>
                <a:cubicBezTo>
                  <a:pt x="147" y="44"/>
                  <a:pt x="147" y="44"/>
                  <a:pt x="147" y="44"/>
                </a:cubicBezTo>
                <a:cubicBezTo>
                  <a:pt x="148" y="44"/>
                  <a:pt x="148" y="44"/>
                  <a:pt x="148" y="44"/>
                </a:cubicBezTo>
                <a:cubicBezTo>
                  <a:pt x="149" y="45"/>
                  <a:pt x="149" y="45"/>
                  <a:pt x="149" y="45"/>
                </a:cubicBezTo>
                <a:cubicBezTo>
                  <a:pt x="149" y="45"/>
                  <a:pt x="150" y="45"/>
                  <a:pt x="150" y="45"/>
                </a:cubicBezTo>
                <a:cubicBezTo>
                  <a:pt x="151" y="45"/>
                  <a:pt x="151" y="45"/>
                  <a:pt x="151" y="45"/>
                </a:cubicBezTo>
                <a:cubicBezTo>
                  <a:pt x="152" y="46"/>
                  <a:pt x="152" y="46"/>
                  <a:pt x="153" y="46"/>
                </a:cubicBezTo>
                <a:cubicBezTo>
                  <a:pt x="153" y="46"/>
                  <a:pt x="154" y="47"/>
                  <a:pt x="155" y="47"/>
                </a:cubicBezTo>
                <a:cubicBezTo>
                  <a:pt x="155" y="47"/>
                  <a:pt x="156" y="48"/>
                  <a:pt x="157" y="49"/>
                </a:cubicBezTo>
                <a:cubicBezTo>
                  <a:pt x="158" y="49"/>
                  <a:pt x="158" y="49"/>
                  <a:pt x="158" y="49"/>
                </a:cubicBezTo>
                <a:cubicBezTo>
                  <a:pt x="157" y="49"/>
                  <a:pt x="157" y="49"/>
                  <a:pt x="157" y="49"/>
                </a:cubicBezTo>
                <a:cubicBezTo>
                  <a:pt x="157" y="49"/>
                  <a:pt x="156" y="49"/>
                  <a:pt x="155" y="49"/>
                </a:cubicBezTo>
                <a:cubicBezTo>
                  <a:pt x="155" y="49"/>
                  <a:pt x="154" y="49"/>
                  <a:pt x="154" y="49"/>
                </a:cubicBezTo>
                <a:cubicBezTo>
                  <a:pt x="153" y="49"/>
                  <a:pt x="153" y="49"/>
                  <a:pt x="153" y="49"/>
                </a:cubicBezTo>
                <a:cubicBezTo>
                  <a:pt x="152" y="49"/>
                  <a:pt x="152" y="49"/>
                  <a:pt x="152" y="49"/>
                </a:cubicBezTo>
                <a:cubicBezTo>
                  <a:pt x="152" y="49"/>
                  <a:pt x="152" y="49"/>
                  <a:pt x="152" y="49"/>
                </a:cubicBezTo>
                <a:cubicBezTo>
                  <a:pt x="151" y="49"/>
                  <a:pt x="151" y="49"/>
                  <a:pt x="150" y="49"/>
                </a:cubicBezTo>
                <a:cubicBezTo>
                  <a:pt x="150" y="50"/>
                  <a:pt x="150" y="50"/>
                  <a:pt x="149" y="50"/>
                </a:cubicBezTo>
                <a:cubicBezTo>
                  <a:pt x="149" y="50"/>
                  <a:pt x="148" y="50"/>
                  <a:pt x="148" y="50"/>
                </a:cubicBezTo>
                <a:cubicBezTo>
                  <a:pt x="147" y="50"/>
                  <a:pt x="146" y="51"/>
                  <a:pt x="145" y="51"/>
                </a:cubicBezTo>
                <a:cubicBezTo>
                  <a:pt x="144" y="51"/>
                  <a:pt x="143" y="52"/>
                  <a:pt x="142" y="52"/>
                </a:cubicBezTo>
                <a:cubicBezTo>
                  <a:pt x="142" y="52"/>
                  <a:pt x="142" y="52"/>
                  <a:pt x="142" y="52"/>
                </a:cubicBezTo>
                <a:cubicBezTo>
                  <a:pt x="141" y="52"/>
                  <a:pt x="141" y="52"/>
                  <a:pt x="141" y="52"/>
                </a:cubicBezTo>
                <a:cubicBezTo>
                  <a:pt x="141" y="52"/>
                  <a:pt x="141" y="52"/>
                  <a:pt x="141" y="52"/>
                </a:cubicBezTo>
                <a:cubicBezTo>
                  <a:pt x="141" y="51"/>
                  <a:pt x="140" y="51"/>
                  <a:pt x="140" y="51"/>
                </a:cubicBezTo>
                <a:cubicBezTo>
                  <a:pt x="140" y="50"/>
                  <a:pt x="139" y="50"/>
                  <a:pt x="139" y="49"/>
                </a:cubicBezTo>
                <a:cubicBezTo>
                  <a:pt x="138" y="48"/>
                  <a:pt x="138" y="48"/>
                  <a:pt x="138" y="48"/>
                </a:cubicBezTo>
                <a:cubicBezTo>
                  <a:pt x="138" y="48"/>
                  <a:pt x="137" y="48"/>
                  <a:pt x="137" y="47"/>
                </a:cubicBezTo>
                <a:cubicBezTo>
                  <a:pt x="137" y="47"/>
                  <a:pt x="136" y="46"/>
                  <a:pt x="136" y="46"/>
                </a:cubicBezTo>
                <a:cubicBezTo>
                  <a:pt x="135" y="45"/>
                  <a:pt x="135" y="45"/>
                  <a:pt x="135" y="45"/>
                </a:cubicBezTo>
                <a:lnTo>
                  <a:pt x="136" y="45"/>
                </a:lnTo>
                <a:close/>
                <a:moveTo>
                  <a:pt x="125" y="53"/>
                </a:moveTo>
                <a:cubicBezTo>
                  <a:pt x="125" y="52"/>
                  <a:pt x="125" y="52"/>
                  <a:pt x="125" y="51"/>
                </a:cubicBezTo>
                <a:cubicBezTo>
                  <a:pt x="125" y="51"/>
                  <a:pt x="125" y="51"/>
                  <a:pt x="125" y="51"/>
                </a:cubicBezTo>
                <a:cubicBezTo>
                  <a:pt x="126" y="50"/>
                  <a:pt x="126" y="50"/>
                  <a:pt x="127" y="50"/>
                </a:cubicBezTo>
                <a:cubicBezTo>
                  <a:pt x="128" y="49"/>
                  <a:pt x="129" y="48"/>
                  <a:pt x="129" y="48"/>
                </a:cubicBezTo>
                <a:cubicBezTo>
                  <a:pt x="130" y="47"/>
                  <a:pt x="130" y="47"/>
                  <a:pt x="130" y="47"/>
                </a:cubicBezTo>
                <a:cubicBezTo>
                  <a:pt x="131" y="47"/>
                  <a:pt x="131" y="47"/>
                  <a:pt x="131" y="47"/>
                </a:cubicBezTo>
                <a:cubicBezTo>
                  <a:pt x="132" y="46"/>
                  <a:pt x="132" y="46"/>
                  <a:pt x="132" y="46"/>
                </a:cubicBezTo>
                <a:cubicBezTo>
                  <a:pt x="132" y="47"/>
                  <a:pt x="133" y="47"/>
                  <a:pt x="133" y="48"/>
                </a:cubicBezTo>
                <a:cubicBezTo>
                  <a:pt x="133" y="48"/>
                  <a:pt x="133" y="48"/>
                  <a:pt x="134" y="49"/>
                </a:cubicBezTo>
                <a:cubicBezTo>
                  <a:pt x="134" y="49"/>
                  <a:pt x="134" y="49"/>
                  <a:pt x="134" y="50"/>
                </a:cubicBezTo>
                <a:cubicBezTo>
                  <a:pt x="135" y="50"/>
                  <a:pt x="135" y="51"/>
                  <a:pt x="135" y="51"/>
                </a:cubicBezTo>
                <a:cubicBezTo>
                  <a:pt x="136" y="52"/>
                  <a:pt x="136" y="52"/>
                  <a:pt x="136" y="52"/>
                </a:cubicBezTo>
                <a:cubicBezTo>
                  <a:pt x="136" y="52"/>
                  <a:pt x="137" y="53"/>
                  <a:pt x="137" y="53"/>
                </a:cubicBezTo>
                <a:cubicBezTo>
                  <a:pt x="138" y="53"/>
                  <a:pt x="138" y="54"/>
                  <a:pt x="138" y="54"/>
                </a:cubicBezTo>
                <a:cubicBezTo>
                  <a:pt x="138" y="54"/>
                  <a:pt x="138" y="54"/>
                  <a:pt x="138" y="54"/>
                </a:cubicBezTo>
                <a:cubicBezTo>
                  <a:pt x="138" y="55"/>
                  <a:pt x="138" y="55"/>
                  <a:pt x="137" y="55"/>
                </a:cubicBezTo>
                <a:cubicBezTo>
                  <a:pt x="137" y="56"/>
                  <a:pt x="137" y="56"/>
                  <a:pt x="137" y="56"/>
                </a:cubicBezTo>
                <a:cubicBezTo>
                  <a:pt x="136" y="56"/>
                  <a:pt x="135" y="57"/>
                  <a:pt x="135" y="57"/>
                </a:cubicBezTo>
                <a:cubicBezTo>
                  <a:pt x="134" y="58"/>
                  <a:pt x="132" y="60"/>
                  <a:pt x="131" y="61"/>
                </a:cubicBezTo>
                <a:cubicBezTo>
                  <a:pt x="131" y="61"/>
                  <a:pt x="131" y="61"/>
                  <a:pt x="131" y="61"/>
                </a:cubicBezTo>
                <a:cubicBezTo>
                  <a:pt x="130" y="61"/>
                  <a:pt x="130" y="61"/>
                  <a:pt x="130" y="61"/>
                </a:cubicBezTo>
                <a:cubicBezTo>
                  <a:pt x="129" y="61"/>
                  <a:pt x="129" y="61"/>
                  <a:pt x="128" y="61"/>
                </a:cubicBezTo>
                <a:cubicBezTo>
                  <a:pt x="128" y="61"/>
                  <a:pt x="127" y="61"/>
                  <a:pt x="127" y="61"/>
                </a:cubicBezTo>
                <a:cubicBezTo>
                  <a:pt x="127" y="61"/>
                  <a:pt x="127" y="61"/>
                  <a:pt x="127" y="61"/>
                </a:cubicBezTo>
                <a:cubicBezTo>
                  <a:pt x="127" y="61"/>
                  <a:pt x="126" y="60"/>
                  <a:pt x="126" y="60"/>
                </a:cubicBezTo>
                <a:cubicBezTo>
                  <a:pt x="126" y="59"/>
                  <a:pt x="126" y="59"/>
                  <a:pt x="126" y="58"/>
                </a:cubicBezTo>
                <a:cubicBezTo>
                  <a:pt x="126" y="58"/>
                  <a:pt x="126" y="58"/>
                  <a:pt x="125" y="57"/>
                </a:cubicBezTo>
                <a:cubicBezTo>
                  <a:pt x="125" y="57"/>
                  <a:pt x="125" y="56"/>
                  <a:pt x="125" y="56"/>
                </a:cubicBezTo>
                <a:cubicBezTo>
                  <a:pt x="125" y="55"/>
                  <a:pt x="125" y="55"/>
                  <a:pt x="125" y="55"/>
                </a:cubicBezTo>
                <a:cubicBezTo>
                  <a:pt x="125" y="55"/>
                  <a:pt x="125" y="55"/>
                  <a:pt x="125" y="55"/>
                </a:cubicBezTo>
                <a:cubicBezTo>
                  <a:pt x="125" y="54"/>
                  <a:pt x="125" y="54"/>
                  <a:pt x="125" y="53"/>
                </a:cubicBezTo>
                <a:close/>
                <a:moveTo>
                  <a:pt x="125" y="52"/>
                </a:moveTo>
                <a:cubicBezTo>
                  <a:pt x="125" y="51"/>
                  <a:pt x="125" y="51"/>
                  <a:pt x="125" y="51"/>
                </a:cubicBezTo>
                <a:cubicBezTo>
                  <a:pt x="125" y="52"/>
                  <a:pt x="125" y="52"/>
                  <a:pt x="125" y="52"/>
                </a:cubicBezTo>
                <a:cubicBezTo>
                  <a:pt x="125" y="52"/>
                  <a:pt x="125" y="52"/>
                  <a:pt x="125" y="52"/>
                </a:cubicBezTo>
                <a:cubicBezTo>
                  <a:pt x="125" y="52"/>
                  <a:pt x="125" y="52"/>
                  <a:pt x="125" y="52"/>
                </a:cubicBezTo>
                <a:close/>
                <a:moveTo>
                  <a:pt x="124" y="52"/>
                </a:moveTo>
                <a:cubicBezTo>
                  <a:pt x="124" y="52"/>
                  <a:pt x="124" y="52"/>
                  <a:pt x="124" y="52"/>
                </a:cubicBezTo>
                <a:cubicBezTo>
                  <a:pt x="124" y="52"/>
                  <a:pt x="124" y="52"/>
                  <a:pt x="124" y="52"/>
                </a:cubicBezTo>
                <a:cubicBezTo>
                  <a:pt x="124" y="52"/>
                  <a:pt x="124" y="52"/>
                  <a:pt x="124" y="52"/>
                </a:cubicBezTo>
                <a:cubicBezTo>
                  <a:pt x="124" y="52"/>
                  <a:pt x="124" y="52"/>
                  <a:pt x="124" y="52"/>
                </a:cubicBezTo>
                <a:close/>
                <a:moveTo>
                  <a:pt x="124" y="53"/>
                </a:moveTo>
                <a:cubicBezTo>
                  <a:pt x="124" y="53"/>
                  <a:pt x="124" y="53"/>
                  <a:pt x="124" y="53"/>
                </a:cubicBezTo>
                <a:cubicBezTo>
                  <a:pt x="124" y="53"/>
                  <a:pt x="124" y="53"/>
                  <a:pt x="124" y="53"/>
                </a:cubicBezTo>
                <a:cubicBezTo>
                  <a:pt x="124" y="53"/>
                  <a:pt x="124" y="53"/>
                  <a:pt x="124" y="53"/>
                </a:cubicBezTo>
                <a:cubicBezTo>
                  <a:pt x="124" y="53"/>
                  <a:pt x="124" y="53"/>
                  <a:pt x="124" y="53"/>
                </a:cubicBezTo>
                <a:cubicBezTo>
                  <a:pt x="124" y="53"/>
                  <a:pt x="124" y="53"/>
                  <a:pt x="124" y="53"/>
                </a:cubicBezTo>
                <a:close/>
                <a:moveTo>
                  <a:pt x="124" y="53"/>
                </a:moveTo>
                <a:cubicBezTo>
                  <a:pt x="124" y="53"/>
                  <a:pt x="124" y="53"/>
                  <a:pt x="124" y="53"/>
                </a:cubicBezTo>
                <a:cubicBezTo>
                  <a:pt x="124" y="53"/>
                  <a:pt x="124" y="53"/>
                  <a:pt x="124" y="53"/>
                </a:cubicBezTo>
                <a:close/>
                <a:moveTo>
                  <a:pt x="123" y="53"/>
                </a:moveTo>
                <a:cubicBezTo>
                  <a:pt x="123" y="53"/>
                  <a:pt x="123" y="53"/>
                  <a:pt x="123" y="53"/>
                </a:cubicBezTo>
                <a:cubicBezTo>
                  <a:pt x="123" y="53"/>
                  <a:pt x="123" y="53"/>
                  <a:pt x="123" y="53"/>
                </a:cubicBezTo>
                <a:cubicBezTo>
                  <a:pt x="124" y="53"/>
                  <a:pt x="124" y="53"/>
                  <a:pt x="124" y="53"/>
                </a:cubicBezTo>
                <a:cubicBezTo>
                  <a:pt x="123" y="53"/>
                  <a:pt x="123" y="53"/>
                  <a:pt x="123" y="53"/>
                </a:cubicBezTo>
                <a:cubicBezTo>
                  <a:pt x="123" y="53"/>
                  <a:pt x="123" y="53"/>
                  <a:pt x="123" y="53"/>
                </a:cubicBezTo>
                <a:close/>
                <a:moveTo>
                  <a:pt x="123" y="53"/>
                </a:moveTo>
                <a:cubicBezTo>
                  <a:pt x="123" y="53"/>
                  <a:pt x="123" y="53"/>
                  <a:pt x="123" y="53"/>
                </a:cubicBezTo>
                <a:cubicBezTo>
                  <a:pt x="123" y="53"/>
                  <a:pt x="123" y="53"/>
                  <a:pt x="123" y="53"/>
                </a:cubicBezTo>
                <a:close/>
                <a:moveTo>
                  <a:pt x="123" y="54"/>
                </a:moveTo>
                <a:cubicBezTo>
                  <a:pt x="123" y="54"/>
                  <a:pt x="123" y="54"/>
                  <a:pt x="123" y="54"/>
                </a:cubicBezTo>
                <a:cubicBezTo>
                  <a:pt x="123" y="54"/>
                  <a:pt x="123" y="54"/>
                  <a:pt x="123" y="54"/>
                </a:cubicBezTo>
                <a:close/>
                <a:moveTo>
                  <a:pt x="123" y="54"/>
                </a:moveTo>
                <a:cubicBezTo>
                  <a:pt x="123" y="54"/>
                  <a:pt x="123" y="54"/>
                  <a:pt x="123" y="54"/>
                </a:cubicBezTo>
                <a:cubicBezTo>
                  <a:pt x="123" y="54"/>
                  <a:pt x="123" y="54"/>
                  <a:pt x="123" y="54"/>
                </a:cubicBezTo>
                <a:cubicBezTo>
                  <a:pt x="123" y="54"/>
                  <a:pt x="123" y="54"/>
                  <a:pt x="123" y="54"/>
                </a:cubicBezTo>
                <a:cubicBezTo>
                  <a:pt x="123" y="54"/>
                  <a:pt x="123" y="54"/>
                  <a:pt x="123" y="54"/>
                </a:cubicBezTo>
                <a:cubicBezTo>
                  <a:pt x="123" y="54"/>
                  <a:pt x="123" y="54"/>
                  <a:pt x="123" y="54"/>
                </a:cubicBezTo>
                <a:close/>
                <a:moveTo>
                  <a:pt x="123" y="54"/>
                </a:moveTo>
                <a:cubicBezTo>
                  <a:pt x="123" y="54"/>
                  <a:pt x="123" y="54"/>
                  <a:pt x="123" y="54"/>
                </a:cubicBezTo>
                <a:cubicBezTo>
                  <a:pt x="123" y="54"/>
                  <a:pt x="123" y="54"/>
                  <a:pt x="123" y="54"/>
                </a:cubicBezTo>
                <a:cubicBezTo>
                  <a:pt x="123" y="54"/>
                  <a:pt x="123" y="54"/>
                  <a:pt x="123" y="54"/>
                </a:cubicBezTo>
                <a:cubicBezTo>
                  <a:pt x="123" y="54"/>
                  <a:pt x="123" y="54"/>
                  <a:pt x="123" y="54"/>
                </a:cubicBezTo>
                <a:close/>
                <a:moveTo>
                  <a:pt x="123" y="77"/>
                </a:moveTo>
                <a:cubicBezTo>
                  <a:pt x="123" y="78"/>
                  <a:pt x="123" y="78"/>
                  <a:pt x="123" y="78"/>
                </a:cubicBezTo>
                <a:cubicBezTo>
                  <a:pt x="123" y="79"/>
                  <a:pt x="123" y="79"/>
                  <a:pt x="123" y="79"/>
                </a:cubicBezTo>
                <a:cubicBezTo>
                  <a:pt x="123" y="79"/>
                  <a:pt x="123" y="79"/>
                  <a:pt x="123" y="79"/>
                </a:cubicBezTo>
                <a:cubicBezTo>
                  <a:pt x="123" y="79"/>
                  <a:pt x="123" y="79"/>
                  <a:pt x="123" y="79"/>
                </a:cubicBezTo>
                <a:cubicBezTo>
                  <a:pt x="123" y="80"/>
                  <a:pt x="123" y="81"/>
                  <a:pt x="123" y="82"/>
                </a:cubicBezTo>
                <a:cubicBezTo>
                  <a:pt x="123" y="82"/>
                  <a:pt x="123" y="82"/>
                  <a:pt x="123" y="82"/>
                </a:cubicBezTo>
                <a:cubicBezTo>
                  <a:pt x="123" y="81"/>
                  <a:pt x="123" y="81"/>
                  <a:pt x="123" y="81"/>
                </a:cubicBezTo>
                <a:cubicBezTo>
                  <a:pt x="122" y="80"/>
                  <a:pt x="122" y="80"/>
                  <a:pt x="122" y="80"/>
                </a:cubicBezTo>
                <a:cubicBezTo>
                  <a:pt x="121" y="79"/>
                  <a:pt x="121" y="79"/>
                  <a:pt x="121" y="79"/>
                </a:cubicBezTo>
                <a:cubicBezTo>
                  <a:pt x="121" y="79"/>
                  <a:pt x="121" y="78"/>
                  <a:pt x="120" y="78"/>
                </a:cubicBezTo>
                <a:cubicBezTo>
                  <a:pt x="120" y="77"/>
                  <a:pt x="120" y="77"/>
                  <a:pt x="120" y="76"/>
                </a:cubicBezTo>
                <a:cubicBezTo>
                  <a:pt x="120" y="76"/>
                  <a:pt x="120" y="75"/>
                  <a:pt x="120" y="75"/>
                </a:cubicBezTo>
                <a:cubicBezTo>
                  <a:pt x="119" y="75"/>
                  <a:pt x="119" y="74"/>
                  <a:pt x="119" y="74"/>
                </a:cubicBezTo>
                <a:cubicBezTo>
                  <a:pt x="119" y="73"/>
                  <a:pt x="119" y="73"/>
                  <a:pt x="119" y="72"/>
                </a:cubicBezTo>
                <a:cubicBezTo>
                  <a:pt x="119" y="72"/>
                  <a:pt x="119" y="72"/>
                  <a:pt x="119" y="72"/>
                </a:cubicBezTo>
                <a:cubicBezTo>
                  <a:pt x="119" y="71"/>
                  <a:pt x="119" y="71"/>
                  <a:pt x="119" y="71"/>
                </a:cubicBezTo>
                <a:cubicBezTo>
                  <a:pt x="119" y="71"/>
                  <a:pt x="119" y="71"/>
                  <a:pt x="119" y="71"/>
                </a:cubicBezTo>
                <a:cubicBezTo>
                  <a:pt x="119" y="71"/>
                  <a:pt x="119" y="71"/>
                  <a:pt x="119" y="71"/>
                </a:cubicBezTo>
                <a:cubicBezTo>
                  <a:pt x="119" y="70"/>
                  <a:pt x="118" y="70"/>
                  <a:pt x="118" y="69"/>
                </a:cubicBezTo>
                <a:cubicBezTo>
                  <a:pt x="118" y="69"/>
                  <a:pt x="118" y="68"/>
                  <a:pt x="118" y="68"/>
                </a:cubicBezTo>
                <a:cubicBezTo>
                  <a:pt x="118" y="68"/>
                  <a:pt x="118" y="67"/>
                  <a:pt x="118" y="67"/>
                </a:cubicBezTo>
                <a:cubicBezTo>
                  <a:pt x="118" y="66"/>
                  <a:pt x="119" y="66"/>
                  <a:pt x="119" y="65"/>
                </a:cubicBezTo>
                <a:cubicBezTo>
                  <a:pt x="119" y="64"/>
                  <a:pt x="119" y="64"/>
                  <a:pt x="119" y="64"/>
                </a:cubicBezTo>
                <a:cubicBezTo>
                  <a:pt x="119" y="64"/>
                  <a:pt x="119" y="64"/>
                  <a:pt x="119" y="64"/>
                </a:cubicBezTo>
                <a:cubicBezTo>
                  <a:pt x="119" y="63"/>
                  <a:pt x="119" y="62"/>
                  <a:pt x="119" y="62"/>
                </a:cubicBezTo>
                <a:cubicBezTo>
                  <a:pt x="119" y="61"/>
                  <a:pt x="120" y="60"/>
                  <a:pt x="120" y="60"/>
                </a:cubicBezTo>
                <a:cubicBezTo>
                  <a:pt x="120" y="59"/>
                  <a:pt x="120" y="59"/>
                  <a:pt x="120" y="58"/>
                </a:cubicBezTo>
                <a:cubicBezTo>
                  <a:pt x="121" y="58"/>
                  <a:pt x="121" y="57"/>
                  <a:pt x="121" y="57"/>
                </a:cubicBezTo>
                <a:cubicBezTo>
                  <a:pt x="122" y="56"/>
                  <a:pt x="122" y="55"/>
                  <a:pt x="123" y="54"/>
                </a:cubicBezTo>
                <a:cubicBezTo>
                  <a:pt x="123" y="54"/>
                  <a:pt x="123" y="54"/>
                  <a:pt x="123" y="54"/>
                </a:cubicBezTo>
                <a:cubicBezTo>
                  <a:pt x="123" y="54"/>
                  <a:pt x="123" y="54"/>
                  <a:pt x="123" y="54"/>
                </a:cubicBezTo>
                <a:cubicBezTo>
                  <a:pt x="122" y="55"/>
                  <a:pt x="122" y="56"/>
                  <a:pt x="122" y="57"/>
                </a:cubicBezTo>
                <a:cubicBezTo>
                  <a:pt x="122" y="58"/>
                  <a:pt x="122" y="58"/>
                  <a:pt x="122" y="59"/>
                </a:cubicBezTo>
                <a:cubicBezTo>
                  <a:pt x="122" y="60"/>
                  <a:pt x="123" y="60"/>
                  <a:pt x="123" y="60"/>
                </a:cubicBezTo>
                <a:cubicBezTo>
                  <a:pt x="123" y="61"/>
                  <a:pt x="123" y="61"/>
                  <a:pt x="123" y="62"/>
                </a:cubicBezTo>
                <a:cubicBezTo>
                  <a:pt x="123" y="62"/>
                  <a:pt x="123" y="63"/>
                  <a:pt x="124" y="64"/>
                </a:cubicBezTo>
                <a:cubicBezTo>
                  <a:pt x="122" y="67"/>
                  <a:pt x="122" y="71"/>
                  <a:pt x="124" y="73"/>
                </a:cubicBezTo>
                <a:cubicBezTo>
                  <a:pt x="124" y="74"/>
                  <a:pt x="124" y="74"/>
                  <a:pt x="124" y="74"/>
                </a:cubicBezTo>
                <a:cubicBezTo>
                  <a:pt x="124" y="75"/>
                  <a:pt x="124" y="75"/>
                  <a:pt x="124" y="76"/>
                </a:cubicBezTo>
                <a:cubicBezTo>
                  <a:pt x="124" y="76"/>
                  <a:pt x="124" y="76"/>
                  <a:pt x="124" y="76"/>
                </a:cubicBezTo>
                <a:cubicBezTo>
                  <a:pt x="123" y="76"/>
                  <a:pt x="123" y="77"/>
                  <a:pt x="123" y="77"/>
                </a:cubicBezTo>
                <a:close/>
                <a:moveTo>
                  <a:pt x="148" y="91"/>
                </a:moveTo>
                <a:cubicBezTo>
                  <a:pt x="147" y="91"/>
                  <a:pt x="147" y="91"/>
                  <a:pt x="147" y="91"/>
                </a:cubicBezTo>
                <a:cubicBezTo>
                  <a:pt x="146" y="92"/>
                  <a:pt x="146" y="92"/>
                  <a:pt x="146" y="92"/>
                </a:cubicBezTo>
                <a:cubicBezTo>
                  <a:pt x="145" y="92"/>
                  <a:pt x="145" y="92"/>
                  <a:pt x="145" y="92"/>
                </a:cubicBezTo>
                <a:cubicBezTo>
                  <a:pt x="145" y="92"/>
                  <a:pt x="144" y="92"/>
                  <a:pt x="143" y="92"/>
                </a:cubicBezTo>
                <a:cubicBezTo>
                  <a:pt x="143" y="92"/>
                  <a:pt x="142" y="92"/>
                  <a:pt x="142" y="92"/>
                </a:cubicBezTo>
                <a:cubicBezTo>
                  <a:pt x="141" y="92"/>
                  <a:pt x="140" y="92"/>
                  <a:pt x="140" y="92"/>
                </a:cubicBezTo>
                <a:cubicBezTo>
                  <a:pt x="139" y="92"/>
                  <a:pt x="138" y="92"/>
                  <a:pt x="137" y="91"/>
                </a:cubicBezTo>
                <a:cubicBezTo>
                  <a:pt x="136" y="91"/>
                  <a:pt x="136" y="91"/>
                  <a:pt x="135" y="91"/>
                </a:cubicBezTo>
                <a:cubicBezTo>
                  <a:pt x="135" y="91"/>
                  <a:pt x="135" y="91"/>
                  <a:pt x="134" y="91"/>
                </a:cubicBezTo>
                <a:cubicBezTo>
                  <a:pt x="134" y="90"/>
                  <a:pt x="133" y="90"/>
                  <a:pt x="133" y="90"/>
                </a:cubicBezTo>
                <a:cubicBezTo>
                  <a:pt x="132" y="90"/>
                  <a:pt x="132" y="89"/>
                  <a:pt x="131" y="89"/>
                </a:cubicBezTo>
                <a:cubicBezTo>
                  <a:pt x="130" y="89"/>
                  <a:pt x="129" y="88"/>
                  <a:pt x="129" y="87"/>
                </a:cubicBezTo>
                <a:cubicBezTo>
                  <a:pt x="128" y="87"/>
                  <a:pt x="128" y="87"/>
                  <a:pt x="127" y="87"/>
                </a:cubicBezTo>
                <a:cubicBezTo>
                  <a:pt x="127" y="87"/>
                  <a:pt x="127" y="87"/>
                  <a:pt x="127" y="87"/>
                </a:cubicBezTo>
                <a:cubicBezTo>
                  <a:pt x="127" y="86"/>
                  <a:pt x="127" y="86"/>
                  <a:pt x="127" y="85"/>
                </a:cubicBezTo>
                <a:cubicBezTo>
                  <a:pt x="127" y="85"/>
                  <a:pt x="127" y="85"/>
                  <a:pt x="127" y="84"/>
                </a:cubicBezTo>
                <a:cubicBezTo>
                  <a:pt x="127" y="83"/>
                  <a:pt x="127" y="83"/>
                  <a:pt x="127" y="83"/>
                </a:cubicBezTo>
                <a:cubicBezTo>
                  <a:pt x="127" y="82"/>
                  <a:pt x="127" y="82"/>
                  <a:pt x="127" y="82"/>
                </a:cubicBezTo>
                <a:cubicBezTo>
                  <a:pt x="127" y="82"/>
                  <a:pt x="127" y="82"/>
                  <a:pt x="127" y="82"/>
                </a:cubicBezTo>
                <a:cubicBezTo>
                  <a:pt x="127" y="81"/>
                  <a:pt x="127" y="81"/>
                  <a:pt x="127" y="81"/>
                </a:cubicBezTo>
                <a:cubicBezTo>
                  <a:pt x="127" y="81"/>
                  <a:pt x="127" y="81"/>
                  <a:pt x="127" y="81"/>
                </a:cubicBezTo>
                <a:cubicBezTo>
                  <a:pt x="128" y="80"/>
                  <a:pt x="128" y="80"/>
                  <a:pt x="128" y="80"/>
                </a:cubicBezTo>
                <a:cubicBezTo>
                  <a:pt x="128" y="79"/>
                  <a:pt x="128" y="79"/>
                  <a:pt x="128" y="79"/>
                </a:cubicBezTo>
                <a:cubicBezTo>
                  <a:pt x="128" y="78"/>
                  <a:pt x="128" y="78"/>
                  <a:pt x="128" y="77"/>
                </a:cubicBezTo>
                <a:cubicBezTo>
                  <a:pt x="128" y="76"/>
                  <a:pt x="128" y="76"/>
                  <a:pt x="128" y="76"/>
                </a:cubicBezTo>
                <a:cubicBezTo>
                  <a:pt x="129" y="76"/>
                  <a:pt x="129" y="76"/>
                  <a:pt x="129" y="75"/>
                </a:cubicBezTo>
                <a:cubicBezTo>
                  <a:pt x="130" y="75"/>
                  <a:pt x="131" y="75"/>
                  <a:pt x="132" y="75"/>
                </a:cubicBezTo>
                <a:cubicBezTo>
                  <a:pt x="134" y="76"/>
                  <a:pt x="136" y="78"/>
                  <a:pt x="138" y="79"/>
                </a:cubicBezTo>
                <a:cubicBezTo>
                  <a:pt x="139" y="80"/>
                  <a:pt x="140" y="80"/>
                  <a:pt x="141" y="81"/>
                </a:cubicBezTo>
                <a:cubicBezTo>
                  <a:pt x="141" y="82"/>
                  <a:pt x="141" y="83"/>
                  <a:pt x="142" y="85"/>
                </a:cubicBezTo>
                <a:cubicBezTo>
                  <a:pt x="143" y="85"/>
                  <a:pt x="144" y="86"/>
                  <a:pt x="144" y="86"/>
                </a:cubicBezTo>
                <a:cubicBezTo>
                  <a:pt x="145" y="86"/>
                  <a:pt x="145" y="86"/>
                  <a:pt x="146" y="86"/>
                </a:cubicBezTo>
                <a:cubicBezTo>
                  <a:pt x="146" y="86"/>
                  <a:pt x="147" y="86"/>
                  <a:pt x="147" y="86"/>
                </a:cubicBezTo>
                <a:cubicBezTo>
                  <a:pt x="148" y="86"/>
                  <a:pt x="148" y="86"/>
                  <a:pt x="149" y="85"/>
                </a:cubicBezTo>
                <a:cubicBezTo>
                  <a:pt x="149" y="85"/>
                  <a:pt x="150" y="84"/>
                  <a:pt x="150" y="84"/>
                </a:cubicBezTo>
                <a:cubicBezTo>
                  <a:pt x="151" y="84"/>
                  <a:pt x="151" y="84"/>
                  <a:pt x="151" y="84"/>
                </a:cubicBezTo>
                <a:cubicBezTo>
                  <a:pt x="151" y="84"/>
                  <a:pt x="151" y="84"/>
                  <a:pt x="151" y="84"/>
                </a:cubicBezTo>
                <a:cubicBezTo>
                  <a:pt x="152" y="84"/>
                  <a:pt x="152" y="84"/>
                  <a:pt x="152" y="84"/>
                </a:cubicBezTo>
                <a:cubicBezTo>
                  <a:pt x="153" y="85"/>
                  <a:pt x="153" y="85"/>
                  <a:pt x="153" y="85"/>
                </a:cubicBezTo>
                <a:cubicBezTo>
                  <a:pt x="153" y="85"/>
                  <a:pt x="153" y="85"/>
                  <a:pt x="154" y="85"/>
                </a:cubicBezTo>
                <a:cubicBezTo>
                  <a:pt x="154" y="85"/>
                  <a:pt x="154" y="85"/>
                  <a:pt x="154" y="85"/>
                </a:cubicBezTo>
                <a:cubicBezTo>
                  <a:pt x="155" y="85"/>
                  <a:pt x="155" y="85"/>
                  <a:pt x="155" y="85"/>
                </a:cubicBezTo>
                <a:cubicBezTo>
                  <a:pt x="155" y="85"/>
                  <a:pt x="155" y="85"/>
                  <a:pt x="155" y="85"/>
                </a:cubicBezTo>
                <a:cubicBezTo>
                  <a:pt x="157" y="85"/>
                  <a:pt x="158" y="85"/>
                  <a:pt x="159" y="85"/>
                </a:cubicBezTo>
                <a:cubicBezTo>
                  <a:pt x="159" y="85"/>
                  <a:pt x="159" y="85"/>
                  <a:pt x="159" y="85"/>
                </a:cubicBezTo>
                <a:cubicBezTo>
                  <a:pt x="159" y="86"/>
                  <a:pt x="158" y="86"/>
                  <a:pt x="158" y="86"/>
                </a:cubicBezTo>
                <a:cubicBezTo>
                  <a:pt x="157" y="87"/>
                  <a:pt x="157" y="87"/>
                  <a:pt x="157" y="87"/>
                </a:cubicBezTo>
                <a:cubicBezTo>
                  <a:pt x="156" y="88"/>
                  <a:pt x="155" y="88"/>
                  <a:pt x="155" y="88"/>
                </a:cubicBezTo>
                <a:cubicBezTo>
                  <a:pt x="154" y="89"/>
                  <a:pt x="153" y="90"/>
                  <a:pt x="152" y="90"/>
                </a:cubicBezTo>
                <a:cubicBezTo>
                  <a:pt x="151" y="90"/>
                  <a:pt x="151" y="91"/>
                  <a:pt x="150" y="91"/>
                </a:cubicBezTo>
                <a:cubicBezTo>
                  <a:pt x="149" y="91"/>
                  <a:pt x="149" y="91"/>
                  <a:pt x="149" y="91"/>
                </a:cubicBezTo>
                <a:cubicBezTo>
                  <a:pt x="148" y="91"/>
                  <a:pt x="148" y="91"/>
                  <a:pt x="148" y="91"/>
                </a:cubicBezTo>
                <a:close/>
                <a:moveTo>
                  <a:pt x="162" y="81"/>
                </a:moveTo>
                <a:cubicBezTo>
                  <a:pt x="162" y="81"/>
                  <a:pt x="162" y="81"/>
                  <a:pt x="162" y="81"/>
                </a:cubicBezTo>
                <a:cubicBezTo>
                  <a:pt x="162" y="81"/>
                  <a:pt x="162" y="81"/>
                  <a:pt x="162" y="81"/>
                </a:cubicBezTo>
                <a:close/>
              </a:path>
            </a:pathLst>
          </a:custGeom>
          <a:solidFill>
            <a:srgbClr val="00BCF2"/>
          </a:solidFill>
          <a:ln>
            <a:noFill/>
          </a:ln>
        </p:spPr>
        <p:txBody>
          <a:bodyPr vert="horz" wrap="square" lIns="67232" tIns="33616" rIns="67232" bIns="33616" numCol="1" anchor="t" anchorCtr="0" compatLnSpc="1">
            <a:prstTxWarp prst="textNoShape">
              <a:avLst/>
            </a:prstTxWarp>
          </a:bodyPr>
          <a:lstStyle/>
          <a:p>
            <a:pPr defTabSz="685775" fontAlgn="auto">
              <a:spcBef>
                <a:spcPts val="0"/>
              </a:spcBef>
              <a:spcAft>
                <a:spcPts val="0"/>
              </a:spcAft>
              <a:defRPr/>
            </a:pPr>
            <a:endParaRPr lang="en-US" sz="1324" b="0" kern="0">
              <a:solidFill>
                <a:srgbClr val="FFFFFF"/>
              </a:solidFill>
              <a:latin typeface="Segoe UI Semilight"/>
              <a:cs typeface="+mn-cs"/>
            </a:endParaRPr>
          </a:p>
        </p:txBody>
      </p:sp>
      <p:cxnSp>
        <p:nvCxnSpPr>
          <p:cNvPr id="109" name="Connector: Elbow 108">
            <a:extLst>
              <a:ext uri="{FF2B5EF4-FFF2-40B4-BE49-F238E27FC236}">
                <a16:creationId xmlns:a16="http://schemas.microsoft.com/office/drawing/2014/main" id="{184DB908-9CA0-4CD2-91CF-585012171A61}"/>
              </a:ext>
            </a:extLst>
          </p:cNvPr>
          <p:cNvCxnSpPr>
            <a:cxnSpLocks/>
            <a:stCxn id="107" idx="3"/>
          </p:cNvCxnSpPr>
          <p:nvPr/>
        </p:nvCxnSpPr>
        <p:spPr>
          <a:xfrm flipV="1">
            <a:off x="5186721" y="3154161"/>
            <a:ext cx="1119270" cy="746000"/>
          </a:xfrm>
          <a:prstGeom prst="bentConnector3">
            <a:avLst/>
          </a:prstGeom>
          <a:noFill/>
          <a:ln w="25400" cap="flat" cmpd="sng" algn="ctr">
            <a:solidFill>
              <a:srgbClr val="00BCF2"/>
            </a:solidFill>
            <a:prstDash val="solid"/>
            <a:headEnd type="arrow" w="med" len="sm"/>
            <a:tailEnd type="arrow" w="med" len="sm"/>
          </a:ln>
          <a:effectLst/>
        </p:spPr>
      </p:cxnSp>
      <p:sp>
        <p:nvSpPr>
          <p:cNvPr id="130" name="TextBox 129">
            <a:extLst>
              <a:ext uri="{FF2B5EF4-FFF2-40B4-BE49-F238E27FC236}">
                <a16:creationId xmlns:a16="http://schemas.microsoft.com/office/drawing/2014/main" id="{AA64E614-5A5E-437E-B544-F7C7FAA6D1FC}"/>
              </a:ext>
            </a:extLst>
          </p:cNvPr>
          <p:cNvSpPr txBox="1"/>
          <p:nvPr/>
        </p:nvSpPr>
        <p:spPr>
          <a:xfrm>
            <a:off x="5401913" y="2650401"/>
            <a:ext cx="723488" cy="383182"/>
          </a:xfrm>
          <a:prstGeom prst="rect">
            <a:avLst/>
          </a:prstGeom>
          <a:noFill/>
        </p:spPr>
        <p:txBody>
          <a:bodyPr wrap="square" rtlCol="0">
            <a:spAutoFit/>
          </a:bodyPr>
          <a:lstStyle/>
          <a:p>
            <a:pPr algn="ctr" defTabSz="685577">
              <a:lnSpc>
                <a:spcPct val="90000"/>
              </a:lnSpc>
              <a:defRPr/>
            </a:pPr>
            <a:r>
              <a:rPr lang="en-US" sz="1050" b="0">
                <a:gradFill>
                  <a:gsLst>
                    <a:gs pos="15190">
                      <a:srgbClr val="353535"/>
                    </a:gs>
                    <a:gs pos="43000">
                      <a:srgbClr val="353535"/>
                    </a:gs>
                  </a:gsLst>
                  <a:lin ang="5400000" scaled="0"/>
                </a:gradFill>
                <a:latin typeface="Segoe UI Semibold" panose="020B0702040204020203" pitchFamily="34" charset="0"/>
                <a:cs typeface="Segoe UI Semibold" panose="020B0702040204020203" pitchFamily="34" charset="0"/>
              </a:rPr>
              <a:t>Valid request</a:t>
            </a:r>
          </a:p>
        </p:txBody>
      </p:sp>
      <p:cxnSp>
        <p:nvCxnSpPr>
          <p:cNvPr id="137" name="Connector: Elbow 136">
            <a:extLst>
              <a:ext uri="{FF2B5EF4-FFF2-40B4-BE49-F238E27FC236}">
                <a16:creationId xmlns:a16="http://schemas.microsoft.com/office/drawing/2014/main" id="{E79108C2-8594-4A4B-B4A1-A99A3706C61D}"/>
              </a:ext>
            </a:extLst>
          </p:cNvPr>
          <p:cNvCxnSpPr>
            <a:cxnSpLocks/>
          </p:cNvCxnSpPr>
          <p:nvPr/>
        </p:nvCxnSpPr>
        <p:spPr>
          <a:xfrm>
            <a:off x="5186721" y="3900161"/>
            <a:ext cx="1119742" cy="706098"/>
          </a:xfrm>
          <a:prstGeom prst="bentConnector3">
            <a:avLst/>
          </a:prstGeom>
          <a:noFill/>
          <a:ln w="25400" cap="flat" cmpd="sng" algn="ctr">
            <a:solidFill>
              <a:srgbClr val="00BCF2"/>
            </a:solidFill>
            <a:prstDash val="solid"/>
            <a:headEnd type="arrow" w="med" len="sm"/>
            <a:tailEnd type="arrow" w="med" len="sm"/>
          </a:ln>
          <a:effectLst/>
        </p:spPr>
      </p:cxnSp>
      <p:sp>
        <p:nvSpPr>
          <p:cNvPr id="138" name="TextBox 137">
            <a:extLst>
              <a:ext uri="{FF2B5EF4-FFF2-40B4-BE49-F238E27FC236}">
                <a16:creationId xmlns:a16="http://schemas.microsoft.com/office/drawing/2014/main" id="{CFA6C92E-0BF1-49AD-A118-3CF906BD0177}"/>
              </a:ext>
            </a:extLst>
          </p:cNvPr>
          <p:cNvSpPr txBox="1"/>
          <p:nvPr/>
        </p:nvSpPr>
        <p:spPr>
          <a:xfrm>
            <a:off x="5401913" y="4752859"/>
            <a:ext cx="723488" cy="383182"/>
          </a:xfrm>
          <a:prstGeom prst="rect">
            <a:avLst/>
          </a:prstGeom>
          <a:noFill/>
        </p:spPr>
        <p:txBody>
          <a:bodyPr wrap="square" rtlCol="0">
            <a:spAutoFit/>
          </a:bodyPr>
          <a:lstStyle/>
          <a:p>
            <a:pPr algn="ctr" defTabSz="685577">
              <a:lnSpc>
                <a:spcPct val="90000"/>
              </a:lnSpc>
              <a:defRPr/>
            </a:pPr>
            <a:r>
              <a:rPr lang="en-US" sz="1050" b="0">
                <a:gradFill>
                  <a:gsLst>
                    <a:gs pos="15190">
                      <a:srgbClr val="353535"/>
                    </a:gs>
                    <a:gs pos="43000">
                      <a:srgbClr val="353535"/>
                    </a:gs>
                  </a:gsLst>
                  <a:lin ang="5400000" scaled="0"/>
                </a:gradFill>
                <a:latin typeface="Segoe UI Semibold" panose="020B0702040204020203" pitchFamily="34" charset="0"/>
                <a:cs typeface="Segoe UI Semibold" panose="020B0702040204020203" pitchFamily="34" charset="0"/>
              </a:rPr>
              <a:t>Valid request</a:t>
            </a:r>
          </a:p>
        </p:txBody>
      </p:sp>
      <p:sp>
        <p:nvSpPr>
          <p:cNvPr id="139" name="TextBox 138">
            <a:extLst>
              <a:ext uri="{FF2B5EF4-FFF2-40B4-BE49-F238E27FC236}">
                <a16:creationId xmlns:a16="http://schemas.microsoft.com/office/drawing/2014/main" id="{F44AD0D8-559B-4953-A51F-70E4300B7813}"/>
              </a:ext>
            </a:extLst>
          </p:cNvPr>
          <p:cNvSpPr txBox="1"/>
          <p:nvPr/>
        </p:nvSpPr>
        <p:spPr>
          <a:xfrm>
            <a:off x="4376765" y="4928861"/>
            <a:ext cx="723488" cy="237757"/>
          </a:xfrm>
          <a:prstGeom prst="rect">
            <a:avLst/>
          </a:prstGeom>
          <a:noFill/>
        </p:spPr>
        <p:txBody>
          <a:bodyPr wrap="square" rtlCol="0">
            <a:spAutoFit/>
          </a:bodyPr>
          <a:lstStyle/>
          <a:p>
            <a:pPr algn="ctr" defTabSz="685577">
              <a:lnSpc>
                <a:spcPct val="90000"/>
              </a:lnSpc>
              <a:defRPr/>
            </a:pPr>
            <a:r>
              <a:rPr lang="en-US" sz="1050">
                <a:solidFill>
                  <a:srgbClr val="2F2F2F"/>
                </a:solidFill>
                <a:latin typeface="Segoe UI Semibold" panose="020B0702040204020203" pitchFamily="34" charset="0"/>
                <a:cs typeface="Segoe UI Semibold" panose="020B0702040204020203" pitchFamily="34" charset="0"/>
              </a:rPr>
              <a:t>L7 LB</a:t>
            </a:r>
          </a:p>
        </p:txBody>
      </p:sp>
      <p:sp>
        <p:nvSpPr>
          <p:cNvPr id="140" name="Freeform 5">
            <a:extLst>
              <a:ext uri="{FF2B5EF4-FFF2-40B4-BE49-F238E27FC236}">
                <a16:creationId xmlns:a16="http://schemas.microsoft.com/office/drawing/2014/main" id="{D767C5FA-08EA-4ABA-A5F2-65C85A5C5C28}"/>
              </a:ext>
            </a:extLst>
          </p:cNvPr>
          <p:cNvSpPr>
            <a:spLocks noEditPoints="1"/>
          </p:cNvSpPr>
          <p:nvPr/>
        </p:nvSpPr>
        <p:spPr bwMode="auto">
          <a:xfrm>
            <a:off x="4453626" y="3114901"/>
            <a:ext cx="592948" cy="522914"/>
          </a:xfrm>
          <a:custGeom>
            <a:avLst/>
            <a:gdLst>
              <a:gd name="T0" fmla="*/ 245 w 245"/>
              <a:gd name="T1" fmla="*/ 56 h 215"/>
              <a:gd name="T2" fmla="*/ 245 w 245"/>
              <a:gd name="T3" fmla="*/ 105 h 215"/>
              <a:gd name="T4" fmla="*/ 122 w 245"/>
              <a:gd name="T5" fmla="*/ 105 h 215"/>
              <a:gd name="T6" fmla="*/ 122 w 245"/>
              <a:gd name="T7" fmla="*/ 56 h 215"/>
              <a:gd name="T8" fmla="*/ 245 w 245"/>
              <a:gd name="T9" fmla="*/ 56 h 215"/>
              <a:gd name="T10" fmla="*/ 245 w 245"/>
              <a:gd name="T11" fmla="*/ 166 h 215"/>
              <a:gd name="T12" fmla="*/ 122 w 245"/>
              <a:gd name="T13" fmla="*/ 166 h 215"/>
              <a:gd name="T14" fmla="*/ 122 w 245"/>
              <a:gd name="T15" fmla="*/ 215 h 215"/>
              <a:gd name="T16" fmla="*/ 245 w 245"/>
              <a:gd name="T17" fmla="*/ 215 h 215"/>
              <a:gd name="T18" fmla="*/ 245 w 245"/>
              <a:gd name="T19" fmla="*/ 166 h 215"/>
              <a:gd name="T20" fmla="*/ 115 w 245"/>
              <a:gd name="T21" fmla="*/ 105 h 215"/>
              <a:gd name="T22" fmla="*/ 115 w 245"/>
              <a:gd name="T23" fmla="*/ 56 h 215"/>
              <a:gd name="T24" fmla="*/ 0 w 245"/>
              <a:gd name="T25" fmla="*/ 56 h 215"/>
              <a:gd name="T26" fmla="*/ 0 w 245"/>
              <a:gd name="T27" fmla="*/ 105 h 215"/>
              <a:gd name="T28" fmla="*/ 115 w 245"/>
              <a:gd name="T29" fmla="*/ 105 h 215"/>
              <a:gd name="T30" fmla="*/ 115 w 245"/>
              <a:gd name="T31" fmla="*/ 214 h 215"/>
              <a:gd name="T32" fmla="*/ 115 w 245"/>
              <a:gd name="T33" fmla="*/ 166 h 215"/>
              <a:gd name="T34" fmla="*/ 0 w 245"/>
              <a:gd name="T35" fmla="*/ 166 h 215"/>
              <a:gd name="T36" fmla="*/ 0 w 245"/>
              <a:gd name="T37" fmla="*/ 214 h 215"/>
              <a:gd name="T38" fmla="*/ 115 w 245"/>
              <a:gd name="T39" fmla="*/ 214 h 215"/>
              <a:gd name="T40" fmla="*/ 176 w 245"/>
              <a:gd name="T41" fmla="*/ 1 h 215"/>
              <a:gd name="T42" fmla="*/ 68 w 245"/>
              <a:gd name="T43" fmla="*/ 1 h 215"/>
              <a:gd name="T44" fmla="*/ 68 w 245"/>
              <a:gd name="T45" fmla="*/ 49 h 215"/>
              <a:gd name="T46" fmla="*/ 176 w 245"/>
              <a:gd name="T47" fmla="*/ 49 h 215"/>
              <a:gd name="T48" fmla="*/ 176 w 245"/>
              <a:gd name="T49" fmla="*/ 1 h 215"/>
              <a:gd name="T50" fmla="*/ 68 w 245"/>
              <a:gd name="T51" fmla="*/ 111 h 215"/>
              <a:gd name="T52" fmla="*/ 68 w 245"/>
              <a:gd name="T53" fmla="*/ 159 h 215"/>
              <a:gd name="T54" fmla="*/ 176 w 245"/>
              <a:gd name="T55" fmla="*/ 159 h 215"/>
              <a:gd name="T56" fmla="*/ 176 w 245"/>
              <a:gd name="T57" fmla="*/ 111 h 215"/>
              <a:gd name="T58" fmla="*/ 68 w 245"/>
              <a:gd name="T59" fmla="*/ 111 h 215"/>
              <a:gd name="T60" fmla="*/ 0 w 245"/>
              <a:gd name="T61" fmla="*/ 1 h 215"/>
              <a:gd name="T62" fmla="*/ 0 w 245"/>
              <a:gd name="T63" fmla="*/ 49 h 215"/>
              <a:gd name="T64" fmla="*/ 61 w 245"/>
              <a:gd name="T65" fmla="*/ 49 h 215"/>
              <a:gd name="T66" fmla="*/ 61 w 245"/>
              <a:gd name="T67" fmla="*/ 1 h 215"/>
              <a:gd name="T68" fmla="*/ 0 w 245"/>
              <a:gd name="T69" fmla="*/ 1 h 215"/>
              <a:gd name="T70" fmla="*/ 245 w 245"/>
              <a:gd name="T71" fmla="*/ 49 h 215"/>
              <a:gd name="T72" fmla="*/ 244 w 245"/>
              <a:gd name="T73" fmla="*/ 1 h 215"/>
              <a:gd name="T74" fmla="*/ 184 w 245"/>
              <a:gd name="T75" fmla="*/ 1 h 215"/>
              <a:gd name="T76" fmla="*/ 184 w 245"/>
              <a:gd name="T77" fmla="*/ 49 h 215"/>
              <a:gd name="T78" fmla="*/ 245 w 245"/>
              <a:gd name="T79" fmla="*/ 49 h 215"/>
              <a:gd name="T80" fmla="*/ 0 w 245"/>
              <a:gd name="T81" fmla="*/ 111 h 215"/>
              <a:gd name="T82" fmla="*/ 0 w 245"/>
              <a:gd name="T83" fmla="*/ 159 h 215"/>
              <a:gd name="T84" fmla="*/ 61 w 245"/>
              <a:gd name="T85" fmla="*/ 159 h 215"/>
              <a:gd name="T86" fmla="*/ 61 w 245"/>
              <a:gd name="T87" fmla="*/ 111 h 215"/>
              <a:gd name="T88" fmla="*/ 0 w 245"/>
              <a:gd name="T89" fmla="*/ 111 h 215"/>
              <a:gd name="T90" fmla="*/ 184 w 245"/>
              <a:gd name="T91" fmla="*/ 159 h 215"/>
              <a:gd name="T92" fmla="*/ 245 w 245"/>
              <a:gd name="T93" fmla="*/ 159 h 215"/>
              <a:gd name="T94" fmla="*/ 245 w 245"/>
              <a:gd name="T95" fmla="*/ 111 h 215"/>
              <a:gd name="T96" fmla="*/ 184 w 245"/>
              <a:gd name="T97" fmla="*/ 111 h 215"/>
              <a:gd name="T98" fmla="*/ 184 w 245"/>
              <a:gd name="T99" fmla="*/ 159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45" h="215">
                <a:moveTo>
                  <a:pt x="245" y="56"/>
                </a:moveTo>
                <a:cubicBezTo>
                  <a:pt x="245" y="72"/>
                  <a:pt x="245" y="88"/>
                  <a:pt x="245" y="105"/>
                </a:cubicBezTo>
                <a:cubicBezTo>
                  <a:pt x="204" y="105"/>
                  <a:pt x="163" y="105"/>
                  <a:pt x="122" y="105"/>
                </a:cubicBezTo>
                <a:cubicBezTo>
                  <a:pt x="122" y="103"/>
                  <a:pt x="122" y="64"/>
                  <a:pt x="122" y="56"/>
                </a:cubicBezTo>
                <a:cubicBezTo>
                  <a:pt x="163" y="56"/>
                  <a:pt x="204" y="56"/>
                  <a:pt x="245" y="56"/>
                </a:cubicBezTo>
                <a:close/>
                <a:moveTo>
                  <a:pt x="245" y="166"/>
                </a:moveTo>
                <a:cubicBezTo>
                  <a:pt x="235" y="165"/>
                  <a:pt x="124" y="165"/>
                  <a:pt x="122" y="166"/>
                </a:cubicBezTo>
                <a:cubicBezTo>
                  <a:pt x="122" y="182"/>
                  <a:pt x="122" y="198"/>
                  <a:pt x="122" y="215"/>
                </a:cubicBezTo>
                <a:cubicBezTo>
                  <a:pt x="163" y="215"/>
                  <a:pt x="204" y="215"/>
                  <a:pt x="245" y="215"/>
                </a:cubicBezTo>
                <a:cubicBezTo>
                  <a:pt x="245" y="198"/>
                  <a:pt x="245" y="182"/>
                  <a:pt x="245" y="166"/>
                </a:cubicBezTo>
                <a:close/>
                <a:moveTo>
                  <a:pt x="115" y="105"/>
                </a:moveTo>
                <a:cubicBezTo>
                  <a:pt x="116" y="96"/>
                  <a:pt x="116" y="58"/>
                  <a:pt x="115" y="56"/>
                </a:cubicBezTo>
                <a:cubicBezTo>
                  <a:pt x="77" y="56"/>
                  <a:pt x="38" y="56"/>
                  <a:pt x="0" y="56"/>
                </a:cubicBezTo>
                <a:cubicBezTo>
                  <a:pt x="0" y="72"/>
                  <a:pt x="0" y="88"/>
                  <a:pt x="0" y="105"/>
                </a:cubicBezTo>
                <a:cubicBezTo>
                  <a:pt x="39" y="105"/>
                  <a:pt x="77" y="105"/>
                  <a:pt x="115" y="105"/>
                </a:cubicBezTo>
                <a:close/>
                <a:moveTo>
                  <a:pt x="115" y="214"/>
                </a:moveTo>
                <a:cubicBezTo>
                  <a:pt x="116" y="207"/>
                  <a:pt x="116" y="168"/>
                  <a:pt x="115" y="166"/>
                </a:cubicBezTo>
                <a:cubicBezTo>
                  <a:pt x="77" y="166"/>
                  <a:pt x="38" y="166"/>
                  <a:pt x="0" y="166"/>
                </a:cubicBezTo>
                <a:cubicBezTo>
                  <a:pt x="0" y="182"/>
                  <a:pt x="0" y="198"/>
                  <a:pt x="0" y="214"/>
                </a:cubicBezTo>
                <a:cubicBezTo>
                  <a:pt x="39" y="214"/>
                  <a:pt x="77" y="214"/>
                  <a:pt x="115" y="214"/>
                </a:cubicBezTo>
                <a:close/>
                <a:moveTo>
                  <a:pt x="176" y="1"/>
                </a:moveTo>
                <a:cubicBezTo>
                  <a:pt x="167" y="0"/>
                  <a:pt x="70" y="0"/>
                  <a:pt x="68" y="1"/>
                </a:cubicBezTo>
                <a:cubicBezTo>
                  <a:pt x="68" y="17"/>
                  <a:pt x="68" y="33"/>
                  <a:pt x="68" y="49"/>
                </a:cubicBezTo>
                <a:cubicBezTo>
                  <a:pt x="104" y="49"/>
                  <a:pt x="140" y="49"/>
                  <a:pt x="176" y="49"/>
                </a:cubicBezTo>
                <a:cubicBezTo>
                  <a:pt x="176" y="33"/>
                  <a:pt x="176" y="17"/>
                  <a:pt x="176" y="1"/>
                </a:cubicBezTo>
                <a:close/>
                <a:moveTo>
                  <a:pt x="68" y="111"/>
                </a:moveTo>
                <a:cubicBezTo>
                  <a:pt x="68" y="119"/>
                  <a:pt x="68" y="157"/>
                  <a:pt x="68" y="159"/>
                </a:cubicBezTo>
                <a:cubicBezTo>
                  <a:pt x="104" y="159"/>
                  <a:pt x="140" y="159"/>
                  <a:pt x="176" y="159"/>
                </a:cubicBezTo>
                <a:cubicBezTo>
                  <a:pt x="176" y="143"/>
                  <a:pt x="176" y="127"/>
                  <a:pt x="176" y="111"/>
                </a:cubicBezTo>
                <a:cubicBezTo>
                  <a:pt x="140" y="111"/>
                  <a:pt x="104" y="111"/>
                  <a:pt x="68" y="111"/>
                </a:cubicBezTo>
                <a:close/>
                <a:moveTo>
                  <a:pt x="0" y="1"/>
                </a:moveTo>
                <a:cubicBezTo>
                  <a:pt x="0" y="8"/>
                  <a:pt x="0" y="47"/>
                  <a:pt x="0" y="49"/>
                </a:cubicBezTo>
                <a:cubicBezTo>
                  <a:pt x="20" y="49"/>
                  <a:pt x="40" y="49"/>
                  <a:pt x="61" y="49"/>
                </a:cubicBezTo>
                <a:cubicBezTo>
                  <a:pt x="61" y="33"/>
                  <a:pt x="61" y="17"/>
                  <a:pt x="61" y="1"/>
                </a:cubicBezTo>
                <a:cubicBezTo>
                  <a:pt x="40" y="1"/>
                  <a:pt x="20" y="1"/>
                  <a:pt x="0" y="1"/>
                </a:cubicBezTo>
                <a:close/>
                <a:moveTo>
                  <a:pt x="245" y="49"/>
                </a:moveTo>
                <a:cubicBezTo>
                  <a:pt x="245" y="41"/>
                  <a:pt x="245" y="3"/>
                  <a:pt x="244" y="1"/>
                </a:cubicBezTo>
                <a:cubicBezTo>
                  <a:pt x="224" y="1"/>
                  <a:pt x="204" y="1"/>
                  <a:pt x="184" y="1"/>
                </a:cubicBezTo>
                <a:cubicBezTo>
                  <a:pt x="184" y="17"/>
                  <a:pt x="184" y="33"/>
                  <a:pt x="184" y="49"/>
                </a:cubicBezTo>
                <a:cubicBezTo>
                  <a:pt x="204" y="49"/>
                  <a:pt x="224" y="49"/>
                  <a:pt x="245" y="49"/>
                </a:cubicBezTo>
                <a:close/>
                <a:moveTo>
                  <a:pt x="0" y="111"/>
                </a:moveTo>
                <a:cubicBezTo>
                  <a:pt x="0" y="120"/>
                  <a:pt x="0" y="157"/>
                  <a:pt x="0" y="159"/>
                </a:cubicBezTo>
                <a:cubicBezTo>
                  <a:pt x="20" y="159"/>
                  <a:pt x="40" y="159"/>
                  <a:pt x="61" y="159"/>
                </a:cubicBezTo>
                <a:cubicBezTo>
                  <a:pt x="61" y="143"/>
                  <a:pt x="61" y="127"/>
                  <a:pt x="61" y="111"/>
                </a:cubicBezTo>
                <a:cubicBezTo>
                  <a:pt x="40" y="111"/>
                  <a:pt x="20" y="111"/>
                  <a:pt x="0" y="111"/>
                </a:cubicBezTo>
                <a:close/>
                <a:moveTo>
                  <a:pt x="184" y="159"/>
                </a:moveTo>
                <a:cubicBezTo>
                  <a:pt x="193" y="160"/>
                  <a:pt x="242" y="159"/>
                  <a:pt x="245" y="159"/>
                </a:cubicBezTo>
                <a:cubicBezTo>
                  <a:pt x="245" y="143"/>
                  <a:pt x="245" y="127"/>
                  <a:pt x="245" y="111"/>
                </a:cubicBezTo>
                <a:cubicBezTo>
                  <a:pt x="224" y="111"/>
                  <a:pt x="204" y="111"/>
                  <a:pt x="184" y="111"/>
                </a:cubicBezTo>
                <a:cubicBezTo>
                  <a:pt x="184" y="127"/>
                  <a:pt x="184" y="143"/>
                  <a:pt x="184" y="159"/>
                </a:cubicBezTo>
                <a:close/>
              </a:path>
            </a:pathLst>
          </a:custGeom>
          <a:solidFill>
            <a:srgbClr val="D83B01"/>
          </a:solidFill>
          <a:ln>
            <a:noFill/>
          </a:ln>
        </p:spPr>
        <p:txBody>
          <a:bodyPr vert="horz" wrap="square" lIns="67232" tIns="33616" rIns="67232" bIns="33616" numCol="1" anchor="t" anchorCtr="0" compatLnSpc="1">
            <a:prstTxWarp prst="textNoShape">
              <a:avLst/>
            </a:prstTxWarp>
          </a:bodyPr>
          <a:lstStyle/>
          <a:p>
            <a:pPr defTabSz="685775" fontAlgn="auto">
              <a:spcBef>
                <a:spcPts val="0"/>
              </a:spcBef>
              <a:spcAft>
                <a:spcPts val="0"/>
              </a:spcAft>
              <a:defRPr/>
            </a:pPr>
            <a:endParaRPr lang="en-US" sz="1324" b="0" kern="0">
              <a:solidFill>
                <a:srgbClr val="FFFFFF"/>
              </a:solidFill>
              <a:latin typeface="Segoe UI Semilight"/>
              <a:cs typeface="+mn-cs"/>
            </a:endParaRPr>
          </a:p>
        </p:txBody>
      </p:sp>
      <p:sp>
        <p:nvSpPr>
          <p:cNvPr id="141" name="TextBox 140">
            <a:extLst>
              <a:ext uri="{FF2B5EF4-FFF2-40B4-BE49-F238E27FC236}">
                <a16:creationId xmlns:a16="http://schemas.microsoft.com/office/drawing/2014/main" id="{AC7F73CE-4CB9-485B-A7B7-2CAE6DEE34B1}"/>
              </a:ext>
            </a:extLst>
          </p:cNvPr>
          <p:cNvSpPr txBox="1"/>
          <p:nvPr/>
        </p:nvSpPr>
        <p:spPr>
          <a:xfrm>
            <a:off x="4376765" y="3836880"/>
            <a:ext cx="723488" cy="237757"/>
          </a:xfrm>
          <a:prstGeom prst="rect">
            <a:avLst/>
          </a:prstGeom>
          <a:noFill/>
        </p:spPr>
        <p:txBody>
          <a:bodyPr wrap="square" rtlCol="0">
            <a:spAutoFit/>
          </a:bodyPr>
          <a:lstStyle/>
          <a:p>
            <a:pPr algn="ctr" defTabSz="685577">
              <a:lnSpc>
                <a:spcPct val="90000"/>
              </a:lnSpc>
              <a:defRPr/>
            </a:pPr>
            <a:r>
              <a:rPr lang="en-US" sz="1050">
                <a:solidFill>
                  <a:srgbClr val="2F2F2F"/>
                </a:solidFill>
                <a:latin typeface="Segoe UI Semibold" panose="020B0702040204020203" pitchFamily="34" charset="0"/>
                <a:cs typeface="Segoe UI Semibold" panose="020B0702040204020203" pitchFamily="34" charset="0"/>
              </a:rPr>
              <a:t>WAF</a:t>
            </a:r>
          </a:p>
        </p:txBody>
      </p:sp>
      <p:cxnSp>
        <p:nvCxnSpPr>
          <p:cNvPr id="142" name="Straight Arrow Connector 141">
            <a:extLst>
              <a:ext uri="{FF2B5EF4-FFF2-40B4-BE49-F238E27FC236}">
                <a16:creationId xmlns:a16="http://schemas.microsoft.com/office/drawing/2014/main" id="{290AE78F-4983-404B-8147-58FA1A2983B9}"/>
              </a:ext>
            </a:extLst>
          </p:cNvPr>
          <p:cNvCxnSpPr>
            <a:cxnSpLocks/>
          </p:cNvCxnSpPr>
          <p:nvPr/>
        </p:nvCxnSpPr>
        <p:spPr>
          <a:xfrm>
            <a:off x="3278709" y="3014354"/>
            <a:ext cx="896425" cy="0"/>
          </a:xfrm>
          <a:prstGeom prst="straightConnector1">
            <a:avLst/>
          </a:prstGeom>
          <a:noFill/>
          <a:ln w="25400" cap="flat" cmpd="sng" algn="ctr">
            <a:solidFill>
              <a:srgbClr val="D83B01"/>
            </a:solidFill>
            <a:prstDash val="solid"/>
            <a:headEnd type="arrow" w="med" len="sm"/>
            <a:tailEnd type="arrow" w="med" len="sm"/>
          </a:ln>
          <a:effectLst/>
        </p:spPr>
      </p:cxnSp>
      <p:cxnSp>
        <p:nvCxnSpPr>
          <p:cNvPr id="143" name="Straight Arrow Connector 142">
            <a:extLst>
              <a:ext uri="{FF2B5EF4-FFF2-40B4-BE49-F238E27FC236}">
                <a16:creationId xmlns:a16="http://schemas.microsoft.com/office/drawing/2014/main" id="{3B486420-BCC7-4A7B-8841-844030FC92E0}"/>
              </a:ext>
            </a:extLst>
          </p:cNvPr>
          <p:cNvCxnSpPr>
            <a:cxnSpLocks/>
          </p:cNvCxnSpPr>
          <p:nvPr/>
        </p:nvCxnSpPr>
        <p:spPr>
          <a:xfrm>
            <a:off x="3278709" y="3900161"/>
            <a:ext cx="896425" cy="0"/>
          </a:xfrm>
          <a:prstGeom prst="straightConnector1">
            <a:avLst/>
          </a:prstGeom>
          <a:noFill/>
          <a:ln w="25400" cap="flat" cmpd="sng" algn="ctr">
            <a:solidFill>
              <a:srgbClr val="00BCF2"/>
            </a:solidFill>
            <a:prstDash val="solid"/>
            <a:headEnd type="arrow" w="med" len="sm"/>
            <a:tailEnd type="arrow" w="med" len="sm"/>
          </a:ln>
          <a:effectLst/>
        </p:spPr>
      </p:cxnSp>
      <p:cxnSp>
        <p:nvCxnSpPr>
          <p:cNvPr id="144" name="Straight Arrow Connector 143">
            <a:extLst>
              <a:ext uri="{FF2B5EF4-FFF2-40B4-BE49-F238E27FC236}">
                <a16:creationId xmlns:a16="http://schemas.microsoft.com/office/drawing/2014/main" id="{2F4BC33C-B3BB-4AF8-B6C4-12B2E562075B}"/>
              </a:ext>
            </a:extLst>
          </p:cNvPr>
          <p:cNvCxnSpPr>
            <a:cxnSpLocks/>
          </p:cNvCxnSpPr>
          <p:nvPr/>
        </p:nvCxnSpPr>
        <p:spPr>
          <a:xfrm>
            <a:off x="3278709" y="4785967"/>
            <a:ext cx="896425" cy="0"/>
          </a:xfrm>
          <a:prstGeom prst="straightConnector1">
            <a:avLst/>
          </a:prstGeom>
          <a:noFill/>
          <a:ln w="25400" cap="flat" cmpd="sng" algn="ctr">
            <a:solidFill>
              <a:srgbClr val="D83B01"/>
            </a:solidFill>
            <a:prstDash val="solid"/>
            <a:headEnd type="arrow" w="med" len="sm"/>
            <a:tailEnd type="arrow" w="med" len="sm"/>
          </a:ln>
          <a:effectLst/>
        </p:spPr>
      </p:cxnSp>
      <p:sp>
        <p:nvSpPr>
          <p:cNvPr id="145" name="people_12">
            <a:extLst>
              <a:ext uri="{FF2B5EF4-FFF2-40B4-BE49-F238E27FC236}">
                <a16:creationId xmlns:a16="http://schemas.microsoft.com/office/drawing/2014/main" id="{800EDC7C-F5F7-4172-B737-21C46EF31D0B}"/>
              </a:ext>
            </a:extLst>
          </p:cNvPr>
          <p:cNvSpPr>
            <a:spLocks noChangeAspect="1" noEditPoints="1"/>
          </p:cNvSpPr>
          <p:nvPr/>
        </p:nvSpPr>
        <p:spPr bwMode="auto">
          <a:xfrm>
            <a:off x="2836064" y="3779703"/>
            <a:ext cx="315208" cy="268928"/>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25400" cap="sq">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85775" fontAlgn="auto">
              <a:spcBef>
                <a:spcPts val="0"/>
              </a:spcBef>
              <a:spcAft>
                <a:spcPts val="0"/>
              </a:spcAft>
              <a:defRPr/>
            </a:pPr>
            <a:endParaRPr lang="en-US" sz="1324" b="0" kern="0">
              <a:solidFill>
                <a:srgbClr val="FFFFFF"/>
              </a:solidFill>
              <a:latin typeface="Segoe UI Semilight"/>
              <a:cs typeface="+mn-cs"/>
            </a:endParaRPr>
          </a:p>
        </p:txBody>
      </p:sp>
      <p:sp>
        <p:nvSpPr>
          <p:cNvPr id="146" name="people_12">
            <a:extLst>
              <a:ext uri="{FF2B5EF4-FFF2-40B4-BE49-F238E27FC236}">
                <a16:creationId xmlns:a16="http://schemas.microsoft.com/office/drawing/2014/main" id="{D120E4B3-471C-421A-A66A-F9D05474D835}"/>
              </a:ext>
            </a:extLst>
          </p:cNvPr>
          <p:cNvSpPr>
            <a:spLocks noChangeAspect="1" noEditPoints="1"/>
          </p:cNvSpPr>
          <p:nvPr/>
        </p:nvSpPr>
        <p:spPr bwMode="auto">
          <a:xfrm>
            <a:off x="2836064" y="4649897"/>
            <a:ext cx="315208" cy="268928"/>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25400" cap="sq">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85775" fontAlgn="auto">
              <a:spcBef>
                <a:spcPts val="0"/>
              </a:spcBef>
              <a:spcAft>
                <a:spcPts val="0"/>
              </a:spcAft>
              <a:defRPr/>
            </a:pPr>
            <a:endParaRPr lang="en-US" sz="1324" b="0" kern="0">
              <a:solidFill>
                <a:srgbClr val="FFFFFF"/>
              </a:solidFill>
              <a:latin typeface="Segoe UI Semilight"/>
              <a:cs typeface="+mn-cs"/>
            </a:endParaRPr>
          </a:p>
        </p:txBody>
      </p:sp>
      <p:sp>
        <p:nvSpPr>
          <p:cNvPr id="147" name="TextBox 146">
            <a:extLst>
              <a:ext uri="{FF2B5EF4-FFF2-40B4-BE49-F238E27FC236}">
                <a16:creationId xmlns:a16="http://schemas.microsoft.com/office/drawing/2014/main" id="{FD89ED64-C4F0-476D-A4AC-D5336C48EBDF}"/>
              </a:ext>
            </a:extLst>
          </p:cNvPr>
          <p:cNvSpPr txBox="1"/>
          <p:nvPr/>
        </p:nvSpPr>
        <p:spPr>
          <a:xfrm>
            <a:off x="3295628" y="4861803"/>
            <a:ext cx="862586" cy="383182"/>
          </a:xfrm>
          <a:prstGeom prst="rect">
            <a:avLst/>
          </a:prstGeom>
          <a:noFill/>
        </p:spPr>
        <p:txBody>
          <a:bodyPr wrap="square" rtlCol="0">
            <a:spAutoFit/>
          </a:bodyPr>
          <a:lstStyle/>
          <a:p>
            <a:pPr algn="ctr" defTabSz="685577">
              <a:lnSpc>
                <a:spcPct val="90000"/>
              </a:lnSpc>
              <a:defRPr/>
            </a:pPr>
            <a:r>
              <a:rPr lang="en-US" sz="1050" b="0">
                <a:gradFill>
                  <a:gsLst>
                    <a:gs pos="15190">
                      <a:srgbClr val="353535"/>
                    </a:gs>
                    <a:gs pos="43000">
                      <a:srgbClr val="353535"/>
                    </a:gs>
                  </a:gsLst>
                  <a:lin ang="5400000" scaled="0"/>
                </a:gradFill>
                <a:latin typeface="Segoe UI Semibold" panose="020B0702040204020203" pitchFamily="34" charset="0"/>
                <a:cs typeface="Segoe UI Semibold" panose="020B0702040204020203" pitchFamily="34" charset="0"/>
              </a:rPr>
              <a:t>SQL injection</a:t>
            </a:r>
          </a:p>
        </p:txBody>
      </p:sp>
      <p:sp>
        <p:nvSpPr>
          <p:cNvPr id="148" name="TextBox 147">
            <a:extLst>
              <a:ext uri="{FF2B5EF4-FFF2-40B4-BE49-F238E27FC236}">
                <a16:creationId xmlns:a16="http://schemas.microsoft.com/office/drawing/2014/main" id="{C76635FF-A12F-4103-9F27-BE8AF3E773E3}"/>
              </a:ext>
            </a:extLst>
          </p:cNvPr>
          <p:cNvSpPr txBox="1"/>
          <p:nvPr/>
        </p:nvSpPr>
        <p:spPr>
          <a:xfrm>
            <a:off x="3295628" y="3950028"/>
            <a:ext cx="862586" cy="383182"/>
          </a:xfrm>
          <a:prstGeom prst="rect">
            <a:avLst/>
          </a:prstGeom>
          <a:noFill/>
        </p:spPr>
        <p:txBody>
          <a:bodyPr wrap="square" rtlCol="0">
            <a:spAutoFit/>
          </a:bodyPr>
          <a:lstStyle/>
          <a:p>
            <a:pPr algn="ctr" defTabSz="685577">
              <a:lnSpc>
                <a:spcPct val="90000"/>
              </a:lnSpc>
              <a:defRPr/>
            </a:pPr>
            <a:r>
              <a:rPr lang="en-US" sz="1050" b="0">
                <a:gradFill>
                  <a:gsLst>
                    <a:gs pos="15190">
                      <a:srgbClr val="353535"/>
                    </a:gs>
                    <a:gs pos="43000">
                      <a:srgbClr val="353535"/>
                    </a:gs>
                  </a:gsLst>
                  <a:lin ang="5400000" scaled="0"/>
                </a:gradFill>
                <a:latin typeface="Segoe UI Semibold" panose="020B0702040204020203" pitchFamily="34" charset="0"/>
                <a:cs typeface="Segoe UI Semibold" panose="020B0702040204020203" pitchFamily="34" charset="0"/>
              </a:rPr>
              <a:t>Valid request</a:t>
            </a:r>
          </a:p>
        </p:txBody>
      </p:sp>
      <p:sp>
        <p:nvSpPr>
          <p:cNvPr id="149" name="TextBox 148">
            <a:extLst>
              <a:ext uri="{FF2B5EF4-FFF2-40B4-BE49-F238E27FC236}">
                <a16:creationId xmlns:a16="http://schemas.microsoft.com/office/drawing/2014/main" id="{2A8C2EF2-53DE-478F-9D97-D7F555C6D77B}"/>
              </a:ext>
            </a:extLst>
          </p:cNvPr>
          <p:cNvSpPr txBox="1"/>
          <p:nvPr/>
        </p:nvSpPr>
        <p:spPr>
          <a:xfrm>
            <a:off x="3295628" y="3109531"/>
            <a:ext cx="862586" cy="237757"/>
          </a:xfrm>
          <a:prstGeom prst="rect">
            <a:avLst/>
          </a:prstGeom>
          <a:noFill/>
        </p:spPr>
        <p:txBody>
          <a:bodyPr wrap="square" rtlCol="0">
            <a:spAutoFit/>
          </a:bodyPr>
          <a:lstStyle/>
          <a:p>
            <a:pPr algn="ctr" defTabSz="685577">
              <a:lnSpc>
                <a:spcPct val="90000"/>
              </a:lnSpc>
              <a:defRPr/>
            </a:pPr>
            <a:r>
              <a:rPr lang="en-US" sz="1050" b="0">
                <a:gradFill>
                  <a:gsLst>
                    <a:gs pos="15190">
                      <a:srgbClr val="353535"/>
                    </a:gs>
                    <a:gs pos="43000">
                      <a:srgbClr val="353535"/>
                    </a:gs>
                  </a:gsLst>
                  <a:lin ang="5400000" scaled="0"/>
                </a:gradFill>
                <a:latin typeface="Segoe UI Semibold" panose="020B0702040204020203" pitchFamily="34" charset="0"/>
                <a:cs typeface="Segoe UI Semibold" panose="020B0702040204020203" pitchFamily="34" charset="0"/>
              </a:rPr>
              <a:t>XSS attack</a:t>
            </a:r>
          </a:p>
        </p:txBody>
      </p:sp>
      <p:sp>
        <p:nvSpPr>
          <p:cNvPr id="150" name="Cross 149">
            <a:extLst>
              <a:ext uri="{FF2B5EF4-FFF2-40B4-BE49-F238E27FC236}">
                <a16:creationId xmlns:a16="http://schemas.microsoft.com/office/drawing/2014/main" id="{08C00E10-47EA-4C68-9B20-4D292A6FAA28}"/>
              </a:ext>
            </a:extLst>
          </p:cNvPr>
          <p:cNvSpPr/>
          <p:nvPr/>
        </p:nvSpPr>
        <p:spPr>
          <a:xfrm rot="2700000">
            <a:off x="3640154" y="4684370"/>
            <a:ext cx="198534" cy="198534"/>
          </a:xfrm>
          <a:prstGeom prst="plus">
            <a:avLst>
              <a:gd name="adj" fmla="val 39815"/>
            </a:avLst>
          </a:prstGeom>
          <a:solidFill>
            <a:srgbClr val="C00000"/>
          </a:solidFill>
          <a:ln w="10795" cap="flat" cmpd="sng" algn="ctr">
            <a:noFill/>
            <a:prstDash val="solid"/>
          </a:ln>
          <a:effectLst/>
        </p:spPr>
        <p:txBody>
          <a:bodyPr rtlCol="0" anchor="ctr"/>
          <a:lstStyle/>
          <a:p>
            <a:pPr algn="ctr" defTabSz="685775" fontAlgn="auto">
              <a:spcBef>
                <a:spcPts val="0"/>
              </a:spcBef>
              <a:spcAft>
                <a:spcPts val="0"/>
              </a:spcAft>
              <a:defRPr/>
            </a:pPr>
            <a:endParaRPr lang="en-IE" sz="1350" b="0" kern="0">
              <a:solidFill>
                <a:srgbClr val="FFFFFF"/>
              </a:solidFill>
              <a:latin typeface="Segoe UI Semilight"/>
              <a:cs typeface="+mn-cs"/>
            </a:endParaRPr>
          </a:p>
        </p:txBody>
      </p:sp>
      <p:sp>
        <p:nvSpPr>
          <p:cNvPr id="151" name="Cross 150">
            <a:extLst>
              <a:ext uri="{FF2B5EF4-FFF2-40B4-BE49-F238E27FC236}">
                <a16:creationId xmlns:a16="http://schemas.microsoft.com/office/drawing/2014/main" id="{4D8706C5-BAD2-4CCB-9A1A-DB683C9C4290}"/>
              </a:ext>
            </a:extLst>
          </p:cNvPr>
          <p:cNvSpPr/>
          <p:nvPr/>
        </p:nvSpPr>
        <p:spPr>
          <a:xfrm rot="2700000">
            <a:off x="3640154" y="2922059"/>
            <a:ext cx="198534" cy="198534"/>
          </a:xfrm>
          <a:prstGeom prst="plus">
            <a:avLst>
              <a:gd name="adj" fmla="val 39815"/>
            </a:avLst>
          </a:prstGeom>
          <a:solidFill>
            <a:srgbClr val="C00000"/>
          </a:solidFill>
          <a:ln w="10795" cap="flat" cmpd="sng" algn="ctr">
            <a:noFill/>
            <a:prstDash val="solid"/>
          </a:ln>
          <a:effectLst/>
        </p:spPr>
        <p:txBody>
          <a:bodyPr rtlCol="0" anchor="ctr"/>
          <a:lstStyle/>
          <a:p>
            <a:pPr algn="ctr" defTabSz="685775" fontAlgn="auto">
              <a:spcBef>
                <a:spcPts val="0"/>
              </a:spcBef>
              <a:spcAft>
                <a:spcPts val="0"/>
              </a:spcAft>
              <a:defRPr/>
            </a:pPr>
            <a:endParaRPr lang="en-IE" sz="1350" b="0" kern="0">
              <a:solidFill>
                <a:srgbClr val="FFFFFF"/>
              </a:solidFill>
              <a:latin typeface="Segoe UI Semilight"/>
              <a:cs typeface="+mn-cs"/>
            </a:endParaRPr>
          </a:p>
        </p:txBody>
      </p:sp>
    </p:spTree>
    <p:extLst>
      <p:ext uri="{BB962C8B-B14F-4D97-AF65-F5344CB8AC3E}">
        <p14:creationId xmlns:p14="http://schemas.microsoft.com/office/powerpoint/2010/main" val="3213266426"/>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Rectangle 49">
            <a:extLst>
              <a:ext uri="{FF2B5EF4-FFF2-40B4-BE49-F238E27FC236}">
                <a16:creationId xmlns:a16="http://schemas.microsoft.com/office/drawing/2014/main" id="{1B2FD8AF-D163-4DE9-89D4-662768B1DD50}"/>
              </a:ext>
            </a:extLst>
          </p:cNvPr>
          <p:cNvSpPr/>
          <p:nvPr/>
        </p:nvSpPr>
        <p:spPr bwMode="auto">
          <a:xfrm>
            <a:off x="0" y="857250"/>
            <a:ext cx="2571750" cy="51435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85800" fontAlgn="auto">
              <a:spcBef>
                <a:spcPts val="0"/>
              </a:spcBef>
              <a:spcAft>
                <a:spcPts val="450"/>
              </a:spcAft>
              <a:defRPr/>
            </a:pPr>
            <a:endParaRPr lang="en-US" b="0">
              <a:solidFill>
                <a:srgbClr val="FFFFFF"/>
              </a:solidFill>
              <a:latin typeface="Segoe UI"/>
            </a:endParaRPr>
          </a:p>
        </p:txBody>
      </p:sp>
      <p:sp>
        <p:nvSpPr>
          <p:cNvPr id="65" name="Title 1">
            <a:extLst>
              <a:ext uri="{FF2B5EF4-FFF2-40B4-BE49-F238E27FC236}">
                <a16:creationId xmlns:a16="http://schemas.microsoft.com/office/drawing/2014/main" id="{58450139-B1B0-4D3B-8ABD-079353CDB894}"/>
              </a:ext>
            </a:extLst>
          </p:cNvPr>
          <p:cNvSpPr txBox="1">
            <a:spLocks/>
          </p:cNvSpPr>
          <p:nvPr/>
        </p:nvSpPr>
        <p:spPr>
          <a:xfrm>
            <a:off x="2695312" y="1204585"/>
            <a:ext cx="6364403" cy="611972"/>
          </a:xfrm>
          <a:prstGeom prst="rect">
            <a:avLst/>
          </a:prstGeom>
        </p:spPr>
        <p:txBody>
          <a:bodyPr vert="horz" lIns="68580" tIns="34290" rIns="68580" bIns="34290" rtlCol="0" anchor="t">
            <a:noAutofit/>
          </a:bodyPr>
          <a:lstStyle>
            <a:lvl1pPr algn="l" defTabSz="914400" rtl="0" eaLnBrk="1" latinLnBrk="0" hangingPunct="1">
              <a:lnSpc>
                <a:spcPct val="90000"/>
              </a:lnSpc>
              <a:spcBef>
                <a:spcPct val="0"/>
              </a:spcBef>
              <a:buNone/>
              <a:defRPr sz="5400" kern="1200">
                <a:solidFill>
                  <a:schemeClr val="bg1"/>
                </a:solidFill>
                <a:latin typeface="Segoe UI Light" panose="020B0502040204020203" pitchFamily="34" charset="0"/>
                <a:ea typeface="+mj-ea"/>
                <a:cs typeface="Segoe UI Light" panose="020B0502040204020203" pitchFamily="34" charset="0"/>
              </a:defRPr>
            </a:lvl1pPr>
          </a:lstStyle>
          <a:p>
            <a:pPr defTabSz="685800" fontAlgn="auto">
              <a:spcAft>
                <a:spcPts val="0"/>
              </a:spcAft>
            </a:pPr>
            <a:r>
              <a:rPr lang="en-US" sz="2400" b="0">
                <a:solidFill>
                  <a:srgbClr val="0068BB"/>
                </a:solidFill>
              </a:rPr>
              <a:t>Simplified Security Group Management</a:t>
            </a:r>
          </a:p>
        </p:txBody>
      </p:sp>
      <p:sp>
        <p:nvSpPr>
          <p:cNvPr id="66" name="Rectangle 65">
            <a:extLst>
              <a:ext uri="{FF2B5EF4-FFF2-40B4-BE49-F238E27FC236}">
                <a16:creationId xmlns:a16="http://schemas.microsoft.com/office/drawing/2014/main" id="{C6C67B38-F2CB-4F15-BED5-AE12CC72D525}"/>
              </a:ext>
            </a:extLst>
          </p:cNvPr>
          <p:cNvSpPr/>
          <p:nvPr/>
        </p:nvSpPr>
        <p:spPr>
          <a:xfrm>
            <a:off x="2695310" y="1804656"/>
            <a:ext cx="2187315" cy="843821"/>
          </a:xfrm>
          <a:prstGeom prst="rect">
            <a:avLst/>
          </a:prstGeom>
        </p:spPr>
        <p:txBody>
          <a:bodyPr wrap="square">
            <a:spAutoFit/>
          </a:bodyPr>
          <a:lstStyle/>
          <a:p>
            <a:pPr defTabSz="685800" fontAlgn="auto">
              <a:lnSpc>
                <a:spcPct val="90000"/>
              </a:lnSpc>
              <a:spcBef>
                <a:spcPts val="0"/>
              </a:spcBef>
              <a:spcAft>
                <a:spcPts val="450"/>
              </a:spcAft>
            </a:pPr>
            <a:r>
              <a:rPr lang="en-US" sz="1200" b="0">
                <a:solidFill>
                  <a:srgbClr val="0078D7"/>
                </a:solidFill>
                <a:latin typeface="Segoe UI Semibold" panose="020B0702040204020203" pitchFamily="34" charset="0"/>
                <a:cs typeface="Segoe UI Semibold" panose="020B0702040204020203" pitchFamily="34" charset="0"/>
              </a:rPr>
              <a:t>Network Security </a:t>
            </a:r>
            <a:br>
              <a:rPr lang="en-US" sz="1200" b="0">
                <a:solidFill>
                  <a:srgbClr val="0078D7"/>
                </a:solidFill>
                <a:latin typeface="Segoe UI Semibold" panose="020B0702040204020203" pitchFamily="34" charset="0"/>
                <a:cs typeface="Segoe UI Semibold" panose="020B0702040204020203" pitchFamily="34" charset="0"/>
              </a:rPr>
            </a:br>
            <a:r>
              <a:rPr lang="en-US" sz="1200" b="0">
                <a:solidFill>
                  <a:srgbClr val="0078D7"/>
                </a:solidFill>
                <a:latin typeface="Segoe UI Semibold" panose="020B0702040204020203" pitchFamily="34" charset="0"/>
                <a:cs typeface="Segoe UI Semibold" panose="020B0702040204020203" pitchFamily="34" charset="0"/>
              </a:rPr>
              <a:t>Groups (NSG)</a:t>
            </a:r>
            <a:r>
              <a:rPr lang="en-US" sz="1200" b="0">
                <a:solidFill>
                  <a:srgbClr val="000000"/>
                </a:solidFill>
                <a:latin typeface="Segoe UI Semibold" panose="020B0702040204020203" pitchFamily="34" charset="0"/>
                <a:cs typeface="Segoe UI Semibold" panose="020B0702040204020203" pitchFamily="34" charset="0"/>
              </a:rPr>
              <a:t>​</a:t>
            </a:r>
          </a:p>
          <a:p>
            <a:pPr defTabSz="685800" fontAlgn="auto">
              <a:lnSpc>
                <a:spcPct val="90000"/>
              </a:lnSpc>
              <a:spcBef>
                <a:spcPts val="0"/>
              </a:spcBef>
              <a:spcAft>
                <a:spcPts val="450"/>
              </a:spcAft>
            </a:pPr>
            <a:r>
              <a:rPr lang="en-US" sz="1050" b="0">
                <a:solidFill>
                  <a:srgbClr val="505050"/>
                </a:solidFill>
                <a:latin typeface="Segoe UI"/>
                <a:cs typeface="Arial"/>
              </a:rPr>
              <a:t>IP based network ACL</a:t>
            </a:r>
            <a:r>
              <a:rPr lang="en-US" sz="1050" b="0">
                <a:solidFill>
                  <a:srgbClr val="000000"/>
                </a:solidFill>
                <a:latin typeface="Segoe UI"/>
                <a:cs typeface="Arial"/>
              </a:rPr>
              <a:t>​</a:t>
            </a:r>
          </a:p>
          <a:p>
            <a:pPr defTabSz="685800" fontAlgn="auto">
              <a:lnSpc>
                <a:spcPct val="90000"/>
              </a:lnSpc>
              <a:spcBef>
                <a:spcPts val="0"/>
              </a:spcBef>
              <a:spcAft>
                <a:spcPts val="450"/>
              </a:spcAft>
            </a:pPr>
            <a:r>
              <a:rPr lang="en-US" sz="1050" b="0">
                <a:solidFill>
                  <a:srgbClr val="505050"/>
                </a:solidFill>
                <a:latin typeface="Segoe UI"/>
                <a:cs typeface="Arial"/>
              </a:rPr>
              <a:t>Attach: Subnet and NICs</a:t>
            </a:r>
            <a:r>
              <a:rPr lang="en-US" sz="1050" b="0">
                <a:solidFill>
                  <a:srgbClr val="000000"/>
                </a:solidFill>
                <a:latin typeface="Segoe UI"/>
                <a:cs typeface="Arial"/>
              </a:rPr>
              <a:t>​</a:t>
            </a:r>
          </a:p>
        </p:txBody>
      </p:sp>
      <p:sp>
        <p:nvSpPr>
          <p:cNvPr id="67" name="Rectangle 66">
            <a:extLst>
              <a:ext uri="{FF2B5EF4-FFF2-40B4-BE49-F238E27FC236}">
                <a16:creationId xmlns:a16="http://schemas.microsoft.com/office/drawing/2014/main" id="{4F343FDB-0B9F-49BA-BBC3-06BEC0AEFDDC}"/>
              </a:ext>
            </a:extLst>
          </p:cNvPr>
          <p:cNvSpPr/>
          <p:nvPr/>
        </p:nvSpPr>
        <p:spPr>
          <a:xfrm>
            <a:off x="4640894" y="1804656"/>
            <a:ext cx="2099675" cy="1134670"/>
          </a:xfrm>
          <a:prstGeom prst="rect">
            <a:avLst/>
          </a:prstGeom>
        </p:spPr>
        <p:txBody>
          <a:bodyPr wrap="square">
            <a:spAutoFit/>
          </a:bodyPr>
          <a:lstStyle/>
          <a:p>
            <a:pPr defTabSz="685800" fontAlgn="auto">
              <a:lnSpc>
                <a:spcPct val="90000"/>
              </a:lnSpc>
              <a:spcBef>
                <a:spcPts val="0"/>
              </a:spcBef>
              <a:spcAft>
                <a:spcPts val="450"/>
              </a:spcAft>
            </a:pPr>
            <a:r>
              <a:rPr lang="en-US" sz="1200" b="0">
                <a:solidFill>
                  <a:srgbClr val="0078D7"/>
                </a:solidFill>
                <a:latin typeface="Segoe UI Semibold" panose="020B0702040204020203" pitchFamily="34" charset="0"/>
                <a:cs typeface="Segoe UI Semibold" panose="020B0702040204020203" pitchFamily="34" charset="0"/>
              </a:rPr>
              <a:t>Service Tags</a:t>
            </a:r>
            <a:r>
              <a:rPr lang="en-US" sz="1200" b="0">
                <a:solidFill>
                  <a:srgbClr val="000000"/>
                </a:solidFill>
                <a:latin typeface="Segoe UI Semibold" panose="020B0702040204020203" pitchFamily="34" charset="0"/>
                <a:cs typeface="Segoe UI Semibold" panose="020B0702040204020203" pitchFamily="34" charset="0"/>
              </a:rPr>
              <a:t>​</a:t>
            </a:r>
            <a:br>
              <a:rPr lang="en-US" sz="1200" b="0">
                <a:solidFill>
                  <a:srgbClr val="000000"/>
                </a:solidFill>
                <a:latin typeface="Segoe UI Semibold" panose="020B0702040204020203" pitchFamily="34" charset="0"/>
                <a:cs typeface="Segoe UI Semibold" panose="020B0702040204020203" pitchFamily="34" charset="0"/>
              </a:rPr>
            </a:br>
            <a:endParaRPr lang="en-US" sz="1200" b="0">
              <a:solidFill>
                <a:srgbClr val="000000"/>
              </a:solidFill>
              <a:latin typeface="Segoe UI Semibold" panose="020B0702040204020203" pitchFamily="34" charset="0"/>
              <a:cs typeface="Segoe UI Semibold" panose="020B0702040204020203" pitchFamily="34" charset="0"/>
            </a:endParaRPr>
          </a:p>
          <a:p>
            <a:pPr defTabSz="685800" fontAlgn="auto">
              <a:lnSpc>
                <a:spcPct val="90000"/>
              </a:lnSpc>
              <a:spcBef>
                <a:spcPts val="0"/>
              </a:spcBef>
              <a:spcAft>
                <a:spcPts val="450"/>
              </a:spcAft>
            </a:pPr>
            <a:r>
              <a:rPr lang="en-US" sz="1050" b="0">
                <a:solidFill>
                  <a:srgbClr val="505050"/>
                </a:solidFill>
                <a:latin typeface="Segoe UI"/>
                <a:cs typeface="Arial"/>
              </a:rPr>
              <a:t>Named monikers for Azure service IPs</a:t>
            </a:r>
            <a:r>
              <a:rPr lang="en-US" sz="1050" b="0">
                <a:solidFill>
                  <a:srgbClr val="000000"/>
                </a:solidFill>
                <a:latin typeface="Segoe UI"/>
                <a:cs typeface="Arial"/>
              </a:rPr>
              <a:t>​</a:t>
            </a:r>
          </a:p>
          <a:p>
            <a:pPr defTabSz="685800" fontAlgn="auto">
              <a:lnSpc>
                <a:spcPct val="90000"/>
              </a:lnSpc>
              <a:spcBef>
                <a:spcPts val="0"/>
              </a:spcBef>
              <a:spcAft>
                <a:spcPts val="450"/>
              </a:spcAft>
            </a:pPr>
            <a:r>
              <a:rPr lang="en-US" sz="1050" b="0">
                <a:solidFill>
                  <a:srgbClr val="505050"/>
                </a:solidFill>
                <a:latin typeface="Segoe UI"/>
                <a:cs typeface="Arial"/>
              </a:rPr>
              <a:t>SQL, Storage, Traffic Manager supported</a:t>
            </a:r>
            <a:r>
              <a:rPr lang="en-US" sz="1050" b="0">
                <a:solidFill>
                  <a:srgbClr val="000000"/>
                </a:solidFill>
                <a:latin typeface="Segoe UI"/>
                <a:cs typeface="Arial"/>
              </a:rPr>
              <a:t>​​</a:t>
            </a:r>
          </a:p>
        </p:txBody>
      </p:sp>
      <p:sp>
        <p:nvSpPr>
          <p:cNvPr id="68" name="Rectangle 67">
            <a:extLst>
              <a:ext uri="{FF2B5EF4-FFF2-40B4-BE49-F238E27FC236}">
                <a16:creationId xmlns:a16="http://schemas.microsoft.com/office/drawing/2014/main" id="{3AA9139E-BEC8-40AD-903B-40AD6B267E52}"/>
              </a:ext>
            </a:extLst>
          </p:cNvPr>
          <p:cNvSpPr/>
          <p:nvPr/>
        </p:nvSpPr>
        <p:spPr>
          <a:xfrm>
            <a:off x="6740569" y="1804655"/>
            <a:ext cx="2023631" cy="1134670"/>
          </a:xfrm>
          <a:prstGeom prst="rect">
            <a:avLst/>
          </a:prstGeom>
        </p:spPr>
        <p:txBody>
          <a:bodyPr wrap="square">
            <a:spAutoFit/>
          </a:bodyPr>
          <a:lstStyle/>
          <a:p>
            <a:pPr defTabSz="685800" fontAlgn="auto">
              <a:lnSpc>
                <a:spcPct val="90000"/>
              </a:lnSpc>
              <a:spcBef>
                <a:spcPts val="0"/>
              </a:spcBef>
              <a:spcAft>
                <a:spcPts val="450"/>
              </a:spcAft>
            </a:pPr>
            <a:r>
              <a:rPr lang="en-US" sz="1200" b="0" dirty="0">
                <a:solidFill>
                  <a:srgbClr val="0078D7"/>
                </a:solidFill>
                <a:latin typeface="Segoe UI Semibold" panose="020B0702040204020203" pitchFamily="34" charset="0"/>
                <a:cs typeface="Segoe UI Semibold" panose="020B0702040204020203" pitchFamily="34" charset="0"/>
              </a:rPr>
              <a:t>Application Security Groups (ASG)</a:t>
            </a:r>
            <a:r>
              <a:rPr lang="en-US" sz="1200" b="0" dirty="0">
                <a:solidFill>
                  <a:srgbClr val="000000"/>
                </a:solidFill>
                <a:latin typeface="Segoe UI Semibold" panose="020B0702040204020203" pitchFamily="34" charset="0"/>
                <a:cs typeface="Segoe UI Semibold" panose="020B0702040204020203" pitchFamily="34" charset="0"/>
              </a:rPr>
              <a:t>​</a:t>
            </a:r>
          </a:p>
          <a:p>
            <a:pPr defTabSz="685800" fontAlgn="auto">
              <a:lnSpc>
                <a:spcPct val="90000"/>
              </a:lnSpc>
              <a:spcBef>
                <a:spcPts val="0"/>
              </a:spcBef>
              <a:spcAft>
                <a:spcPts val="450"/>
              </a:spcAft>
            </a:pPr>
            <a:r>
              <a:rPr lang="en-US" sz="1050" b="0" dirty="0">
                <a:solidFill>
                  <a:srgbClr val="505050"/>
                </a:solidFill>
                <a:latin typeface="Segoe UI"/>
                <a:cs typeface="Arial"/>
              </a:rPr>
              <a:t>Named monikers for custom grouping of VMs</a:t>
            </a:r>
            <a:r>
              <a:rPr lang="en-US" sz="1050" b="0" dirty="0">
                <a:solidFill>
                  <a:srgbClr val="000000"/>
                </a:solidFill>
                <a:latin typeface="Segoe UI"/>
                <a:cs typeface="Arial"/>
              </a:rPr>
              <a:t>​</a:t>
            </a:r>
          </a:p>
          <a:p>
            <a:pPr defTabSz="685800" fontAlgn="auto">
              <a:lnSpc>
                <a:spcPct val="90000"/>
              </a:lnSpc>
              <a:spcBef>
                <a:spcPts val="0"/>
              </a:spcBef>
              <a:spcAft>
                <a:spcPts val="450"/>
              </a:spcAft>
            </a:pPr>
            <a:r>
              <a:rPr lang="en-US" sz="1050" b="0" dirty="0">
                <a:solidFill>
                  <a:srgbClr val="505050"/>
                </a:solidFill>
                <a:latin typeface="Segoe UI"/>
                <a:cs typeface="Arial"/>
              </a:rPr>
              <a:t>Natural expression of application security</a:t>
            </a:r>
          </a:p>
        </p:txBody>
      </p:sp>
      <p:sp>
        <p:nvSpPr>
          <p:cNvPr id="2" name="Rectangle 1">
            <a:extLst>
              <a:ext uri="{FF2B5EF4-FFF2-40B4-BE49-F238E27FC236}">
                <a16:creationId xmlns:a16="http://schemas.microsoft.com/office/drawing/2014/main" id="{99BABA95-542E-470D-83DF-B3F6A685FD59}"/>
              </a:ext>
            </a:extLst>
          </p:cNvPr>
          <p:cNvSpPr/>
          <p:nvPr/>
        </p:nvSpPr>
        <p:spPr bwMode="auto">
          <a:xfrm>
            <a:off x="2727538" y="3178876"/>
            <a:ext cx="3627929" cy="2576596"/>
          </a:xfrm>
          <a:prstGeom prst="rect">
            <a:avLst/>
          </a:prstGeom>
          <a:noFill/>
          <a:ln w="50800" cap="rnd">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a:lnSpc>
                <a:spcPct val="90000"/>
              </a:lnSpc>
            </a:pPr>
            <a:endParaRPr lang="en-US" b="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5" name="Group 4">
            <a:extLst>
              <a:ext uri="{FF2B5EF4-FFF2-40B4-BE49-F238E27FC236}">
                <a16:creationId xmlns:a16="http://schemas.microsoft.com/office/drawing/2014/main" id="{17451926-AB69-43DC-BD57-47E54F7059C4}"/>
              </a:ext>
            </a:extLst>
          </p:cNvPr>
          <p:cNvGrpSpPr/>
          <p:nvPr/>
        </p:nvGrpSpPr>
        <p:grpSpPr>
          <a:xfrm>
            <a:off x="2919113" y="3375415"/>
            <a:ext cx="1963512" cy="2219604"/>
            <a:chOff x="3918856" y="4128220"/>
            <a:chExt cx="2607131" cy="2947165"/>
          </a:xfrm>
        </p:grpSpPr>
        <p:sp>
          <p:nvSpPr>
            <p:cNvPr id="81" name="Rectangle 80">
              <a:extLst>
                <a:ext uri="{FF2B5EF4-FFF2-40B4-BE49-F238E27FC236}">
                  <a16:creationId xmlns:a16="http://schemas.microsoft.com/office/drawing/2014/main" id="{244DAF1E-FD8D-4DCA-9AF6-728E19D3A499}"/>
                </a:ext>
              </a:extLst>
            </p:cNvPr>
            <p:cNvSpPr/>
            <p:nvPr/>
          </p:nvSpPr>
          <p:spPr bwMode="auto">
            <a:xfrm>
              <a:off x="5219701" y="4731724"/>
              <a:ext cx="1306286" cy="1424147"/>
            </a:xfrm>
            <a:prstGeom prst="rect">
              <a:avLst/>
            </a:prstGeom>
            <a:solidFill>
              <a:srgbClr val="F2F2F2"/>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68580" numCol="1" spcCol="0" rtlCol="0" fromWordArt="0" anchor="t" anchorCtr="0" forceAA="0" compatLnSpc="1">
              <a:prstTxWarp prst="textNoShape">
                <a:avLst/>
              </a:prstTxWarp>
              <a:noAutofit/>
            </a:bodyPr>
            <a:lstStyle/>
            <a:p>
              <a:pPr algn="ctr" defTabSz="699354">
                <a:lnSpc>
                  <a:spcPct val="90000"/>
                </a:lnSpc>
              </a:pPr>
              <a:r>
                <a:rPr lang="en-US" sz="1050" b="0" err="1">
                  <a:solidFill>
                    <a:srgbClr val="002050"/>
                  </a:solidFill>
                  <a:latin typeface="Segoe UI"/>
                  <a:ea typeface="Segoe UI" pitchFamily="34" charset="0"/>
                  <a:cs typeface="Segoe UI" pitchFamily="34" charset="0"/>
                </a:rPr>
                <a:t>AppServers</a:t>
              </a:r>
              <a:endParaRPr lang="en-US" sz="1050" b="0">
                <a:solidFill>
                  <a:srgbClr val="002050"/>
                </a:solidFill>
                <a:latin typeface="Segoe UI"/>
                <a:ea typeface="Segoe UI" pitchFamily="34" charset="0"/>
                <a:cs typeface="Segoe UI" pitchFamily="34" charset="0"/>
              </a:endParaRPr>
            </a:p>
          </p:txBody>
        </p:sp>
        <p:sp>
          <p:nvSpPr>
            <p:cNvPr id="82" name="Rectangle 81">
              <a:extLst>
                <a:ext uri="{FF2B5EF4-FFF2-40B4-BE49-F238E27FC236}">
                  <a16:creationId xmlns:a16="http://schemas.microsoft.com/office/drawing/2014/main" id="{48E3C6DF-C26B-4B25-8802-DCBEA4593D85}"/>
                </a:ext>
              </a:extLst>
            </p:cNvPr>
            <p:cNvSpPr/>
            <p:nvPr/>
          </p:nvSpPr>
          <p:spPr bwMode="auto">
            <a:xfrm>
              <a:off x="3918861" y="4128220"/>
              <a:ext cx="1959424" cy="1424147"/>
            </a:xfrm>
            <a:prstGeom prst="rect">
              <a:avLst/>
            </a:prstGeom>
            <a:no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68580" numCol="1" spcCol="0" rtlCol="0" fromWordArt="0" anchor="t" anchorCtr="0" forceAA="0" compatLnSpc="1">
              <a:prstTxWarp prst="textNoShape">
                <a:avLst/>
              </a:prstTxWarp>
              <a:noAutofit/>
            </a:bodyPr>
            <a:lstStyle/>
            <a:p>
              <a:pPr algn="ctr" defTabSz="699354">
                <a:lnSpc>
                  <a:spcPct val="90000"/>
                </a:lnSpc>
              </a:pPr>
              <a:r>
                <a:rPr lang="en-US" sz="1050" b="0" err="1">
                  <a:solidFill>
                    <a:srgbClr val="002050"/>
                  </a:solidFill>
                  <a:latin typeface="Segoe UI"/>
                  <a:ea typeface="Segoe UI" pitchFamily="34" charset="0"/>
                  <a:cs typeface="Segoe UI" pitchFamily="34" charset="0"/>
                </a:rPr>
                <a:t>WebServers</a:t>
              </a:r>
              <a:endParaRPr lang="en-US" sz="1050" b="0">
                <a:solidFill>
                  <a:srgbClr val="002050"/>
                </a:solidFill>
                <a:latin typeface="Segoe UI"/>
                <a:ea typeface="Segoe UI" pitchFamily="34" charset="0"/>
                <a:cs typeface="Segoe UI" pitchFamily="34" charset="0"/>
              </a:endParaRPr>
            </a:p>
          </p:txBody>
        </p:sp>
        <p:pic>
          <p:nvPicPr>
            <p:cNvPr id="69" name="Picture 68">
              <a:extLst>
                <a:ext uri="{FF2B5EF4-FFF2-40B4-BE49-F238E27FC236}">
                  <a16:creationId xmlns:a16="http://schemas.microsoft.com/office/drawing/2014/main" id="{02EFD57E-A0C0-480F-BCE1-BE660FBED2A3}"/>
                </a:ext>
              </a:extLst>
            </p:cNvPr>
            <p:cNvPicPr>
              <a:picLocks noChangeAspect="1"/>
            </p:cNvPicPr>
            <p:nvPr/>
          </p:nvPicPr>
          <p:blipFill>
            <a:blip r:embed="rId3"/>
            <a:stretch>
              <a:fillRect/>
            </a:stretch>
          </p:blipFill>
          <p:spPr>
            <a:xfrm>
              <a:off x="4131617" y="5733556"/>
              <a:ext cx="358570" cy="358570"/>
            </a:xfrm>
            <a:prstGeom prst="rect">
              <a:avLst/>
            </a:prstGeom>
          </p:spPr>
        </p:pic>
        <p:pic>
          <p:nvPicPr>
            <p:cNvPr id="70" name="Picture 69">
              <a:extLst>
                <a:ext uri="{FF2B5EF4-FFF2-40B4-BE49-F238E27FC236}">
                  <a16:creationId xmlns:a16="http://schemas.microsoft.com/office/drawing/2014/main" id="{4DF2D6EF-9802-4014-8BD1-C65D7BA54207}"/>
                </a:ext>
              </a:extLst>
            </p:cNvPr>
            <p:cNvPicPr>
              <a:picLocks noChangeAspect="1"/>
            </p:cNvPicPr>
            <p:nvPr/>
          </p:nvPicPr>
          <p:blipFill>
            <a:blip r:embed="rId3"/>
            <a:stretch>
              <a:fillRect/>
            </a:stretch>
          </p:blipFill>
          <p:spPr>
            <a:xfrm>
              <a:off x="4747305" y="5733556"/>
              <a:ext cx="358570" cy="358570"/>
            </a:xfrm>
            <a:prstGeom prst="rect">
              <a:avLst/>
            </a:prstGeom>
          </p:spPr>
        </p:pic>
        <p:pic>
          <p:nvPicPr>
            <p:cNvPr id="71" name="Picture 70">
              <a:extLst>
                <a:ext uri="{FF2B5EF4-FFF2-40B4-BE49-F238E27FC236}">
                  <a16:creationId xmlns:a16="http://schemas.microsoft.com/office/drawing/2014/main" id="{0BAB0A3C-D5D4-40B8-881D-07640C85189F}"/>
                </a:ext>
              </a:extLst>
            </p:cNvPr>
            <p:cNvPicPr>
              <a:picLocks noChangeAspect="1"/>
            </p:cNvPicPr>
            <p:nvPr/>
          </p:nvPicPr>
          <p:blipFill>
            <a:blip r:embed="rId3"/>
            <a:stretch>
              <a:fillRect/>
            </a:stretch>
          </p:blipFill>
          <p:spPr>
            <a:xfrm>
              <a:off x="5362993" y="5733556"/>
              <a:ext cx="358570" cy="358570"/>
            </a:xfrm>
            <a:prstGeom prst="rect">
              <a:avLst/>
            </a:prstGeom>
          </p:spPr>
        </p:pic>
        <p:pic>
          <p:nvPicPr>
            <p:cNvPr id="72" name="Picture 71">
              <a:extLst>
                <a:ext uri="{FF2B5EF4-FFF2-40B4-BE49-F238E27FC236}">
                  <a16:creationId xmlns:a16="http://schemas.microsoft.com/office/drawing/2014/main" id="{5973733E-4564-40EE-B48C-74C44F51F2ED}"/>
                </a:ext>
              </a:extLst>
            </p:cNvPr>
            <p:cNvPicPr>
              <a:picLocks noChangeAspect="1"/>
            </p:cNvPicPr>
            <p:nvPr/>
          </p:nvPicPr>
          <p:blipFill>
            <a:blip r:embed="rId3"/>
            <a:stretch>
              <a:fillRect/>
            </a:stretch>
          </p:blipFill>
          <p:spPr>
            <a:xfrm>
              <a:off x="5978682" y="5733556"/>
              <a:ext cx="358570" cy="358570"/>
            </a:xfrm>
            <a:prstGeom prst="rect">
              <a:avLst/>
            </a:prstGeom>
          </p:spPr>
        </p:pic>
        <p:pic>
          <p:nvPicPr>
            <p:cNvPr id="73" name="Picture 72">
              <a:extLst>
                <a:ext uri="{FF2B5EF4-FFF2-40B4-BE49-F238E27FC236}">
                  <a16:creationId xmlns:a16="http://schemas.microsoft.com/office/drawing/2014/main" id="{1F4C1810-FBE5-4BDC-8E54-998ECCBA7E15}"/>
                </a:ext>
              </a:extLst>
            </p:cNvPr>
            <p:cNvPicPr>
              <a:picLocks noChangeAspect="1"/>
            </p:cNvPicPr>
            <p:nvPr/>
          </p:nvPicPr>
          <p:blipFill>
            <a:blip r:embed="rId3"/>
            <a:stretch>
              <a:fillRect/>
            </a:stretch>
          </p:blipFill>
          <p:spPr>
            <a:xfrm>
              <a:off x="4131617" y="5118250"/>
              <a:ext cx="358570" cy="358570"/>
            </a:xfrm>
            <a:prstGeom prst="rect">
              <a:avLst/>
            </a:prstGeom>
          </p:spPr>
        </p:pic>
        <p:pic>
          <p:nvPicPr>
            <p:cNvPr id="74" name="Picture 73">
              <a:extLst>
                <a:ext uri="{FF2B5EF4-FFF2-40B4-BE49-F238E27FC236}">
                  <a16:creationId xmlns:a16="http://schemas.microsoft.com/office/drawing/2014/main" id="{83164FFC-460C-4184-9EB3-3BEFF5C3DEA8}"/>
                </a:ext>
              </a:extLst>
            </p:cNvPr>
            <p:cNvPicPr>
              <a:picLocks noChangeAspect="1"/>
            </p:cNvPicPr>
            <p:nvPr/>
          </p:nvPicPr>
          <p:blipFill>
            <a:blip r:embed="rId3"/>
            <a:stretch>
              <a:fillRect/>
            </a:stretch>
          </p:blipFill>
          <p:spPr>
            <a:xfrm>
              <a:off x="4747305" y="5118250"/>
              <a:ext cx="358570" cy="358570"/>
            </a:xfrm>
            <a:prstGeom prst="rect">
              <a:avLst/>
            </a:prstGeom>
          </p:spPr>
        </p:pic>
        <p:pic>
          <p:nvPicPr>
            <p:cNvPr id="75" name="Picture 74">
              <a:extLst>
                <a:ext uri="{FF2B5EF4-FFF2-40B4-BE49-F238E27FC236}">
                  <a16:creationId xmlns:a16="http://schemas.microsoft.com/office/drawing/2014/main" id="{282A8699-BDA6-462C-8914-470B81A70BEF}"/>
                </a:ext>
              </a:extLst>
            </p:cNvPr>
            <p:cNvPicPr>
              <a:picLocks noChangeAspect="1"/>
            </p:cNvPicPr>
            <p:nvPr/>
          </p:nvPicPr>
          <p:blipFill>
            <a:blip r:embed="rId3"/>
            <a:stretch>
              <a:fillRect/>
            </a:stretch>
          </p:blipFill>
          <p:spPr>
            <a:xfrm>
              <a:off x="5362993" y="5118250"/>
              <a:ext cx="358570" cy="358570"/>
            </a:xfrm>
            <a:prstGeom prst="rect">
              <a:avLst/>
            </a:prstGeom>
          </p:spPr>
        </p:pic>
        <p:pic>
          <p:nvPicPr>
            <p:cNvPr id="76" name="Picture 75">
              <a:extLst>
                <a:ext uri="{FF2B5EF4-FFF2-40B4-BE49-F238E27FC236}">
                  <a16:creationId xmlns:a16="http://schemas.microsoft.com/office/drawing/2014/main" id="{C1EFBF00-9C83-4CEA-BBA0-539D798A19F3}"/>
                </a:ext>
              </a:extLst>
            </p:cNvPr>
            <p:cNvPicPr>
              <a:picLocks noChangeAspect="1"/>
            </p:cNvPicPr>
            <p:nvPr/>
          </p:nvPicPr>
          <p:blipFill>
            <a:blip r:embed="rId3"/>
            <a:stretch>
              <a:fillRect/>
            </a:stretch>
          </p:blipFill>
          <p:spPr>
            <a:xfrm>
              <a:off x="5978682" y="5118250"/>
              <a:ext cx="358570" cy="358570"/>
            </a:xfrm>
            <a:prstGeom prst="rect">
              <a:avLst/>
            </a:prstGeom>
          </p:spPr>
        </p:pic>
        <p:pic>
          <p:nvPicPr>
            <p:cNvPr id="77" name="Picture 76">
              <a:extLst>
                <a:ext uri="{FF2B5EF4-FFF2-40B4-BE49-F238E27FC236}">
                  <a16:creationId xmlns:a16="http://schemas.microsoft.com/office/drawing/2014/main" id="{8B92687C-8988-474C-8F49-D0961AF9F5AD}"/>
                </a:ext>
              </a:extLst>
            </p:cNvPr>
            <p:cNvPicPr>
              <a:picLocks noChangeAspect="1"/>
            </p:cNvPicPr>
            <p:nvPr/>
          </p:nvPicPr>
          <p:blipFill>
            <a:blip r:embed="rId3"/>
            <a:stretch>
              <a:fillRect/>
            </a:stretch>
          </p:blipFill>
          <p:spPr>
            <a:xfrm>
              <a:off x="4131617" y="4497581"/>
              <a:ext cx="358570" cy="358570"/>
            </a:xfrm>
            <a:prstGeom prst="rect">
              <a:avLst/>
            </a:prstGeom>
          </p:spPr>
        </p:pic>
        <p:pic>
          <p:nvPicPr>
            <p:cNvPr id="78" name="Picture 77">
              <a:extLst>
                <a:ext uri="{FF2B5EF4-FFF2-40B4-BE49-F238E27FC236}">
                  <a16:creationId xmlns:a16="http://schemas.microsoft.com/office/drawing/2014/main" id="{1D970DA4-5D01-4187-99C2-470D7EC0BA10}"/>
                </a:ext>
              </a:extLst>
            </p:cNvPr>
            <p:cNvPicPr>
              <a:picLocks noChangeAspect="1"/>
            </p:cNvPicPr>
            <p:nvPr/>
          </p:nvPicPr>
          <p:blipFill>
            <a:blip r:embed="rId3"/>
            <a:stretch>
              <a:fillRect/>
            </a:stretch>
          </p:blipFill>
          <p:spPr>
            <a:xfrm>
              <a:off x="4747305" y="4497581"/>
              <a:ext cx="358570" cy="358570"/>
            </a:xfrm>
            <a:prstGeom prst="rect">
              <a:avLst/>
            </a:prstGeom>
          </p:spPr>
        </p:pic>
        <p:sp>
          <p:nvSpPr>
            <p:cNvPr id="4" name="Rectangle 3">
              <a:extLst>
                <a:ext uri="{FF2B5EF4-FFF2-40B4-BE49-F238E27FC236}">
                  <a16:creationId xmlns:a16="http://schemas.microsoft.com/office/drawing/2014/main" id="{32DBE4DE-E7B8-4F69-95A6-530F895FFA2D}"/>
                </a:ext>
              </a:extLst>
            </p:cNvPr>
            <p:cNvSpPr/>
            <p:nvPr/>
          </p:nvSpPr>
          <p:spPr bwMode="auto">
            <a:xfrm>
              <a:off x="3918856" y="5627914"/>
              <a:ext cx="1959429" cy="869705"/>
            </a:xfrm>
            <a:prstGeom prst="rect">
              <a:avLst/>
            </a:prstGeom>
            <a:no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68580" numCol="1" spcCol="0" rtlCol="0" fromWordArt="0" anchor="b" anchorCtr="0" forceAA="0" compatLnSpc="1">
              <a:prstTxWarp prst="textNoShape">
                <a:avLst/>
              </a:prstTxWarp>
              <a:noAutofit/>
            </a:bodyPr>
            <a:lstStyle/>
            <a:p>
              <a:pPr algn="ctr" defTabSz="699354">
                <a:lnSpc>
                  <a:spcPct val="90000"/>
                </a:lnSpc>
              </a:pPr>
              <a:r>
                <a:rPr lang="en-US" sz="1050" b="0" err="1">
                  <a:solidFill>
                    <a:srgbClr val="002050"/>
                  </a:solidFill>
                  <a:latin typeface="Segoe UI"/>
                  <a:ea typeface="Segoe UI" pitchFamily="34" charset="0"/>
                  <a:cs typeface="Segoe UI" pitchFamily="34" charset="0"/>
                </a:rPr>
                <a:t>DatabaseServers</a:t>
              </a:r>
              <a:endParaRPr lang="en-US" sz="1050" b="0">
                <a:solidFill>
                  <a:srgbClr val="002050"/>
                </a:solidFill>
                <a:latin typeface="Segoe UI"/>
                <a:ea typeface="Segoe UI" pitchFamily="34" charset="0"/>
                <a:cs typeface="Segoe UI" pitchFamily="34" charset="0"/>
              </a:endParaRPr>
            </a:p>
          </p:txBody>
        </p:sp>
        <p:pic>
          <p:nvPicPr>
            <p:cNvPr id="83" name="Picture 82">
              <a:extLst>
                <a:ext uri="{FF2B5EF4-FFF2-40B4-BE49-F238E27FC236}">
                  <a16:creationId xmlns:a16="http://schemas.microsoft.com/office/drawing/2014/main" id="{EE56C4D6-D3DE-471F-82EE-1042E88211C9}"/>
                </a:ext>
              </a:extLst>
            </p:cNvPr>
            <p:cNvPicPr>
              <a:picLocks noChangeAspect="1"/>
            </p:cNvPicPr>
            <p:nvPr/>
          </p:nvPicPr>
          <p:blipFill>
            <a:blip r:embed="rId4">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6086626" y="6668323"/>
              <a:ext cx="407063" cy="407062"/>
            </a:xfrm>
            <a:prstGeom prst="rect">
              <a:avLst/>
            </a:prstGeom>
          </p:spPr>
        </p:pic>
      </p:grpSp>
      <p:pic>
        <p:nvPicPr>
          <p:cNvPr id="7" name="Picture 6">
            <a:extLst>
              <a:ext uri="{FF2B5EF4-FFF2-40B4-BE49-F238E27FC236}">
                <a16:creationId xmlns:a16="http://schemas.microsoft.com/office/drawing/2014/main" id="{7D931A16-0E12-4C21-95D3-5D1096202808}"/>
              </a:ext>
            </a:extLst>
          </p:cNvPr>
          <p:cNvPicPr>
            <a:picLocks noChangeAspect="1"/>
          </p:cNvPicPr>
          <p:nvPr/>
        </p:nvPicPr>
        <p:blipFill>
          <a:blip r:embed="rId5"/>
          <a:stretch>
            <a:fillRect/>
          </a:stretch>
        </p:blipFill>
        <p:spPr>
          <a:xfrm>
            <a:off x="4937474" y="3829933"/>
            <a:ext cx="4149675" cy="1727052"/>
          </a:xfrm>
          <a:prstGeom prst="rect">
            <a:avLst/>
          </a:prstGeom>
        </p:spPr>
      </p:pic>
      <p:pic>
        <p:nvPicPr>
          <p:cNvPr id="85" name="Picture 84">
            <a:extLst>
              <a:ext uri="{FF2B5EF4-FFF2-40B4-BE49-F238E27FC236}">
                <a16:creationId xmlns:a16="http://schemas.microsoft.com/office/drawing/2014/main" id="{59327FAE-9C7A-4596-BE57-6F177D64B703}"/>
              </a:ext>
            </a:extLst>
          </p:cNvPr>
          <p:cNvPicPr>
            <a:picLocks noChangeAspect="1"/>
          </p:cNvPicPr>
          <p:nvPr/>
        </p:nvPicPr>
        <p:blipFill>
          <a:blip r:embed="rId6"/>
          <a:stretch>
            <a:fillRect/>
          </a:stretch>
        </p:blipFill>
        <p:spPr>
          <a:xfrm>
            <a:off x="4937474" y="3537464"/>
            <a:ext cx="438990" cy="412598"/>
          </a:xfrm>
          <a:prstGeom prst="rect">
            <a:avLst/>
          </a:prstGeom>
        </p:spPr>
      </p:pic>
      <p:grpSp>
        <p:nvGrpSpPr>
          <p:cNvPr id="39" name="Group 38">
            <a:extLst>
              <a:ext uri="{FF2B5EF4-FFF2-40B4-BE49-F238E27FC236}">
                <a16:creationId xmlns:a16="http://schemas.microsoft.com/office/drawing/2014/main" id="{DB06C5A0-DB7C-47ED-9556-6E346CD926EE}"/>
              </a:ext>
            </a:extLst>
          </p:cNvPr>
          <p:cNvGrpSpPr/>
          <p:nvPr/>
        </p:nvGrpSpPr>
        <p:grpSpPr>
          <a:xfrm>
            <a:off x="245752" y="2689118"/>
            <a:ext cx="2164307" cy="637097"/>
            <a:chOff x="327669" y="1902740"/>
            <a:chExt cx="2885742" cy="849463"/>
          </a:xfrm>
        </p:grpSpPr>
        <p:sp>
          <p:nvSpPr>
            <p:cNvPr id="40" name="TextBox 39">
              <a:extLst>
                <a:ext uri="{FF2B5EF4-FFF2-40B4-BE49-F238E27FC236}">
                  <a16:creationId xmlns:a16="http://schemas.microsoft.com/office/drawing/2014/main" id="{8721D7A8-C711-4E45-B49E-556F99E98466}"/>
                </a:ext>
              </a:extLst>
            </p:cNvPr>
            <p:cNvSpPr txBox="1"/>
            <p:nvPr/>
          </p:nvSpPr>
          <p:spPr>
            <a:xfrm>
              <a:off x="1078851" y="1902740"/>
              <a:ext cx="2134560" cy="849463"/>
            </a:xfrm>
            <a:prstGeom prst="rect">
              <a:avLst/>
            </a:prstGeom>
            <a:noFill/>
          </p:spPr>
          <p:txBody>
            <a:bodyPr wrap="square" lIns="137160" tIns="109728" rIns="137160" bIns="109728" rtlCol="0">
              <a:spAutoFit/>
            </a:bodyPr>
            <a:lstStyle/>
            <a:p>
              <a:pPr defTabSz="685800" fontAlgn="auto">
                <a:spcBef>
                  <a:spcPts val="0"/>
                </a:spcBef>
                <a:spcAft>
                  <a:spcPts val="450"/>
                </a:spcAft>
                <a:defRPr/>
              </a:pPr>
              <a:r>
                <a:rPr lang="en-US" sz="1350" b="0">
                  <a:solidFill>
                    <a:srgbClr val="FFFFFF"/>
                  </a:solidFill>
                  <a:latin typeface="Segoe UI"/>
                  <a:cs typeface="+mn-cs"/>
                </a:rPr>
                <a:t>From the </a:t>
              </a:r>
              <a:br>
                <a:rPr lang="en-US" sz="1350" b="0">
                  <a:solidFill>
                    <a:srgbClr val="FFFFFF"/>
                  </a:solidFill>
                  <a:latin typeface="Segoe UI"/>
                  <a:cs typeface="+mn-cs"/>
                </a:rPr>
              </a:br>
              <a:r>
                <a:rPr lang="en-US" sz="1350" b="0">
                  <a:solidFill>
                    <a:srgbClr val="FFFFFF"/>
                  </a:solidFill>
                  <a:latin typeface="Segoe UI"/>
                  <a:cs typeface="+mn-cs"/>
                </a:rPr>
                <a:t>Internet</a:t>
              </a:r>
            </a:p>
          </p:txBody>
        </p:sp>
        <p:cxnSp>
          <p:nvCxnSpPr>
            <p:cNvPr id="41" name="Straight Connector 40">
              <a:extLst>
                <a:ext uri="{FF2B5EF4-FFF2-40B4-BE49-F238E27FC236}">
                  <a16:creationId xmlns:a16="http://schemas.microsoft.com/office/drawing/2014/main" id="{1DA873DB-4F48-4197-B262-D6DB2D744FCE}"/>
                </a:ext>
              </a:extLst>
            </p:cNvPr>
            <p:cNvCxnSpPr/>
            <p:nvPr/>
          </p:nvCxnSpPr>
          <p:spPr>
            <a:xfrm>
              <a:off x="1061187" y="2027166"/>
              <a:ext cx="0" cy="600609"/>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2" name="Intelligence" title="Icon of circles connected by crossing lines">
              <a:extLst>
                <a:ext uri="{FF2B5EF4-FFF2-40B4-BE49-F238E27FC236}">
                  <a16:creationId xmlns:a16="http://schemas.microsoft.com/office/drawing/2014/main" id="{81E3926E-C606-42C9-919B-F1D95DFB9B1E}"/>
                </a:ext>
              </a:extLst>
            </p:cNvPr>
            <p:cNvSpPr>
              <a:spLocks noChangeAspect="1" noEditPoints="1"/>
            </p:cNvSpPr>
            <p:nvPr/>
          </p:nvSpPr>
          <p:spPr bwMode="auto">
            <a:xfrm>
              <a:off x="327669" y="2061529"/>
              <a:ext cx="553519" cy="531884"/>
            </a:xfrm>
            <a:custGeom>
              <a:avLst/>
              <a:gdLst>
                <a:gd name="T0" fmla="*/ 90 w 347"/>
                <a:gd name="T1" fmla="*/ 24 h 333"/>
                <a:gd name="T2" fmla="*/ 114 w 347"/>
                <a:gd name="T3" fmla="*/ 0 h 333"/>
                <a:gd name="T4" fmla="*/ 138 w 347"/>
                <a:gd name="T5" fmla="*/ 24 h 333"/>
                <a:gd name="T6" fmla="*/ 114 w 347"/>
                <a:gd name="T7" fmla="*/ 49 h 333"/>
                <a:gd name="T8" fmla="*/ 90 w 347"/>
                <a:gd name="T9" fmla="*/ 24 h 333"/>
                <a:gd name="T10" fmla="*/ 0 w 347"/>
                <a:gd name="T11" fmla="*/ 146 h 333"/>
                <a:gd name="T12" fmla="*/ 37 w 347"/>
                <a:gd name="T13" fmla="*/ 183 h 333"/>
                <a:gd name="T14" fmla="*/ 75 w 347"/>
                <a:gd name="T15" fmla="*/ 146 h 333"/>
                <a:gd name="T16" fmla="*/ 37 w 347"/>
                <a:gd name="T17" fmla="*/ 108 h 333"/>
                <a:gd name="T18" fmla="*/ 0 w 347"/>
                <a:gd name="T19" fmla="*/ 146 h 333"/>
                <a:gd name="T20" fmla="*/ 60 w 347"/>
                <a:gd name="T21" fmla="*/ 273 h 333"/>
                <a:gd name="T22" fmla="*/ 119 w 347"/>
                <a:gd name="T23" fmla="*/ 333 h 333"/>
                <a:gd name="T24" fmla="*/ 179 w 347"/>
                <a:gd name="T25" fmla="*/ 273 h 333"/>
                <a:gd name="T26" fmla="*/ 119 w 347"/>
                <a:gd name="T27" fmla="*/ 213 h 333"/>
                <a:gd name="T28" fmla="*/ 60 w 347"/>
                <a:gd name="T29" fmla="*/ 273 h 333"/>
                <a:gd name="T30" fmla="*/ 134 w 347"/>
                <a:gd name="T31" fmla="*/ 110 h 333"/>
                <a:gd name="T32" fmla="*/ 174 w 347"/>
                <a:gd name="T33" fmla="*/ 149 h 333"/>
                <a:gd name="T34" fmla="*/ 213 w 347"/>
                <a:gd name="T35" fmla="*/ 110 h 333"/>
                <a:gd name="T36" fmla="*/ 174 w 347"/>
                <a:gd name="T37" fmla="*/ 71 h 333"/>
                <a:gd name="T38" fmla="*/ 134 w 347"/>
                <a:gd name="T39" fmla="*/ 110 h 333"/>
                <a:gd name="T40" fmla="*/ 228 w 347"/>
                <a:gd name="T41" fmla="*/ 241 h 333"/>
                <a:gd name="T42" fmla="*/ 287 w 347"/>
                <a:gd name="T43" fmla="*/ 303 h 333"/>
                <a:gd name="T44" fmla="*/ 347 w 347"/>
                <a:gd name="T45" fmla="*/ 241 h 333"/>
                <a:gd name="T46" fmla="*/ 287 w 347"/>
                <a:gd name="T47" fmla="*/ 179 h 333"/>
                <a:gd name="T48" fmla="*/ 228 w 347"/>
                <a:gd name="T49" fmla="*/ 241 h 333"/>
                <a:gd name="T50" fmla="*/ 228 w 347"/>
                <a:gd name="T51" fmla="*/ 250 h 333"/>
                <a:gd name="T52" fmla="*/ 178 w 347"/>
                <a:gd name="T53" fmla="*/ 262 h 333"/>
                <a:gd name="T54" fmla="*/ 74 w 347"/>
                <a:gd name="T55" fmla="*/ 139 h 333"/>
                <a:gd name="T56" fmla="*/ 136 w 347"/>
                <a:gd name="T57" fmla="*/ 120 h 333"/>
                <a:gd name="T58" fmla="*/ 137 w 347"/>
                <a:gd name="T59" fmla="*/ 216 h 333"/>
                <a:gd name="T60" fmla="*/ 162 w 347"/>
                <a:gd name="T61" fmla="*/ 148 h 333"/>
                <a:gd name="T62" fmla="*/ 86 w 347"/>
                <a:gd name="T63" fmla="*/ 223 h 333"/>
                <a:gd name="T64" fmla="*/ 57 w 347"/>
                <a:gd name="T65" fmla="*/ 177 h 333"/>
                <a:gd name="T66" fmla="*/ 232 w 347"/>
                <a:gd name="T67" fmla="*/ 217 h 333"/>
                <a:gd name="T68" fmla="*/ 71 w 347"/>
                <a:gd name="T69" fmla="*/ 161 h 333"/>
                <a:gd name="T70" fmla="*/ 102 w 347"/>
                <a:gd name="T71" fmla="*/ 46 h 333"/>
                <a:gd name="T72" fmla="*/ 58 w 347"/>
                <a:gd name="T73" fmla="*/ 115 h 333"/>
                <a:gd name="T74" fmla="*/ 249 w 347"/>
                <a:gd name="T75" fmla="*/ 194 h 333"/>
                <a:gd name="T76" fmla="*/ 200 w 347"/>
                <a:gd name="T77" fmla="*/ 139 h 333"/>
                <a:gd name="T78" fmla="*/ 112 w 347"/>
                <a:gd name="T79" fmla="*/ 213 h 333"/>
                <a:gd name="T80" fmla="*/ 114 w 347"/>
                <a:gd name="T81" fmla="*/ 49 h 333"/>
                <a:gd name="T82" fmla="*/ 126 w 347"/>
                <a:gd name="T83" fmla="*/ 45 h 333"/>
                <a:gd name="T84" fmla="*/ 151 w 347"/>
                <a:gd name="T85" fmla="*/ 78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47" h="333">
                  <a:moveTo>
                    <a:pt x="90" y="24"/>
                  </a:moveTo>
                  <a:cubicBezTo>
                    <a:pt x="90" y="11"/>
                    <a:pt x="100" y="0"/>
                    <a:pt x="114" y="0"/>
                  </a:cubicBezTo>
                  <a:cubicBezTo>
                    <a:pt x="127" y="0"/>
                    <a:pt x="138" y="11"/>
                    <a:pt x="138" y="24"/>
                  </a:cubicBezTo>
                  <a:cubicBezTo>
                    <a:pt x="138" y="38"/>
                    <a:pt x="127" y="49"/>
                    <a:pt x="114" y="49"/>
                  </a:cubicBezTo>
                  <a:cubicBezTo>
                    <a:pt x="100" y="49"/>
                    <a:pt x="90" y="38"/>
                    <a:pt x="90" y="24"/>
                  </a:cubicBezTo>
                  <a:close/>
                  <a:moveTo>
                    <a:pt x="0" y="146"/>
                  </a:moveTo>
                  <a:cubicBezTo>
                    <a:pt x="0" y="166"/>
                    <a:pt x="17" y="183"/>
                    <a:pt x="37" y="183"/>
                  </a:cubicBezTo>
                  <a:cubicBezTo>
                    <a:pt x="58" y="183"/>
                    <a:pt x="75" y="166"/>
                    <a:pt x="75" y="146"/>
                  </a:cubicBezTo>
                  <a:cubicBezTo>
                    <a:pt x="75" y="125"/>
                    <a:pt x="58" y="108"/>
                    <a:pt x="37" y="108"/>
                  </a:cubicBezTo>
                  <a:cubicBezTo>
                    <a:pt x="17" y="108"/>
                    <a:pt x="0" y="125"/>
                    <a:pt x="0" y="146"/>
                  </a:cubicBezTo>
                  <a:close/>
                  <a:moveTo>
                    <a:pt x="60" y="273"/>
                  </a:moveTo>
                  <a:cubicBezTo>
                    <a:pt x="60" y="306"/>
                    <a:pt x="86" y="333"/>
                    <a:pt x="119" y="333"/>
                  </a:cubicBezTo>
                  <a:cubicBezTo>
                    <a:pt x="152" y="333"/>
                    <a:pt x="179" y="306"/>
                    <a:pt x="179" y="273"/>
                  </a:cubicBezTo>
                  <a:cubicBezTo>
                    <a:pt x="179" y="240"/>
                    <a:pt x="152" y="213"/>
                    <a:pt x="119" y="213"/>
                  </a:cubicBezTo>
                  <a:cubicBezTo>
                    <a:pt x="86" y="213"/>
                    <a:pt x="60" y="240"/>
                    <a:pt x="60" y="273"/>
                  </a:cubicBezTo>
                  <a:close/>
                  <a:moveTo>
                    <a:pt x="134" y="110"/>
                  </a:moveTo>
                  <a:cubicBezTo>
                    <a:pt x="134" y="132"/>
                    <a:pt x="152" y="149"/>
                    <a:pt x="174" y="149"/>
                  </a:cubicBezTo>
                  <a:cubicBezTo>
                    <a:pt x="195" y="149"/>
                    <a:pt x="213" y="132"/>
                    <a:pt x="213" y="110"/>
                  </a:cubicBezTo>
                  <a:cubicBezTo>
                    <a:pt x="213" y="89"/>
                    <a:pt x="195" y="71"/>
                    <a:pt x="174" y="71"/>
                  </a:cubicBezTo>
                  <a:cubicBezTo>
                    <a:pt x="152" y="71"/>
                    <a:pt x="134" y="89"/>
                    <a:pt x="134" y="110"/>
                  </a:cubicBezTo>
                  <a:close/>
                  <a:moveTo>
                    <a:pt x="228" y="241"/>
                  </a:moveTo>
                  <a:cubicBezTo>
                    <a:pt x="228" y="275"/>
                    <a:pt x="254" y="303"/>
                    <a:pt x="287" y="303"/>
                  </a:cubicBezTo>
                  <a:cubicBezTo>
                    <a:pt x="320" y="303"/>
                    <a:pt x="347" y="275"/>
                    <a:pt x="347" y="241"/>
                  </a:cubicBezTo>
                  <a:cubicBezTo>
                    <a:pt x="347" y="207"/>
                    <a:pt x="320" y="179"/>
                    <a:pt x="287" y="179"/>
                  </a:cubicBezTo>
                  <a:cubicBezTo>
                    <a:pt x="254" y="179"/>
                    <a:pt x="228" y="207"/>
                    <a:pt x="228" y="241"/>
                  </a:cubicBezTo>
                  <a:close/>
                  <a:moveTo>
                    <a:pt x="228" y="250"/>
                  </a:moveTo>
                  <a:cubicBezTo>
                    <a:pt x="178" y="262"/>
                    <a:pt x="178" y="262"/>
                    <a:pt x="178" y="262"/>
                  </a:cubicBezTo>
                  <a:moveTo>
                    <a:pt x="74" y="139"/>
                  </a:moveTo>
                  <a:cubicBezTo>
                    <a:pt x="136" y="120"/>
                    <a:pt x="136" y="120"/>
                    <a:pt x="136" y="120"/>
                  </a:cubicBezTo>
                  <a:moveTo>
                    <a:pt x="137" y="216"/>
                  </a:moveTo>
                  <a:cubicBezTo>
                    <a:pt x="162" y="148"/>
                    <a:pt x="162" y="148"/>
                    <a:pt x="162" y="148"/>
                  </a:cubicBezTo>
                  <a:moveTo>
                    <a:pt x="86" y="223"/>
                  </a:moveTo>
                  <a:cubicBezTo>
                    <a:pt x="57" y="177"/>
                    <a:pt x="57" y="177"/>
                    <a:pt x="57" y="177"/>
                  </a:cubicBezTo>
                  <a:moveTo>
                    <a:pt x="232" y="217"/>
                  </a:moveTo>
                  <a:cubicBezTo>
                    <a:pt x="71" y="161"/>
                    <a:pt x="71" y="161"/>
                    <a:pt x="71" y="161"/>
                  </a:cubicBezTo>
                  <a:moveTo>
                    <a:pt x="102" y="46"/>
                  </a:moveTo>
                  <a:cubicBezTo>
                    <a:pt x="58" y="115"/>
                    <a:pt x="58" y="115"/>
                    <a:pt x="58" y="115"/>
                  </a:cubicBezTo>
                  <a:moveTo>
                    <a:pt x="249" y="194"/>
                  </a:moveTo>
                  <a:cubicBezTo>
                    <a:pt x="200" y="139"/>
                    <a:pt x="200" y="139"/>
                    <a:pt x="200" y="139"/>
                  </a:cubicBezTo>
                  <a:moveTo>
                    <a:pt x="112" y="213"/>
                  </a:moveTo>
                  <a:cubicBezTo>
                    <a:pt x="114" y="49"/>
                    <a:pt x="114" y="49"/>
                    <a:pt x="114" y="49"/>
                  </a:cubicBezTo>
                  <a:moveTo>
                    <a:pt x="126" y="45"/>
                  </a:moveTo>
                  <a:cubicBezTo>
                    <a:pt x="151" y="78"/>
                    <a:pt x="151" y="78"/>
                    <a:pt x="151" y="78"/>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675" b="0">
                <a:gradFill>
                  <a:gsLst>
                    <a:gs pos="0">
                      <a:srgbClr val="505050"/>
                    </a:gs>
                    <a:gs pos="100000">
                      <a:srgbClr val="505050"/>
                    </a:gs>
                  </a:gsLst>
                  <a:lin ang="5400000" scaled="1"/>
                </a:gradFill>
                <a:latin typeface="Segoe UI"/>
                <a:cs typeface="+mn-cs"/>
              </a:endParaRPr>
            </a:p>
          </p:txBody>
        </p:sp>
      </p:grpSp>
      <p:grpSp>
        <p:nvGrpSpPr>
          <p:cNvPr id="43" name="Group 42">
            <a:extLst>
              <a:ext uri="{FF2B5EF4-FFF2-40B4-BE49-F238E27FC236}">
                <a16:creationId xmlns:a16="http://schemas.microsoft.com/office/drawing/2014/main" id="{26199E26-05D7-4A45-A2DD-68E3527C56D6}"/>
              </a:ext>
            </a:extLst>
          </p:cNvPr>
          <p:cNvGrpSpPr/>
          <p:nvPr/>
        </p:nvGrpSpPr>
        <p:grpSpPr>
          <a:xfrm>
            <a:off x="266544" y="3686230"/>
            <a:ext cx="2046092" cy="637097"/>
            <a:chOff x="355392" y="4729690"/>
            <a:chExt cx="2728122" cy="849463"/>
          </a:xfrm>
        </p:grpSpPr>
        <p:sp>
          <p:nvSpPr>
            <p:cNvPr id="44" name="TextBox 43">
              <a:extLst>
                <a:ext uri="{FF2B5EF4-FFF2-40B4-BE49-F238E27FC236}">
                  <a16:creationId xmlns:a16="http://schemas.microsoft.com/office/drawing/2014/main" id="{435567D9-B6D5-4E40-ACAB-50123440FD3E}"/>
                </a:ext>
              </a:extLst>
            </p:cNvPr>
            <p:cNvSpPr txBox="1"/>
            <p:nvPr/>
          </p:nvSpPr>
          <p:spPr>
            <a:xfrm>
              <a:off x="1078852" y="4729690"/>
              <a:ext cx="2004662" cy="849463"/>
            </a:xfrm>
            <a:prstGeom prst="rect">
              <a:avLst/>
            </a:prstGeom>
            <a:noFill/>
          </p:spPr>
          <p:txBody>
            <a:bodyPr wrap="square" lIns="137160" tIns="109728" rIns="137160" bIns="109728" rtlCol="0">
              <a:spAutoFit/>
            </a:bodyPr>
            <a:lstStyle/>
            <a:p>
              <a:pPr defTabSz="685800" fontAlgn="auto">
                <a:spcBef>
                  <a:spcPts val="0"/>
                </a:spcBef>
                <a:spcAft>
                  <a:spcPts val="0"/>
                </a:spcAft>
                <a:defRPr/>
              </a:pPr>
              <a:r>
                <a:rPr lang="en-US" sz="1350" b="0">
                  <a:solidFill>
                    <a:srgbClr val="FFFFFF"/>
                  </a:solidFill>
                  <a:latin typeface="Segoe UI"/>
                  <a:cs typeface="+mn-cs"/>
                </a:rPr>
                <a:t>Within the </a:t>
              </a:r>
            </a:p>
            <a:p>
              <a:pPr defTabSz="685800" fontAlgn="auto">
                <a:spcBef>
                  <a:spcPts val="0"/>
                </a:spcBef>
                <a:spcAft>
                  <a:spcPts val="0"/>
                </a:spcAft>
                <a:defRPr/>
              </a:pPr>
              <a:r>
                <a:rPr lang="en-US" sz="1350" b="0">
                  <a:solidFill>
                    <a:srgbClr val="FFFFFF"/>
                  </a:solidFill>
                  <a:latin typeface="Segoe UI"/>
                  <a:cs typeface="+mn-cs"/>
                </a:rPr>
                <a:t>VNet</a:t>
              </a:r>
            </a:p>
          </p:txBody>
        </p:sp>
        <p:cxnSp>
          <p:nvCxnSpPr>
            <p:cNvPr id="49" name="Straight Connector 48">
              <a:extLst>
                <a:ext uri="{FF2B5EF4-FFF2-40B4-BE49-F238E27FC236}">
                  <a16:creationId xmlns:a16="http://schemas.microsoft.com/office/drawing/2014/main" id="{E08B88F9-7F41-49A5-BC81-B679110062E0}"/>
                </a:ext>
              </a:extLst>
            </p:cNvPr>
            <p:cNvCxnSpPr/>
            <p:nvPr/>
          </p:nvCxnSpPr>
          <p:spPr>
            <a:xfrm>
              <a:off x="1061187" y="4854117"/>
              <a:ext cx="0" cy="600609"/>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5" name="network" title="Icon of a device or computer network">
              <a:extLst>
                <a:ext uri="{FF2B5EF4-FFF2-40B4-BE49-F238E27FC236}">
                  <a16:creationId xmlns:a16="http://schemas.microsoft.com/office/drawing/2014/main" id="{EE733EF9-972B-46C5-9BC2-30CBB8F025D4}"/>
                </a:ext>
              </a:extLst>
            </p:cNvPr>
            <p:cNvSpPr>
              <a:spLocks noChangeAspect="1" noEditPoints="1"/>
            </p:cNvSpPr>
            <p:nvPr/>
          </p:nvSpPr>
          <p:spPr bwMode="auto">
            <a:xfrm>
              <a:off x="355392" y="4895116"/>
              <a:ext cx="498073" cy="518611"/>
            </a:xfrm>
            <a:custGeom>
              <a:avLst/>
              <a:gdLst>
                <a:gd name="T0" fmla="*/ 328 w 388"/>
                <a:gd name="T1" fmla="*/ 260 h 404"/>
                <a:gd name="T2" fmla="*/ 15 w 388"/>
                <a:gd name="T3" fmla="*/ 260 h 404"/>
                <a:gd name="T4" fmla="*/ 15 w 388"/>
                <a:gd name="T5" fmla="*/ 57 h 404"/>
                <a:gd name="T6" fmla="*/ 328 w 388"/>
                <a:gd name="T7" fmla="*/ 57 h 404"/>
                <a:gd name="T8" fmla="*/ 328 w 388"/>
                <a:gd name="T9" fmla="*/ 260 h 404"/>
                <a:gd name="T10" fmla="*/ 328 w 388"/>
                <a:gd name="T11" fmla="*/ 203 h 404"/>
                <a:gd name="T12" fmla="*/ 388 w 388"/>
                <a:gd name="T13" fmla="*/ 203 h 404"/>
                <a:gd name="T14" fmla="*/ 388 w 388"/>
                <a:gd name="T15" fmla="*/ 0 h 404"/>
                <a:gd name="T16" fmla="*/ 69 w 388"/>
                <a:gd name="T17" fmla="*/ 0 h 404"/>
                <a:gd name="T18" fmla="*/ 69 w 388"/>
                <a:gd name="T19" fmla="*/ 57 h 404"/>
                <a:gd name="T20" fmla="*/ 271 w 388"/>
                <a:gd name="T21" fmla="*/ 404 h 404"/>
                <a:gd name="T22" fmla="*/ 271 w 388"/>
                <a:gd name="T23" fmla="*/ 347 h 404"/>
                <a:gd name="T24" fmla="*/ 215 w 388"/>
                <a:gd name="T25" fmla="*/ 347 h 404"/>
                <a:gd name="T26" fmla="*/ 215 w 388"/>
                <a:gd name="T27" fmla="*/ 318 h 404"/>
                <a:gd name="T28" fmla="*/ 157 w 388"/>
                <a:gd name="T29" fmla="*/ 318 h 404"/>
                <a:gd name="T30" fmla="*/ 157 w 388"/>
                <a:gd name="T31" fmla="*/ 347 h 404"/>
                <a:gd name="T32" fmla="*/ 97 w 388"/>
                <a:gd name="T33" fmla="*/ 347 h 404"/>
                <a:gd name="T34" fmla="*/ 97 w 388"/>
                <a:gd name="T35" fmla="*/ 404 h 404"/>
                <a:gd name="T36" fmla="*/ 187 w 388"/>
                <a:gd name="T37" fmla="*/ 404 h 404"/>
                <a:gd name="T38" fmla="*/ 271 w 388"/>
                <a:gd name="T39" fmla="*/ 404 h 404"/>
                <a:gd name="T40" fmla="*/ 97 w 388"/>
                <a:gd name="T41" fmla="*/ 374 h 404"/>
                <a:gd name="T42" fmla="*/ 0 w 388"/>
                <a:gd name="T43" fmla="*/ 374 h 404"/>
                <a:gd name="T44" fmla="*/ 271 w 388"/>
                <a:gd name="T45" fmla="*/ 374 h 404"/>
                <a:gd name="T46" fmla="*/ 369 w 388"/>
                <a:gd name="T47" fmla="*/ 374 h 404"/>
                <a:gd name="T48" fmla="*/ 184 w 388"/>
                <a:gd name="T49" fmla="*/ 318 h 404"/>
                <a:gd name="T50" fmla="*/ 184 w 388"/>
                <a:gd name="T51" fmla="*/ 26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88" h="404">
                  <a:moveTo>
                    <a:pt x="328" y="260"/>
                  </a:moveTo>
                  <a:lnTo>
                    <a:pt x="15" y="260"/>
                  </a:lnTo>
                  <a:lnTo>
                    <a:pt x="15" y="57"/>
                  </a:lnTo>
                  <a:lnTo>
                    <a:pt x="328" y="57"/>
                  </a:lnTo>
                  <a:lnTo>
                    <a:pt x="328" y="260"/>
                  </a:lnTo>
                  <a:moveTo>
                    <a:pt x="328" y="203"/>
                  </a:moveTo>
                  <a:lnTo>
                    <a:pt x="388" y="203"/>
                  </a:lnTo>
                  <a:lnTo>
                    <a:pt x="388" y="0"/>
                  </a:lnTo>
                  <a:lnTo>
                    <a:pt x="69" y="0"/>
                  </a:lnTo>
                  <a:lnTo>
                    <a:pt x="69" y="57"/>
                  </a:lnTo>
                  <a:moveTo>
                    <a:pt x="271" y="404"/>
                  </a:moveTo>
                  <a:lnTo>
                    <a:pt x="271" y="347"/>
                  </a:lnTo>
                  <a:lnTo>
                    <a:pt x="215" y="347"/>
                  </a:lnTo>
                  <a:lnTo>
                    <a:pt x="215" y="318"/>
                  </a:lnTo>
                  <a:lnTo>
                    <a:pt x="157" y="318"/>
                  </a:lnTo>
                  <a:lnTo>
                    <a:pt x="157" y="347"/>
                  </a:lnTo>
                  <a:lnTo>
                    <a:pt x="97" y="347"/>
                  </a:lnTo>
                  <a:lnTo>
                    <a:pt x="97" y="404"/>
                  </a:lnTo>
                  <a:lnTo>
                    <a:pt x="187" y="404"/>
                  </a:lnTo>
                  <a:lnTo>
                    <a:pt x="271" y="404"/>
                  </a:lnTo>
                  <a:moveTo>
                    <a:pt x="97" y="374"/>
                  </a:moveTo>
                  <a:lnTo>
                    <a:pt x="0" y="374"/>
                  </a:lnTo>
                  <a:moveTo>
                    <a:pt x="271" y="374"/>
                  </a:moveTo>
                  <a:lnTo>
                    <a:pt x="369" y="374"/>
                  </a:lnTo>
                  <a:moveTo>
                    <a:pt x="184" y="318"/>
                  </a:moveTo>
                  <a:lnTo>
                    <a:pt x="184" y="260"/>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a:solidFill>
                  <a:srgbClr val="2F2F2F"/>
                </a:solidFill>
                <a:latin typeface="Segoe UI"/>
                <a:cs typeface="+mn-cs"/>
              </a:endParaRPr>
            </a:p>
          </p:txBody>
        </p:sp>
      </p:grpSp>
      <p:sp>
        <p:nvSpPr>
          <p:cNvPr id="56" name="Rectangle 55">
            <a:extLst>
              <a:ext uri="{FF2B5EF4-FFF2-40B4-BE49-F238E27FC236}">
                <a16:creationId xmlns:a16="http://schemas.microsoft.com/office/drawing/2014/main" id="{A07988EB-0F0B-4F9A-A756-95DB1F9E86AD}"/>
              </a:ext>
            </a:extLst>
          </p:cNvPr>
          <p:cNvSpPr/>
          <p:nvPr/>
        </p:nvSpPr>
        <p:spPr bwMode="auto">
          <a:xfrm>
            <a:off x="-18539" y="3558801"/>
            <a:ext cx="2590286" cy="814680"/>
          </a:xfrm>
          <a:prstGeom prst="rect">
            <a:avLst/>
          </a:prstGeom>
          <a:solidFill>
            <a:schemeClr val="bg2">
              <a:alpha val="3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a:lnSpc>
                <a:spcPct val="90000"/>
              </a:lnSpc>
            </a:pPr>
            <a:endParaRPr lang="en-US" b="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57" name="Group 56">
            <a:extLst>
              <a:ext uri="{FF2B5EF4-FFF2-40B4-BE49-F238E27FC236}">
                <a16:creationId xmlns:a16="http://schemas.microsoft.com/office/drawing/2014/main" id="{BBAB96F5-E666-4B1A-BE03-E8A303BB1A34}"/>
              </a:ext>
            </a:extLst>
          </p:cNvPr>
          <p:cNvGrpSpPr/>
          <p:nvPr/>
        </p:nvGrpSpPr>
        <p:grpSpPr>
          <a:xfrm>
            <a:off x="236424" y="4613769"/>
            <a:ext cx="2032068" cy="450457"/>
            <a:chOff x="315232" y="3489448"/>
            <a:chExt cx="2709424" cy="600609"/>
          </a:xfrm>
        </p:grpSpPr>
        <p:sp>
          <p:nvSpPr>
            <p:cNvPr id="58" name="TextBox 57">
              <a:extLst>
                <a:ext uri="{FF2B5EF4-FFF2-40B4-BE49-F238E27FC236}">
                  <a16:creationId xmlns:a16="http://schemas.microsoft.com/office/drawing/2014/main" id="{79E9DEEC-AA2F-47CF-9E53-6645308040BF}"/>
                </a:ext>
              </a:extLst>
            </p:cNvPr>
            <p:cNvSpPr txBox="1"/>
            <p:nvPr/>
          </p:nvSpPr>
          <p:spPr>
            <a:xfrm>
              <a:off x="1078852" y="3496725"/>
              <a:ext cx="1945804" cy="572464"/>
            </a:xfrm>
            <a:prstGeom prst="rect">
              <a:avLst/>
            </a:prstGeom>
            <a:noFill/>
          </p:spPr>
          <p:txBody>
            <a:bodyPr wrap="square" lIns="137160" tIns="109728" rIns="137160" bIns="109728" rtlCol="0">
              <a:spAutoFit/>
            </a:bodyPr>
            <a:lstStyle/>
            <a:p>
              <a:pPr defTabSz="685800" fontAlgn="auto">
                <a:spcBef>
                  <a:spcPts val="0"/>
                </a:spcBef>
                <a:spcAft>
                  <a:spcPts val="450"/>
                </a:spcAft>
                <a:defRPr/>
              </a:pPr>
              <a:r>
                <a:rPr lang="en-US" sz="1350" b="0">
                  <a:solidFill>
                    <a:srgbClr val="FFFFFF"/>
                  </a:solidFill>
                  <a:latin typeface="Segoe UI"/>
                  <a:cs typeface="+mn-cs"/>
                </a:rPr>
                <a:t>Within Azure</a:t>
              </a:r>
            </a:p>
          </p:txBody>
        </p:sp>
        <p:cxnSp>
          <p:nvCxnSpPr>
            <p:cNvPr id="79" name="Straight Connector 78">
              <a:extLst>
                <a:ext uri="{FF2B5EF4-FFF2-40B4-BE49-F238E27FC236}">
                  <a16:creationId xmlns:a16="http://schemas.microsoft.com/office/drawing/2014/main" id="{E5D63F93-3C1B-426C-AAE4-16CB8102757F}"/>
                </a:ext>
              </a:extLst>
            </p:cNvPr>
            <p:cNvCxnSpPr/>
            <p:nvPr/>
          </p:nvCxnSpPr>
          <p:spPr>
            <a:xfrm>
              <a:off x="1061187" y="3489448"/>
              <a:ext cx="0" cy="600609"/>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0" name="cloud" title="Icon of a cloud">
              <a:extLst>
                <a:ext uri="{FF2B5EF4-FFF2-40B4-BE49-F238E27FC236}">
                  <a16:creationId xmlns:a16="http://schemas.microsoft.com/office/drawing/2014/main" id="{82595656-803C-46A6-9370-1238BD47A1A7}"/>
                </a:ext>
              </a:extLst>
            </p:cNvPr>
            <p:cNvSpPr>
              <a:spLocks noChangeAspect="1"/>
            </p:cNvSpPr>
            <p:nvPr/>
          </p:nvSpPr>
          <p:spPr bwMode="auto">
            <a:xfrm>
              <a:off x="315232" y="3605506"/>
              <a:ext cx="578392" cy="368492"/>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675" b="0">
                <a:gradFill>
                  <a:gsLst>
                    <a:gs pos="0">
                      <a:srgbClr val="505050"/>
                    </a:gs>
                    <a:gs pos="100000">
                      <a:srgbClr val="505050"/>
                    </a:gs>
                  </a:gsLst>
                </a:gradFill>
                <a:latin typeface="Segoe UI"/>
                <a:cs typeface="+mn-cs"/>
              </a:endParaRPr>
            </a:p>
          </p:txBody>
        </p:sp>
      </p:grpSp>
      <p:sp>
        <p:nvSpPr>
          <p:cNvPr id="84" name="Title 5">
            <a:extLst>
              <a:ext uri="{FF2B5EF4-FFF2-40B4-BE49-F238E27FC236}">
                <a16:creationId xmlns:a16="http://schemas.microsoft.com/office/drawing/2014/main" id="{F10387F5-FA41-4D7F-944F-F8270D35EE72}"/>
              </a:ext>
            </a:extLst>
          </p:cNvPr>
          <p:cNvSpPr>
            <a:spLocks noGrp="1"/>
          </p:cNvSpPr>
          <p:nvPr>
            <p:ph type="title"/>
          </p:nvPr>
        </p:nvSpPr>
        <p:spPr>
          <a:xfrm>
            <a:off x="733575" y="1200501"/>
            <a:ext cx="1871660" cy="674749"/>
          </a:xfrm>
        </p:spPr>
        <p:txBody>
          <a:bodyPr/>
          <a:lstStyle/>
          <a:p>
            <a:r>
              <a:rPr lang="en-US" sz="2100"/>
              <a:t>Protecting your application</a:t>
            </a:r>
          </a:p>
        </p:txBody>
      </p:sp>
      <p:grpSp>
        <p:nvGrpSpPr>
          <p:cNvPr id="89" name="Group 88">
            <a:extLst>
              <a:ext uri="{FF2B5EF4-FFF2-40B4-BE49-F238E27FC236}">
                <a16:creationId xmlns:a16="http://schemas.microsoft.com/office/drawing/2014/main" id="{B881A097-EA0B-42CD-BA03-80F8BF47D92E}"/>
              </a:ext>
            </a:extLst>
          </p:cNvPr>
          <p:cNvGrpSpPr/>
          <p:nvPr/>
        </p:nvGrpSpPr>
        <p:grpSpPr>
          <a:xfrm>
            <a:off x="242066" y="1353125"/>
            <a:ext cx="367947" cy="418972"/>
            <a:chOff x="466726" y="1321530"/>
            <a:chExt cx="345724" cy="368082"/>
          </a:xfrm>
        </p:grpSpPr>
        <p:sp>
          <p:nvSpPr>
            <p:cNvPr id="90" name="Shield_EA18">
              <a:extLst>
                <a:ext uri="{FF2B5EF4-FFF2-40B4-BE49-F238E27FC236}">
                  <a16:creationId xmlns:a16="http://schemas.microsoft.com/office/drawing/2014/main" id="{7035BC47-4DE6-44D9-B8B8-0B8CFD4DC143}"/>
                </a:ext>
              </a:extLst>
            </p:cNvPr>
            <p:cNvSpPr>
              <a:spLocks noChangeAspect="1"/>
            </p:cNvSpPr>
            <p:nvPr/>
          </p:nvSpPr>
          <p:spPr bwMode="auto">
            <a:xfrm>
              <a:off x="466726" y="1321530"/>
              <a:ext cx="345724" cy="368082"/>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noFill/>
            <a:ln w="190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a:gradFill>
                  <a:gsLst>
                    <a:gs pos="0">
                      <a:srgbClr val="505050"/>
                    </a:gs>
                    <a:gs pos="100000">
                      <a:srgbClr val="505050"/>
                    </a:gs>
                  </a:gsLst>
                </a:gradFill>
                <a:latin typeface="Segoe UI"/>
                <a:cs typeface="+mn-cs"/>
              </a:endParaRPr>
            </a:p>
          </p:txBody>
        </p:sp>
        <p:sp>
          <p:nvSpPr>
            <p:cNvPr id="91" name="Lock">
              <a:extLst>
                <a:ext uri="{FF2B5EF4-FFF2-40B4-BE49-F238E27FC236}">
                  <a16:creationId xmlns:a16="http://schemas.microsoft.com/office/drawing/2014/main" id="{0ECE6BF8-9D6C-4161-82A0-10CD5FD29C6A}"/>
                </a:ext>
              </a:extLst>
            </p:cNvPr>
            <p:cNvSpPr>
              <a:spLocks noChangeAspect="1" noEditPoints="1"/>
            </p:cNvSpPr>
            <p:nvPr/>
          </p:nvSpPr>
          <p:spPr bwMode="auto">
            <a:xfrm>
              <a:off x="585408" y="1403176"/>
              <a:ext cx="108361" cy="151450"/>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675" b="0">
                <a:gradFill>
                  <a:gsLst>
                    <a:gs pos="0">
                      <a:srgbClr val="505050"/>
                    </a:gs>
                    <a:gs pos="100000">
                      <a:srgbClr val="505050"/>
                    </a:gs>
                  </a:gsLst>
                  <a:lin ang="5400000" scaled="1"/>
                </a:gradFill>
                <a:latin typeface="Segoe UI"/>
                <a:cs typeface="+mn-cs"/>
              </a:endParaRPr>
            </a:p>
          </p:txBody>
        </p:sp>
      </p:grpSp>
    </p:spTree>
    <p:extLst>
      <p:ext uri="{BB962C8B-B14F-4D97-AF65-F5344CB8AC3E}">
        <p14:creationId xmlns:p14="http://schemas.microsoft.com/office/powerpoint/2010/main" val="2608812900"/>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Rectangle 49">
            <a:extLst>
              <a:ext uri="{FF2B5EF4-FFF2-40B4-BE49-F238E27FC236}">
                <a16:creationId xmlns:a16="http://schemas.microsoft.com/office/drawing/2014/main" id="{1B2FD8AF-D163-4DE9-89D4-662768B1DD50}"/>
              </a:ext>
            </a:extLst>
          </p:cNvPr>
          <p:cNvSpPr/>
          <p:nvPr/>
        </p:nvSpPr>
        <p:spPr bwMode="auto">
          <a:xfrm>
            <a:off x="0" y="857250"/>
            <a:ext cx="2571750" cy="51435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85800" fontAlgn="auto">
              <a:spcBef>
                <a:spcPts val="0"/>
              </a:spcBef>
              <a:spcAft>
                <a:spcPts val="450"/>
              </a:spcAft>
              <a:defRPr/>
            </a:pPr>
            <a:endParaRPr lang="en-US" b="0">
              <a:solidFill>
                <a:srgbClr val="FFFFFF"/>
              </a:solidFill>
              <a:latin typeface="Segoe UI"/>
            </a:endParaRPr>
          </a:p>
        </p:txBody>
      </p:sp>
      <p:sp>
        <p:nvSpPr>
          <p:cNvPr id="65" name="Title 1">
            <a:extLst>
              <a:ext uri="{FF2B5EF4-FFF2-40B4-BE49-F238E27FC236}">
                <a16:creationId xmlns:a16="http://schemas.microsoft.com/office/drawing/2014/main" id="{58450139-B1B0-4D3B-8ABD-079353CDB894}"/>
              </a:ext>
            </a:extLst>
          </p:cNvPr>
          <p:cNvSpPr txBox="1">
            <a:spLocks/>
          </p:cNvSpPr>
          <p:nvPr/>
        </p:nvSpPr>
        <p:spPr>
          <a:xfrm>
            <a:off x="2695312" y="1184173"/>
            <a:ext cx="6364403" cy="611972"/>
          </a:xfrm>
          <a:prstGeom prst="rect">
            <a:avLst/>
          </a:prstGeom>
        </p:spPr>
        <p:txBody>
          <a:bodyPr vert="horz" lIns="68580" tIns="34290" rIns="68580" bIns="34290" rtlCol="0" anchor="t">
            <a:noAutofit/>
          </a:bodyPr>
          <a:lstStyle>
            <a:lvl1pPr algn="l" defTabSz="914400" rtl="0" eaLnBrk="1" latinLnBrk="0" hangingPunct="1">
              <a:lnSpc>
                <a:spcPct val="90000"/>
              </a:lnSpc>
              <a:spcBef>
                <a:spcPct val="0"/>
              </a:spcBef>
              <a:buNone/>
              <a:defRPr sz="5400" kern="1200">
                <a:solidFill>
                  <a:schemeClr val="bg1"/>
                </a:solidFill>
                <a:latin typeface="Segoe UI Light" panose="020B0502040204020203" pitchFamily="34" charset="0"/>
                <a:ea typeface="+mj-ea"/>
                <a:cs typeface="Segoe UI Light" panose="020B0502040204020203" pitchFamily="34" charset="0"/>
              </a:defRPr>
            </a:lvl1pPr>
          </a:lstStyle>
          <a:p>
            <a:pPr defTabSz="685800" fontAlgn="auto">
              <a:spcAft>
                <a:spcPts val="0"/>
              </a:spcAft>
            </a:pPr>
            <a:r>
              <a:rPr lang="en-US" sz="2400" b="0">
                <a:solidFill>
                  <a:srgbClr val="0068BB"/>
                </a:solidFill>
              </a:rPr>
              <a:t>Securing PaaS Services</a:t>
            </a:r>
          </a:p>
        </p:txBody>
      </p:sp>
      <p:sp>
        <p:nvSpPr>
          <p:cNvPr id="39" name="Rectangle 38">
            <a:extLst>
              <a:ext uri="{FF2B5EF4-FFF2-40B4-BE49-F238E27FC236}">
                <a16:creationId xmlns:a16="http://schemas.microsoft.com/office/drawing/2014/main" id="{6B6DBE6B-5301-4AB9-B5A5-FEC6A93BFEA8}"/>
              </a:ext>
            </a:extLst>
          </p:cNvPr>
          <p:cNvSpPr/>
          <p:nvPr/>
        </p:nvSpPr>
        <p:spPr bwMode="auto">
          <a:xfrm>
            <a:off x="7658175" y="2770247"/>
            <a:ext cx="1041161" cy="2038247"/>
          </a:xfrm>
          <a:prstGeom prst="rect">
            <a:avLst/>
          </a:prstGeom>
          <a:noFill/>
          <a:ln w="28575">
            <a:solidFill>
              <a:schemeClr val="bg1">
                <a:lumMod val="65000"/>
              </a:schemeClr>
            </a:solidFill>
            <a:prstDash val="solid"/>
          </a:ln>
        </p:spPr>
        <p:txBody>
          <a:bodyPr lIns="134464" tIns="107571" rIns="134464" bIns="107571" anchor="t" anchorCtr="0"/>
          <a:lstStyle/>
          <a:p>
            <a:pPr algn="ctr" defTabSz="699039" fontAlgn="auto">
              <a:spcBef>
                <a:spcPts val="0"/>
              </a:spcBef>
              <a:spcAft>
                <a:spcPts val="0"/>
              </a:spcAft>
              <a:defRPr/>
            </a:pPr>
            <a:endParaRPr lang="en-US" sz="1050" b="0" kern="0" err="1">
              <a:gradFill>
                <a:gsLst>
                  <a:gs pos="1250">
                    <a:srgbClr val="353535"/>
                  </a:gs>
                  <a:gs pos="100000">
                    <a:srgbClr val="353535"/>
                  </a:gs>
                </a:gsLst>
                <a:lin ang="5400000" scaled="0"/>
              </a:gradFill>
              <a:latin typeface="Segoe UI"/>
              <a:ea typeface="MS PGothic" pitchFamily="34" charset="-128"/>
              <a:cs typeface="+mn-cs"/>
            </a:endParaRPr>
          </a:p>
        </p:txBody>
      </p:sp>
      <p:pic>
        <p:nvPicPr>
          <p:cNvPr id="42" name="Picture 41">
            <a:extLst>
              <a:ext uri="{FF2B5EF4-FFF2-40B4-BE49-F238E27FC236}">
                <a16:creationId xmlns:a16="http://schemas.microsoft.com/office/drawing/2014/main" id="{50ACFE71-0775-4E9E-9ABE-A26614EA49F4}"/>
              </a:ext>
            </a:extLst>
          </p:cNvPr>
          <p:cNvPicPr>
            <a:picLocks noChangeAspect="1"/>
          </p:cNvPicPr>
          <p:nvPr/>
        </p:nvPicPr>
        <p:blipFill>
          <a:blip r:embed="rId3"/>
          <a:stretch>
            <a:fillRect/>
          </a:stretch>
        </p:blipFill>
        <p:spPr>
          <a:xfrm>
            <a:off x="7946898" y="3251539"/>
            <a:ext cx="524769" cy="510959"/>
          </a:xfrm>
          <a:prstGeom prst="rect">
            <a:avLst/>
          </a:prstGeom>
        </p:spPr>
      </p:pic>
      <p:pic>
        <p:nvPicPr>
          <p:cNvPr id="43" name="Picture 42">
            <a:extLst>
              <a:ext uri="{FF2B5EF4-FFF2-40B4-BE49-F238E27FC236}">
                <a16:creationId xmlns:a16="http://schemas.microsoft.com/office/drawing/2014/main" id="{68BF2136-1E0D-412D-A3EC-D72A7B81425A}"/>
              </a:ext>
            </a:extLst>
          </p:cNvPr>
          <p:cNvPicPr>
            <a:picLocks noChangeAspect="1"/>
          </p:cNvPicPr>
          <p:nvPr/>
        </p:nvPicPr>
        <p:blipFill>
          <a:blip r:embed="rId4"/>
          <a:stretch>
            <a:fillRect/>
          </a:stretch>
        </p:blipFill>
        <p:spPr>
          <a:xfrm>
            <a:off x="7936710" y="4072091"/>
            <a:ext cx="561198" cy="543282"/>
          </a:xfrm>
          <a:prstGeom prst="rect">
            <a:avLst/>
          </a:prstGeom>
        </p:spPr>
      </p:pic>
      <p:grpSp>
        <p:nvGrpSpPr>
          <p:cNvPr id="44" name="Group 43">
            <a:extLst>
              <a:ext uri="{FF2B5EF4-FFF2-40B4-BE49-F238E27FC236}">
                <a16:creationId xmlns:a16="http://schemas.microsoft.com/office/drawing/2014/main" id="{281B9DDA-E96A-4C28-A991-1AB087B62A72}"/>
              </a:ext>
            </a:extLst>
          </p:cNvPr>
          <p:cNvGrpSpPr/>
          <p:nvPr/>
        </p:nvGrpSpPr>
        <p:grpSpPr>
          <a:xfrm>
            <a:off x="2761026" y="2560144"/>
            <a:ext cx="3410998" cy="2996261"/>
            <a:chOff x="274639" y="1626539"/>
            <a:chExt cx="4843772" cy="4526991"/>
          </a:xfrm>
        </p:grpSpPr>
        <p:sp>
          <p:nvSpPr>
            <p:cNvPr id="49" name="Rectangle 48">
              <a:extLst>
                <a:ext uri="{FF2B5EF4-FFF2-40B4-BE49-F238E27FC236}">
                  <a16:creationId xmlns:a16="http://schemas.microsoft.com/office/drawing/2014/main" id="{3CC9A3FF-C169-4BC1-9888-84F48C99E0A8}"/>
                </a:ext>
              </a:extLst>
            </p:cNvPr>
            <p:cNvSpPr/>
            <p:nvPr/>
          </p:nvSpPr>
          <p:spPr bwMode="auto">
            <a:xfrm>
              <a:off x="274639" y="1626539"/>
              <a:ext cx="4843772" cy="4136198"/>
            </a:xfrm>
            <a:prstGeom prst="rect">
              <a:avLst/>
            </a:prstGeom>
            <a:noFill/>
            <a:ln w="28575">
              <a:solidFill>
                <a:schemeClr val="bg1">
                  <a:lumMod val="65000"/>
                </a:schemeClr>
              </a:solidFill>
              <a:prstDash val="sysDash"/>
            </a:ln>
          </p:spPr>
          <p:txBody>
            <a:bodyPr lIns="134464" tIns="107571" rIns="134464" bIns="107571" anchor="t" anchorCtr="0"/>
            <a:lstStyle/>
            <a:p>
              <a:pPr algn="ctr" defTabSz="699039" fontAlgn="auto">
                <a:spcBef>
                  <a:spcPts val="0"/>
                </a:spcBef>
                <a:spcAft>
                  <a:spcPts val="0"/>
                </a:spcAft>
                <a:defRPr/>
              </a:pPr>
              <a:endParaRPr lang="en-US" sz="1050" b="0" kern="0" err="1">
                <a:gradFill>
                  <a:gsLst>
                    <a:gs pos="1250">
                      <a:srgbClr val="353535"/>
                    </a:gs>
                    <a:gs pos="100000">
                      <a:srgbClr val="353535"/>
                    </a:gs>
                  </a:gsLst>
                  <a:lin ang="5400000" scaled="0"/>
                </a:gradFill>
                <a:latin typeface="Segoe UI"/>
                <a:ea typeface="MS PGothic" pitchFamily="34" charset="-128"/>
                <a:cs typeface="+mn-cs"/>
              </a:endParaRPr>
            </a:p>
          </p:txBody>
        </p:sp>
        <p:grpSp>
          <p:nvGrpSpPr>
            <p:cNvPr id="55" name="Group 54">
              <a:extLst>
                <a:ext uri="{FF2B5EF4-FFF2-40B4-BE49-F238E27FC236}">
                  <a16:creationId xmlns:a16="http://schemas.microsoft.com/office/drawing/2014/main" id="{11872326-54BB-4AFF-8B9B-1DBCDD0589DB}"/>
                </a:ext>
              </a:extLst>
            </p:cNvPr>
            <p:cNvGrpSpPr/>
            <p:nvPr/>
          </p:nvGrpSpPr>
          <p:grpSpPr>
            <a:xfrm>
              <a:off x="4125553" y="5356604"/>
              <a:ext cx="796926" cy="796926"/>
              <a:chOff x="7903946" y="4484914"/>
              <a:chExt cx="709366" cy="709366"/>
            </a:xfrm>
          </p:grpSpPr>
          <p:sp>
            <p:nvSpPr>
              <p:cNvPr id="117" name="Oval 116">
                <a:extLst>
                  <a:ext uri="{FF2B5EF4-FFF2-40B4-BE49-F238E27FC236}">
                    <a16:creationId xmlns:a16="http://schemas.microsoft.com/office/drawing/2014/main" id="{371DB7E1-5870-4B45-932D-5E98E59EA439}"/>
                  </a:ext>
                </a:extLst>
              </p:cNvPr>
              <p:cNvSpPr/>
              <p:nvPr/>
            </p:nvSpPr>
            <p:spPr bwMode="auto">
              <a:xfrm>
                <a:off x="7903946" y="4484914"/>
                <a:ext cx="709366" cy="709366"/>
              </a:xfrm>
              <a:prstGeom prst="ellipse">
                <a:avLst/>
              </a:prstGeom>
              <a:solidFill>
                <a:schemeClr val="bg1">
                  <a:lumMod val="85000"/>
                </a:schemeClr>
              </a:solidFill>
              <a:ln w="28575">
                <a:solidFill>
                  <a:schemeClr val="bg1">
                    <a:lumMod val="65000"/>
                  </a:schemeClr>
                </a:solidFill>
                <a:prstDash val="sysDash"/>
              </a:ln>
            </p:spPr>
            <p:txBody>
              <a:bodyPr lIns="134464" tIns="107571" rIns="134464" bIns="107571" anchor="t" anchorCtr="0"/>
              <a:lstStyle/>
              <a:p>
                <a:pPr algn="ctr" defTabSz="699039" fontAlgn="auto">
                  <a:spcBef>
                    <a:spcPts val="0"/>
                  </a:spcBef>
                  <a:spcAft>
                    <a:spcPts val="0"/>
                  </a:spcAft>
                  <a:defRPr/>
                </a:pPr>
                <a:endParaRPr lang="en-US" sz="1050" b="0" kern="0" err="1">
                  <a:gradFill>
                    <a:gsLst>
                      <a:gs pos="1250">
                        <a:srgbClr val="353535"/>
                      </a:gs>
                      <a:gs pos="100000">
                        <a:srgbClr val="353535"/>
                      </a:gs>
                    </a:gsLst>
                    <a:lin ang="5400000" scaled="0"/>
                  </a:gradFill>
                  <a:latin typeface="Segoe UI"/>
                  <a:ea typeface="MS PGothic" pitchFamily="34" charset="-128"/>
                  <a:cs typeface="+mn-cs"/>
                </a:endParaRPr>
              </a:p>
            </p:txBody>
          </p:sp>
          <p:pic>
            <p:nvPicPr>
              <p:cNvPr id="118" name="Picture 117">
                <a:extLst>
                  <a:ext uri="{FF2B5EF4-FFF2-40B4-BE49-F238E27FC236}">
                    <a16:creationId xmlns:a16="http://schemas.microsoft.com/office/drawing/2014/main" id="{80F58D13-EB03-4EC1-980A-A42B708EB226}"/>
                  </a:ext>
                </a:extLst>
              </p:cNvPr>
              <p:cNvPicPr>
                <a:picLocks noChangeAspect="1"/>
              </p:cNvPicPr>
              <p:nvPr/>
            </p:nvPicPr>
            <p:blipFill>
              <a:blip r:embed="rId5"/>
              <a:stretch>
                <a:fillRect/>
              </a:stretch>
            </p:blipFill>
            <p:spPr>
              <a:xfrm>
                <a:off x="8084193" y="4665161"/>
                <a:ext cx="348872" cy="348872"/>
              </a:xfrm>
              <a:prstGeom prst="rect">
                <a:avLst/>
              </a:prstGeom>
              <a:ln>
                <a:noFill/>
                <a:prstDash val="sysDash"/>
              </a:ln>
            </p:spPr>
          </p:pic>
        </p:grpSp>
        <p:pic>
          <p:nvPicPr>
            <p:cNvPr id="56" name="Picture 55">
              <a:extLst>
                <a:ext uri="{FF2B5EF4-FFF2-40B4-BE49-F238E27FC236}">
                  <a16:creationId xmlns:a16="http://schemas.microsoft.com/office/drawing/2014/main" id="{B76F292A-EABF-4562-BCE3-126060111DF2}"/>
                </a:ext>
              </a:extLst>
            </p:cNvPr>
            <p:cNvPicPr>
              <a:picLocks noChangeAspect="1"/>
            </p:cNvPicPr>
            <p:nvPr/>
          </p:nvPicPr>
          <p:blipFill>
            <a:blip r:embed="rId6"/>
            <a:stretch>
              <a:fillRect/>
            </a:stretch>
          </p:blipFill>
          <p:spPr>
            <a:xfrm>
              <a:off x="2269520" y="1749900"/>
              <a:ext cx="607102" cy="607102"/>
            </a:xfrm>
            <a:prstGeom prst="rect">
              <a:avLst/>
            </a:prstGeom>
          </p:spPr>
        </p:pic>
        <p:pic>
          <p:nvPicPr>
            <p:cNvPr id="57" name="Picture 56">
              <a:extLst>
                <a:ext uri="{FF2B5EF4-FFF2-40B4-BE49-F238E27FC236}">
                  <a16:creationId xmlns:a16="http://schemas.microsoft.com/office/drawing/2014/main" id="{7C8489FB-7269-409F-A1CA-A0EF3CECAD7A}"/>
                </a:ext>
              </a:extLst>
            </p:cNvPr>
            <p:cNvPicPr>
              <a:picLocks noChangeAspect="1"/>
            </p:cNvPicPr>
            <p:nvPr/>
          </p:nvPicPr>
          <p:blipFill>
            <a:blip r:embed="rId7"/>
            <a:stretch>
              <a:fillRect/>
            </a:stretch>
          </p:blipFill>
          <p:spPr>
            <a:xfrm>
              <a:off x="2268330" y="3142675"/>
              <a:ext cx="609483" cy="609483"/>
            </a:xfrm>
            <a:prstGeom prst="rect">
              <a:avLst/>
            </a:prstGeom>
          </p:spPr>
        </p:pic>
        <p:pic>
          <p:nvPicPr>
            <p:cNvPr id="58" name="Picture 57">
              <a:extLst>
                <a:ext uri="{FF2B5EF4-FFF2-40B4-BE49-F238E27FC236}">
                  <a16:creationId xmlns:a16="http://schemas.microsoft.com/office/drawing/2014/main" id="{D02F6D4A-11D0-4074-97C0-EC04EE94F8A3}"/>
                </a:ext>
              </a:extLst>
            </p:cNvPr>
            <p:cNvPicPr>
              <a:picLocks noChangeAspect="1"/>
            </p:cNvPicPr>
            <p:nvPr/>
          </p:nvPicPr>
          <p:blipFill>
            <a:blip r:embed="rId7"/>
            <a:stretch>
              <a:fillRect/>
            </a:stretch>
          </p:blipFill>
          <p:spPr>
            <a:xfrm>
              <a:off x="2268330" y="4362954"/>
              <a:ext cx="609483" cy="609483"/>
            </a:xfrm>
            <a:prstGeom prst="rect">
              <a:avLst/>
            </a:prstGeom>
          </p:spPr>
        </p:pic>
        <p:grpSp>
          <p:nvGrpSpPr>
            <p:cNvPr id="79" name="Group 78">
              <a:extLst>
                <a:ext uri="{FF2B5EF4-FFF2-40B4-BE49-F238E27FC236}">
                  <a16:creationId xmlns:a16="http://schemas.microsoft.com/office/drawing/2014/main" id="{A4404948-59CC-4156-A430-C9813AEA6A67}"/>
                </a:ext>
              </a:extLst>
            </p:cNvPr>
            <p:cNvGrpSpPr/>
            <p:nvPr/>
          </p:nvGrpSpPr>
          <p:grpSpPr>
            <a:xfrm>
              <a:off x="1371639" y="4762742"/>
              <a:ext cx="2659907" cy="808132"/>
              <a:chOff x="1060229" y="5296140"/>
              <a:chExt cx="2659907" cy="808132"/>
            </a:xfrm>
          </p:grpSpPr>
          <p:grpSp>
            <p:nvGrpSpPr>
              <p:cNvPr id="110" name="Group 109">
                <a:extLst>
                  <a:ext uri="{FF2B5EF4-FFF2-40B4-BE49-F238E27FC236}">
                    <a16:creationId xmlns:a16="http://schemas.microsoft.com/office/drawing/2014/main" id="{12E1A7BF-A0EF-4DFB-BDD8-77989C34BB47}"/>
                  </a:ext>
                </a:extLst>
              </p:cNvPr>
              <p:cNvGrpSpPr/>
              <p:nvPr/>
            </p:nvGrpSpPr>
            <p:grpSpPr>
              <a:xfrm>
                <a:off x="1060229" y="5497169"/>
                <a:ext cx="2402864" cy="607103"/>
                <a:chOff x="2430393" y="5497169"/>
                <a:chExt cx="2402864" cy="607103"/>
              </a:xfrm>
            </p:grpSpPr>
            <p:sp>
              <p:nvSpPr>
                <p:cNvPr id="112" name="Rectangle 111">
                  <a:extLst>
                    <a:ext uri="{FF2B5EF4-FFF2-40B4-BE49-F238E27FC236}">
                      <a16:creationId xmlns:a16="http://schemas.microsoft.com/office/drawing/2014/main" id="{7D16A45D-F363-4282-B9E1-75BCEC63428C}"/>
                    </a:ext>
                  </a:extLst>
                </p:cNvPr>
                <p:cNvSpPr/>
                <p:nvPr/>
              </p:nvSpPr>
              <p:spPr bwMode="auto">
                <a:xfrm>
                  <a:off x="2430393" y="5497169"/>
                  <a:ext cx="2402864" cy="607103"/>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a:lnSpc>
                      <a:spcPct val="90000"/>
                    </a:lnSpc>
                  </a:pPr>
                  <a:endParaRPr lang="en-US" sz="1050" b="0" err="1">
                    <a:gradFill>
                      <a:gsLst>
                        <a:gs pos="0">
                          <a:srgbClr val="FFFFFF"/>
                        </a:gs>
                        <a:gs pos="100000">
                          <a:srgbClr val="FFFFFF"/>
                        </a:gs>
                      </a:gsLst>
                      <a:lin ang="5400000" scaled="0"/>
                    </a:gradFill>
                    <a:latin typeface="Segoe UI"/>
                    <a:cs typeface="Segoe UI" pitchFamily="34" charset="0"/>
                  </a:endParaRPr>
                </a:p>
              </p:txBody>
            </p:sp>
            <p:grpSp>
              <p:nvGrpSpPr>
                <p:cNvPr id="113" name="Group 112">
                  <a:extLst>
                    <a:ext uri="{FF2B5EF4-FFF2-40B4-BE49-F238E27FC236}">
                      <a16:creationId xmlns:a16="http://schemas.microsoft.com/office/drawing/2014/main" id="{E65289A2-8067-42ED-9CA0-F3A8CB4C9F02}"/>
                    </a:ext>
                  </a:extLst>
                </p:cNvPr>
                <p:cNvGrpSpPr/>
                <p:nvPr/>
              </p:nvGrpSpPr>
              <p:grpSpPr>
                <a:xfrm>
                  <a:off x="2608880" y="5556923"/>
                  <a:ext cx="2017472" cy="491872"/>
                  <a:chOff x="2407187" y="5556923"/>
                  <a:chExt cx="2017472" cy="491872"/>
                </a:xfrm>
              </p:grpSpPr>
              <p:pic>
                <p:nvPicPr>
                  <p:cNvPr id="114" name="Picture 113">
                    <a:extLst>
                      <a:ext uri="{FF2B5EF4-FFF2-40B4-BE49-F238E27FC236}">
                        <a16:creationId xmlns:a16="http://schemas.microsoft.com/office/drawing/2014/main" id="{2C6810EE-FB17-47AF-98F2-6E62BC65C6FB}"/>
                      </a:ext>
                    </a:extLst>
                  </p:cNvPr>
                  <p:cNvPicPr>
                    <a:picLocks noChangeAspect="1"/>
                  </p:cNvPicPr>
                  <p:nvPr/>
                </p:nvPicPr>
                <p:blipFill>
                  <a:blip r:embed="rId8"/>
                  <a:stretch>
                    <a:fillRect/>
                  </a:stretch>
                </p:blipFill>
                <p:spPr>
                  <a:xfrm>
                    <a:off x="2407187" y="5556923"/>
                    <a:ext cx="478994" cy="491872"/>
                  </a:xfrm>
                  <a:prstGeom prst="rect">
                    <a:avLst/>
                  </a:prstGeom>
                </p:spPr>
              </p:pic>
              <p:pic>
                <p:nvPicPr>
                  <p:cNvPr id="115" name="Picture 114">
                    <a:extLst>
                      <a:ext uri="{FF2B5EF4-FFF2-40B4-BE49-F238E27FC236}">
                        <a16:creationId xmlns:a16="http://schemas.microsoft.com/office/drawing/2014/main" id="{5D9700CC-FBE2-4868-981E-2A04ECDE5491}"/>
                      </a:ext>
                    </a:extLst>
                  </p:cNvPr>
                  <p:cNvPicPr>
                    <a:picLocks noChangeAspect="1"/>
                  </p:cNvPicPr>
                  <p:nvPr/>
                </p:nvPicPr>
                <p:blipFill>
                  <a:blip r:embed="rId8"/>
                  <a:stretch>
                    <a:fillRect/>
                  </a:stretch>
                </p:blipFill>
                <p:spPr>
                  <a:xfrm>
                    <a:off x="3176426" y="5556923"/>
                    <a:ext cx="478994" cy="491872"/>
                  </a:xfrm>
                  <a:prstGeom prst="rect">
                    <a:avLst/>
                  </a:prstGeom>
                </p:spPr>
              </p:pic>
              <p:pic>
                <p:nvPicPr>
                  <p:cNvPr id="116" name="Picture 115">
                    <a:extLst>
                      <a:ext uri="{FF2B5EF4-FFF2-40B4-BE49-F238E27FC236}">
                        <a16:creationId xmlns:a16="http://schemas.microsoft.com/office/drawing/2014/main" id="{1B276FC7-66D6-4378-B37C-A6A29478D2B5}"/>
                      </a:ext>
                    </a:extLst>
                  </p:cNvPr>
                  <p:cNvPicPr>
                    <a:picLocks noChangeAspect="1"/>
                  </p:cNvPicPr>
                  <p:nvPr/>
                </p:nvPicPr>
                <p:blipFill>
                  <a:blip r:embed="rId8"/>
                  <a:stretch>
                    <a:fillRect/>
                  </a:stretch>
                </p:blipFill>
                <p:spPr>
                  <a:xfrm>
                    <a:off x="3945665" y="5556923"/>
                    <a:ext cx="478994" cy="491872"/>
                  </a:xfrm>
                  <a:prstGeom prst="rect">
                    <a:avLst/>
                  </a:prstGeom>
                </p:spPr>
              </p:pic>
            </p:grpSp>
          </p:grpSp>
          <p:pic>
            <p:nvPicPr>
              <p:cNvPr id="111" name="Picture 110">
                <a:extLst>
                  <a:ext uri="{FF2B5EF4-FFF2-40B4-BE49-F238E27FC236}">
                    <a16:creationId xmlns:a16="http://schemas.microsoft.com/office/drawing/2014/main" id="{055AF66A-6CB5-4E58-8C8A-3F07620EB45F}"/>
                  </a:ext>
                </a:extLst>
              </p:cNvPr>
              <p:cNvPicPr>
                <a:picLocks noChangeAspect="1"/>
              </p:cNvPicPr>
              <p:nvPr/>
            </p:nvPicPr>
            <p:blipFill>
              <a:blip r:embed="rId9"/>
              <a:stretch>
                <a:fillRect/>
              </a:stretch>
            </p:blipFill>
            <p:spPr>
              <a:xfrm>
                <a:off x="3318079" y="5296140"/>
                <a:ext cx="402057" cy="402057"/>
              </a:xfrm>
              <a:prstGeom prst="rect">
                <a:avLst/>
              </a:prstGeom>
            </p:spPr>
          </p:pic>
        </p:grpSp>
        <p:grpSp>
          <p:nvGrpSpPr>
            <p:cNvPr id="80" name="Group 79">
              <a:extLst>
                <a:ext uri="{FF2B5EF4-FFF2-40B4-BE49-F238E27FC236}">
                  <a16:creationId xmlns:a16="http://schemas.microsoft.com/office/drawing/2014/main" id="{51AF89A9-C1AE-4CCB-A08C-FFBD22B9E19B}"/>
                </a:ext>
              </a:extLst>
            </p:cNvPr>
            <p:cNvGrpSpPr/>
            <p:nvPr/>
          </p:nvGrpSpPr>
          <p:grpSpPr>
            <a:xfrm>
              <a:off x="795982" y="3540099"/>
              <a:ext cx="3780675" cy="802222"/>
              <a:chOff x="484572" y="4073497"/>
              <a:chExt cx="3780675" cy="802222"/>
            </a:xfrm>
          </p:grpSpPr>
          <p:grpSp>
            <p:nvGrpSpPr>
              <p:cNvPr id="98" name="Group 97">
                <a:extLst>
                  <a:ext uri="{FF2B5EF4-FFF2-40B4-BE49-F238E27FC236}">
                    <a16:creationId xmlns:a16="http://schemas.microsoft.com/office/drawing/2014/main" id="{BC1BC36B-B631-476D-9BB8-415A57B7C851}"/>
                  </a:ext>
                </a:extLst>
              </p:cNvPr>
              <p:cNvGrpSpPr/>
              <p:nvPr/>
            </p:nvGrpSpPr>
            <p:grpSpPr>
              <a:xfrm>
                <a:off x="484572" y="4268616"/>
                <a:ext cx="3554179" cy="607103"/>
                <a:chOff x="967021" y="4268616"/>
                <a:chExt cx="3554179" cy="607103"/>
              </a:xfrm>
            </p:grpSpPr>
            <p:sp>
              <p:nvSpPr>
                <p:cNvPr id="100" name="Rectangle 99">
                  <a:extLst>
                    <a:ext uri="{FF2B5EF4-FFF2-40B4-BE49-F238E27FC236}">
                      <a16:creationId xmlns:a16="http://schemas.microsoft.com/office/drawing/2014/main" id="{5098E22A-2521-4ABC-8C51-6CF2CBF6BBA1}"/>
                    </a:ext>
                  </a:extLst>
                </p:cNvPr>
                <p:cNvSpPr/>
                <p:nvPr/>
              </p:nvSpPr>
              <p:spPr bwMode="auto">
                <a:xfrm>
                  <a:off x="967021" y="4268616"/>
                  <a:ext cx="3554179" cy="607103"/>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a:lnSpc>
                      <a:spcPct val="90000"/>
                    </a:lnSpc>
                  </a:pPr>
                  <a:endParaRPr lang="en-US" sz="1050" b="0" err="1">
                    <a:gradFill>
                      <a:gsLst>
                        <a:gs pos="0">
                          <a:srgbClr val="FFFFFF"/>
                        </a:gs>
                        <a:gs pos="100000">
                          <a:srgbClr val="FFFFFF"/>
                        </a:gs>
                      </a:gsLst>
                      <a:lin ang="5400000" scaled="0"/>
                    </a:gradFill>
                    <a:latin typeface="Segoe UI"/>
                    <a:cs typeface="Segoe UI" pitchFamily="34" charset="0"/>
                  </a:endParaRPr>
                </a:p>
              </p:txBody>
            </p:sp>
            <p:pic>
              <p:nvPicPr>
                <p:cNvPr id="101" name="Picture 100">
                  <a:extLst>
                    <a:ext uri="{FF2B5EF4-FFF2-40B4-BE49-F238E27FC236}">
                      <a16:creationId xmlns:a16="http://schemas.microsoft.com/office/drawing/2014/main" id="{10D2D89C-3714-42F5-898B-4CEA83746697}"/>
                    </a:ext>
                  </a:extLst>
                </p:cNvPr>
                <p:cNvPicPr>
                  <a:picLocks noChangeAspect="1"/>
                </p:cNvPicPr>
                <p:nvPr/>
              </p:nvPicPr>
              <p:blipFill>
                <a:blip r:embed="rId10"/>
                <a:stretch>
                  <a:fillRect/>
                </a:stretch>
              </p:blipFill>
              <p:spPr>
                <a:xfrm>
                  <a:off x="1087708" y="4364897"/>
                  <a:ext cx="431484" cy="431480"/>
                </a:xfrm>
                <a:prstGeom prst="rect">
                  <a:avLst/>
                </a:prstGeom>
              </p:spPr>
            </p:pic>
            <p:pic>
              <p:nvPicPr>
                <p:cNvPr id="102" name="Picture 101">
                  <a:extLst>
                    <a:ext uri="{FF2B5EF4-FFF2-40B4-BE49-F238E27FC236}">
                      <a16:creationId xmlns:a16="http://schemas.microsoft.com/office/drawing/2014/main" id="{01EB150D-5544-4478-BA54-071943236971}"/>
                    </a:ext>
                  </a:extLst>
                </p:cNvPr>
                <p:cNvPicPr>
                  <a:picLocks noChangeAspect="1"/>
                </p:cNvPicPr>
                <p:nvPr/>
              </p:nvPicPr>
              <p:blipFill>
                <a:blip r:embed="rId10"/>
                <a:stretch>
                  <a:fillRect/>
                </a:stretch>
              </p:blipFill>
              <p:spPr>
                <a:xfrm>
                  <a:off x="1651454" y="4364897"/>
                  <a:ext cx="431484" cy="431480"/>
                </a:xfrm>
                <a:prstGeom prst="rect">
                  <a:avLst/>
                </a:prstGeom>
              </p:spPr>
            </p:pic>
            <p:pic>
              <p:nvPicPr>
                <p:cNvPr id="103" name="Picture 102">
                  <a:extLst>
                    <a:ext uri="{FF2B5EF4-FFF2-40B4-BE49-F238E27FC236}">
                      <a16:creationId xmlns:a16="http://schemas.microsoft.com/office/drawing/2014/main" id="{B556ED2D-DEFA-4559-9529-3756D172AEFE}"/>
                    </a:ext>
                  </a:extLst>
                </p:cNvPr>
                <p:cNvPicPr>
                  <a:picLocks noChangeAspect="1"/>
                </p:cNvPicPr>
                <p:nvPr/>
              </p:nvPicPr>
              <p:blipFill>
                <a:blip r:embed="rId10"/>
                <a:stretch>
                  <a:fillRect/>
                </a:stretch>
              </p:blipFill>
              <p:spPr>
                <a:xfrm>
                  <a:off x="2215200" y="4364897"/>
                  <a:ext cx="431484" cy="431480"/>
                </a:xfrm>
                <a:prstGeom prst="rect">
                  <a:avLst/>
                </a:prstGeom>
              </p:spPr>
            </p:pic>
            <p:pic>
              <p:nvPicPr>
                <p:cNvPr id="104" name="Picture 103">
                  <a:extLst>
                    <a:ext uri="{FF2B5EF4-FFF2-40B4-BE49-F238E27FC236}">
                      <a16:creationId xmlns:a16="http://schemas.microsoft.com/office/drawing/2014/main" id="{CAEE313C-A04F-4A2F-B971-84D7BDB70A15}"/>
                    </a:ext>
                  </a:extLst>
                </p:cNvPr>
                <p:cNvPicPr>
                  <a:picLocks noChangeAspect="1"/>
                </p:cNvPicPr>
                <p:nvPr/>
              </p:nvPicPr>
              <p:blipFill>
                <a:blip r:embed="rId10"/>
                <a:stretch>
                  <a:fillRect/>
                </a:stretch>
              </p:blipFill>
              <p:spPr>
                <a:xfrm>
                  <a:off x="2778946" y="4364897"/>
                  <a:ext cx="431484" cy="431480"/>
                </a:xfrm>
                <a:prstGeom prst="rect">
                  <a:avLst/>
                </a:prstGeom>
              </p:spPr>
            </p:pic>
            <p:pic>
              <p:nvPicPr>
                <p:cNvPr id="105" name="Picture 104">
                  <a:extLst>
                    <a:ext uri="{FF2B5EF4-FFF2-40B4-BE49-F238E27FC236}">
                      <a16:creationId xmlns:a16="http://schemas.microsoft.com/office/drawing/2014/main" id="{3B6D35C8-2073-4095-BCA1-328C1DA589E0}"/>
                    </a:ext>
                  </a:extLst>
                </p:cNvPr>
                <p:cNvPicPr>
                  <a:picLocks noChangeAspect="1"/>
                </p:cNvPicPr>
                <p:nvPr/>
              </p:nvPicPr>
              <p:blipFill>
                <a:blip r:embed="rId10"/>
                <a:stretch>
                  <a:fillRect/>
                </a:stretch>
              </p:blipFill>
              <p:spPr>
                <a:xfrm>
                  <a:off x="3950609" y="4364897"/>
                  <a:ext cx="431484" cy="431480"/>
                </a:xfrm>
                <a:prstGeom prst="rect">
                  <a:avLst/>
                </a:prstGeom>
              </p:spPr>
            </p:pic>
            <p:grpSp>
              <p:nvGrpSpPr>
                <p:cNvPr id="106" name="Group 105">
                  <a:extLst>
                    <a:ext uri="{FF2B5EF4-FFF2-40B4-BE49-F238E27FC236}">
                      <a16:creationId xmlns:a16="http://schemas.microsoft.com/office/drawing/2014/main" id="{E2E1688B-C092-47E8-9C5E-8E957353A690}"/>
                    </a:ext>
                  </a:extLst>
                </p:cNvPr>
                <p:cNvGrpSpPr/>
                <p:nvPr/>
              </p:nvGrpSpPr>
              <p:grpSpPr>
                <a:xfrm>
                  <a:off x="3444818" y="4527512"/>
                  <a:ext cx="290514" cy="71909"/>
                  <a:chOff x="5097552" y="-533400"/>
                  <a:chExt cx="290514" cy="71909"/>
                </a:xfrm>
              </p:grpSpPr>
              <p:sp>
                <p:nvSpPr>
                  <p:cNvPr id="107" name="Oval 106">
                    <a:extLst>
                      <a:ext uri="{FF2B5EF4-FFF2-40B4-BE49-F238E27FC236}">
                        <a16:creationId xmlns:a16="http://schemas.microsoft.com/office/drawing/2014/main" id="{C77D4FD2-938D-489F-B140-851643D7B44F}"/>
                      </a:ext>
                    </a:extLst>
                  </p:cNvPr>
                  <p:cNvSpPr/>
                  <p:nvPr/>
                </p:nvSpPr>
                <p:spPr bwMode="auto">
                  <a:xfrm>
                    <a:off x="5097552" y="-533400"/>
                    <a:ext cx="71909" cy="71909"/>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a:lnSpc>
                        <a:spcPct val="90000"/>
                      </a:lnSpc>
                      <a:defRPr/>
                    </a:pPr>
                    <a:endParaRPr lang="en-US" sz="1050" b="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8" name="Oval 107">
                    <a:extLst>
                      <a:ext uri="{FF2B5EF4-FFF2-40B4-BE49-F238E27FC236}">
                        <a16:creationId xmlns:a16="http://schemas.microsoft.com/office/drawing/2014/main" id="{2AE00261-3AD9-420F-8D91-0A6DED7BE064}"/>
                      </a:ext>
                    </a:extLst>
                  </p:cNvPr>
                  <p:cNvSpPr/>
                  <p:nvPr/>
                </p:nvSpPr>
                <p:spPr bwMode="auto">
                  <a:xfrm>
                    <a:off x="5206855" y="-533400"/>
                    <a:ext cx="71909" cy="71909"/>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a:lnSpc>
                        <a:spcPct val="90000"/>
                      </a:lnSpc>
                      <a:defRPr/>
                    </a:pPr>
                    <a:endParaRPr lang="en-US" sz="1050" b="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9" name="Oval 108">
                    <a:extLst>
                      <a:ext uri="{FF2B5EF4-FFF2-40B4-BE49-F238E27FC236}">
                        <a16:creationId xmlns:a16="http://schemas.microsoft.com/office/drawing/2014/main" id="{A3DBACEB-F773-4336-82CE-5D87F5A62EDA}"/>
                      </a:ext>
                    </a:extLst>
                  </p:cNvPr>
                  <p:cNvSpPr/>
                  <p:nvPr/>
                </p:nvSpPr>
                <p:spPr bwMode="auto">
                  <a:xfrm>
                    <a:off x="5316157" y="-533400"/>
                    <a:ext cx="71909" cy="71909"/>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a:lnSpc>
                        <a:spcPct val="90000"/>
                      </a:lnSpc>
                      <a:defRPr/>
                    </a:pPr>
                    <a:endParaRPr lang="en-US" sz="1050" b="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pic>
            <p:nvPicPr>
              <p:cNvPr id="99" name="Picture 98">
                <a:extLst>
                  <a:ext uri="{FF2B5EF4-FFF2-40B4-BE49-F238E27FC236}">
                    <a16:creationId xmlns:a16="http://schemas.microsoft.com/office/drawing/2014/main" id="{4A58C27E-AF8F-462E-AECF-A8FCABAC7756}"/>
                  </a:ext>
                </a:extLst>
              </p:cNvPr>
              <p:cNvPicPr>
                <a:picLocks noChangeAspect="1"/>
              </p:cNvPicPr>
              <p:nvPr/>
            </p:nvPicPr>
            <p:blipFill>
              <a:blip r:embed="rId9"/>
              <a:stretch>
                <a:fillRect/>
              </a:stretch>
            </p:blipFill>
            <p:spPr>
              <a:xfrm>
                <a:off x="3863190" y="4073497"/>
                <a:ext cx="402057" cy="402057"/>
              </a:xfrm>
              <a:prstGeom prst="rect">
                <a:avLst/>
              </a:prstGeom>
            </p:spPr>
          </p:pic>
        </p:grpSp>
        <p:grpSp>
          <p:nvGrpSpPr>
            <p:cNvPr id="85" name="Group 84">
              <a:extLst>
                <a:ext uri="{FF2B5EF4-FFF2-40B4-BE49-F238E27FC236}">
                  <a16:creationId xmlns:a16="http://schemas.microsoft.com/office/drawing/2014/main" id="{454499CD-6105-4837-A634-34CB20DC58A2}"/>
                </a:ext>
              </a:extLst>
            </p:cNvPr>
            <p:cNvGrpSpPr/>
            <p:nvPr/>
          </p:nvGrpSpPr>
          <p:grpSpPr>
            <a:xfrm>
              <a:off x="795982" y="2309313"/>
              <a:ext cx="3780675" cy="804454"/>
              <a:chOff x="484572" y="2842711"/>
              <a:chExt cx="3780675" cy="804454"/>
            </a:xfrm>
          </p:grpSpPr>
          <p:grpSp>
            <p:nvGrpSpPr>
              <p:cNvPr id="86" name="Group 85">
                <a:extLst>
                  <a:ext uri="{FF2B5EF4-FFF2-40B4-BE49-F238E27FC236}">
                    <a16:creationId xmlns:a16="http://schemas.microsoft.com/office/drawing/2014/main" id="{99CB883B-6125-460E-A61F-9562C46840AF}"/>
                  </a:ext>
                </a:extLst>
              </p:cNvPr>
              <p:cNvGrpSpPr/>
              <p:nvPr/>
            </p:nvGrpSpPr>
            <p:grpSpPr>
              <a:xfrm>
                <a:off x="484572" y="3040062"/>
                <a:ext cx="3554179" cy="607103"/>
                <a:chOff x="967021" y="3040062"/>
                <a:chExt cx="3554179" cy="607103"/>
              </a:xfrm>
            </p:grpSpPr>
            <p:sp>
              <p:nvSpPr>
                <p:cNvPr id="88" name="Rectangle 87">
                  <a:extLst>
                    <a:ext uri="{FF2B5EF4-FFF2-40B4-BE49-F238E27FC236}">
                      <a16:creationId xmlns:a16="http://schemas.microsoft.com/office/drawing/2014/main" id="{92E8C392-CC6E-4B50-82D2-78C425ABD92A}"/>
                    </a:ext>
                  </a:extLst>
                </p:cNvPr>
                <p:cNvSpPr/>
                <p:nvPr/>
              </p:nvSpPr>
              <p:spPr bwMode="auto">
                <a:xfrm>
                  <a:off x="967021" y="3040062"/>
                  <a:ext cx="3554179" cy="607103"/>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a:lnSpc>
                      <a:spcPct val="90000"/>
                    </a:lnSpc>
                  </a:pPr>
                  <a:endParaRPr lang="en-US" sz="1050" b="0" err="1">
                    <a:gradFill>
                      <a:gsLst>
                        <a:gs pos="0">
                          <a:srgbClr val="FFFFFF"/>
                        </a:gs>
                        <a:gs pos="100000">
                          <a:srgbClr val="FFFFFF"/>
                        </a:gs>
                      </a:gsLst>
                      <a:lin ang="5400000" scaled="0"/>
                    </a:gradFill>
                    <a:latin typeface="Segoe UI"/>
                    <a:cs typeface="Segoe UI" pitchFamily="34" charset="0"/>
                  </a:endParaRPr>
                </a:p>
              </p:txBody>
            </p:sp>
            <p:pic>
              <p:nvPicPr>
                <p:cNvPr id="89" name="Picture 88">
                  <a:extLst>
                    <a:ext uri="{FF2B5EF4-FFF2-40B4-BE49-F238E27FC236}">
                      <a16:creationId xmlns:a16="http://schemas.microsoft.com/office/drawing/2014/main" id="{D2F03333-AFEA-4537-9644-225298C4D94B}"/>
                    </a:ext>
                  </a:extLst>
                </p:cNvPr>
                <p:cNvPicPr>
                  <a:picLocks noChangeAspect="1"/>
                </p:cNvPicPr>
                <p:nvPr/>
              </p:nvPicPr>
              <p:blipFill>
                <a:blip r:embed="rId10"/>
                <a:stretch>
                  <a:fillRect/>
                </a:stretch>
              </p:blipFill>
              <p:spPr>
                <a:xfrm>
                  <a:off x="1087708" y="3139448"/>
                  <a:ext cx="431484" cy="431480"/>
                </a:xfrm>
                <a:prstGeom prst="rect">
                  <a:avLst/>
                </a:prstGeom>
              </p:spPr>
            </p:pic>
            <p:pic>
              <p:nvPicPr>
                <p:cNvPr id="90" name="Picture 89">
                  <a:extLst>
                    <a:ext uri="{FF2B5EF4-FFF2-40B4-BE49-F238E27FC236}">
                      <a16:creationId xmlns:a16="http://schemas.microsoft.com/office/drawing/2014/main" id="{DF507965-DAF0-4508-A05C-8B56D35D2813}"/>
                    </a:ext>
                  </a:extLst>
                </p:cNvPr>
                <p:cNvPicPr>
                  <a:picLocks noChangeAspect="1"/>
                </p:cNvPicPr>
                <p:nvPr/>
              </p:nvPicPr>
              <p:blipFill>
                <a:blip r:embed="rId10"/>
                <a:stretch>
                  <a:fillRect/>
                </a:stretch>
              </p:blipFill>
              <p:spPr>
                <a:xfrm>
                  <a:off x="1651454" y="3139448"/>
                  <a:ext cx="431484" cy="431480"/>
                </a:xfrm>
                <a:prstGeom prst="rect">
                  <a:avLst/>
                </a:prstGeom>
              </p:spPr>
            </p:pic>
            <p:pic>
              <p:nvPicPr>
                <p:cNvPr id="91" name="Picture 90">
                  <a:extLst>
                    <a:ext uri="{FF2B5EF4-FFF2-40B4-BE49-F238E27FC236}">
                      <a16:creationId xmlns:a16="http://schemas.microsoft.com/office/drawing/2014/main" id="{624EA1E8-9218-4B1C-8133-06AFBF4174BA}"/>
                    </a:ext>
                  </a:extLst>
                </p:cNvPr>
                <p:cNvPicPr>
                  <a:picLocks noChangeAspect="1"/>
                </p:cNvPicPr>
                <p:nvPr/>
              </p:nvPicPr>
              <p:blipFill>
                <a:blip r:embed="rId10"/>
                <a:stretch>
                  <a:fillRect/>
                </a:stretch>
              </p:blipFill>
              <p:spPr>
                <a:xfrm>
                  <a:off x="2215200" y="3139448"/>
                  <a:ext cx="431484" cy="431480"/>
                </a:xfrm>
                <a:prstGeom prst="rect">
                  <a:avLst/>
                </a:prstGeom>
              </p:spPr>
            </p:pic>
            <p:pic>
              <p:nvPicPr>
                <p:cNvPr id="92" name="Picture 91">
                  <a:extLst>
                    <a:ext uri="{FF2B5EF4-FFF2-40B4-BE49-F238E27FC236}">
                      <a16:creationId xmlns:a16="http://schemas.microsoft.com/office/drawing/2014/main" id="{BBB093F0-29C3-453B-83F2-0A2871100CA4}"/>
                    </a:ext>
                  </a:extLst>
                </p:cNvPr>
                <p:cNvPicPr>
                  <a:picLocks noChangeAspect="1"/>
                </p:cNvPicPr>
                <p:nvPr/>
              </p:nvPicPr>
              <p:blipFill>
                <a:blip r:embed="rId10"/>
                <a:stretch>
                  <a:fillRect/>
                </a:stretch>
              </p:blipFill>
              <p:spPr>
                <a:xfrm>
                  <a:off x="2778946" y="3139448"/>
                  <a:ext cx="431484" cy="431480"/>
                </a:xfrm>
                <a:prstGeom prst="rect">
                  <a:avLst/>
                </a:prstGeom>
              </p:spPr>
            </p:pic>
            <p:pic>
              <p:nvPicPr>
                <p:cNvPr id="93" name="Picture 92">
                  <a:extLst>
                    <a:ext uri="{FF2B5EF4-FFF2-40B4-BE49-F238E27FC236}">
                      <a16:creationId xmlns:a16="http://schemas.microsoft.com/office/drawing/2014/main" id="{335FE695-9120-4E44-B2DB-9807C0CB6085}"/>
                    </a:ext>
                  </a:extLst>
                </p:cNvPr>
                <p:cNvPicPr>
                  <a:picLocks noChangeAspect="1"/>
                </p:cNvPicPr>
                <p:nvPr/>
              </p:nvPicPr>
              <p:blipFill>
                <a:blip r:embed="rId10"/>
                <a:stretch>
                  <a:fillRect/>
                </a:stretch>
              </p:blipFill>
              <p:spPr>
                <a:xfrm>
                  <a:off x="3950609" y="3132838"/>
                  <a:ext cx="431484" cy="431480"/>
                </a:xfrm>
                <a:prstGeom prst="rect">
                  <a:avLst/>
                </a:prstGeom>
              </p:spPr>
            </p:pic>
            <p:grpSp>
              <p:nvGrpSpPr>
                <p:cNvPr id="94" name="Group 93">
                  <a:extLst>
                    <a:ext uri="{FF2B5EF4-FFF2-40B4-BE49-F238E27FC236}">
                      <a16:creationId xmlns:a16="http://schemas.microsoft.com/office/drawing/2014/main" id="{0332B44A-4A99-4D56-916E-53967CF43367}"/>
                    </a:ext>
                  </a:extLst>
                </p:cNvPr>
                <p:cNvGrpSpPr/>
                <p:nvPr/>
              </p:nvGrpSpPr>
              <p:grpSpPr>
                <a:xfrm>
                  <a:off x="3444818" y="3319233"/>
                  <a:ext cx="290514" cy="71909"/>
                  <a:chOff x="5097552" y="-533400"/>
                  <a:chExt cx="290514" cy="71909"/>
                </a:xfrm>
              </p:grpSpPr>
              <p:sp>
                <p:nvSpPr>
                  <p:cNvPr id="95" name="Oval 94">
                    <a:extLst>
                      <a:ext uri="{FF2B5EF4-FFF2-40B4-BE49-F238E27FC236}">
                        <a16:creationId xmlns:a16="http://schemas.microsoft.com/office/drawing/2014/main" id="{08D76FDE-F24F-4AC4-98D6-B80A799AF454}"/>
                      </a:ext>
                    </a:extLst>
                  </p:cNvPr>
                  <p:cNvSpPr/>
                  <p:nvPr/>
                </p:nvSpPr>
                <p:spPr bwMode="auto">
                  <a:xfrm>
                    <a:off x="5097552" y="-533400"/>
                    <a:ext cx="71909" cy="71909"/>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a:lnSpc>
                        <a:spcPct val="90000"/>
                      </a:lnSpc>
                      <a:defRPr/>
                    </a:pPr>
                    <a:endParaRPr lang="en-US" sz="1050" b="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6" name="Oval 95">
                    <a:extLst>
                      <a:ext uri="{FF2B5EF4-FFF2-40B4-BE49-F238E27FC236}">
                        <a16:creationId xmlns:a16="http://schemas.microsoft.com/office/drawing/2014/main" id="{C9D31B5B-CDE9-4DBF-9847-9A7193ABBF56}"/>
                      </a:ext>
                    </a:extLst>
                  </p:cNvPr>
                  <p:cNvSpPr/>
                  <p:nvPr/>
                </p:nvSpPr>
                <p:spPr bwMode="auto">
                  <a:xfrm>
                    <a:off x="5206855" y="-533400"/>
                    <a:ext cx="71909" cy="71909"/>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a:lnSpc>
                        <a:spcPct val="90000"/>
                      </a:lnSpc>
                      <a:defRPr/>
                    </a:pPr>
                    <a:endParaRPr lang="en-US" sz="1050" b="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7" name="Oval 96">
                    <a:extLst>
                      <a:ext uri="{FF2B5EF4-FFF2-40B4-BE49-F238E27FC236}">
                        <a16:creationId xmlns:a16="http://schemas.microsoft.com/office/drawing/2014/main" id="{2FCE6CC0-4086-4A54-BA72-C3C522B4C014}"/>
                      </a:ext>
                    </a:extLst>
                  </p:cNvPr>
                  <p:cNvSpPr/>
                  <p:nvPr/>
                </p:nvSpPr>
                <p:spPr bwMode="auto">
                  <a:xfrm>
                    <a:off x="5316157" y="-533400"/>
                    <a:ext cx="71909" cy="71909"/>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a:lnSpc>
                        <a:spcPct val="90000"/>
                      </a:lnSpc>
                      <a:defRPr/>
                    </a:pPr>
                    <a:endParaRPr lang="en-US" sz="1050" b="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pic>
            <p:nvPicPr>
              <p:cNvPr id="87" name="Picture 86">
                <a:extLst>
                  <a:ext uri="{FF2B5EF4-FFF2-40B4-BE49-F238E27FC236}">
                    <a16:creationId xmlns:a16="http://schemas.microsoft.com/office/drawing/2014/main" id="{6164E52D-0AFB-49F3-84FB-F85185D47F36}"/>
                  </a:ext>
                </a:extLst>
              </p:cNvPr>
              <p:cNvPicPr>
                <a:picLocks noChangeAspect="1"/>
              </p:cNvPicPr>
              <p:nvPr/>
            </p:nvPicPr>
            <p:blipFill>
              <a:blip r:embed="rId9"/>
              <a:stretch>
                <a:fillRect/>
              </a:stretch>
            </p:blipFill>
            <p:spPr>
              <a:xfrm>
                <a:off x="3863190" y="2842711"/>
                <a:ext cx="402057" cy="402057"/>
              </a:xfrm>
              <a:prstGeom prst="rect">
                <a:avLst/>
              </a:prstGeom>
            </p:spPr>
          </p:pic>
        </p:grpSp>
      </p:grpSp>
      <p:grpSp>
        <p:nvGrpSpPr>
          <p:cNvPr id="119" name="Group 118">
            <a:extLst>
              <a:ext uri="{FF2B5EF4-FFF2-40B4-BE49-F238E27FC236}">
                <a16:creationId xmlns:a16="http://schemas.microsoft.com/office/drawing/2014/main" id="{FF2A9074-B7A9-44A8-871A-FD0DC61FB669}"/>
              </a:ext>
            </a:extLst>
          </p:cNvPr>
          <p:cNvGrpSpPr/>
          <p:nvPr/>
        </p:nvGrpSpPr>
        <p:grpSpPr>
          <a:xfrm>
            <a:off x="7942297" y="1676488"/>
            <a:ext cx="468026" cy="443735"/>
            <a:chOff x="7997429" y="912040"/>
            <a:chExt cx="1015942" cy="1015942"/>
          </a:xfrm>
        </p:grpSpPr>
        <p:sp>
          <p:nvSpPr>
            <p:cNvPr id="120" name="Oval 119">
              <a:extLst>
                <a:ext uri="{FF2B5EF4-FFF2-40B4-BE49-F238E27FC236}">
                  <a16:creationId xmlns:a16="http://schemas.microsoft.com/office/drawing/2014/main" id="{BD933A77-BAF5-431C-945D-4753DA57DF26}"/>
                </a:ext>
              </a:extLst>
            </p:cNvPr>
            <p:cNvSpPr/>
            <p:nvPr/>
          </p:nvSpPr>
          <p:spPr bwMode="auto">
            <a:xfrm>
              <a:off x="7997429" y="912040"/>
              <a:ext cx="1015942" cy="1015942"/>
            </a:xfrm>
            <a:prstGeom prst="ellipse">
              <a:avLst/>
            </a:prstGeom>
            <a:solidFill>
              <a:schemeClr val="bg1">
                <a:lumMod val="85000"/>
              </a:schemeClr>
            </a:solidFill>
            <a:ln w="28575">
              <a:solidFill>
                <a:schemeClr val="bg1">
                  <a:lumMod val="65000"/>
                </a:schemeClr>
              </a:solidFill>
              <a:prstDash val="solid"/>
            </a:ln>
          </p:spPr>
          <p:txBody>
            <a:bodyPr lIns="134464" tIns="107571" rIns="134464" bIns="107571" anchor="t" anchorCtr="0"/>
            <a:lstStyle/>
            <a:p>
              <a:pPr algn="ctr" defTabSz="699039" fontAlgn="auto">
                <a:spcBef>
                  <a:spcPts val="0"/>
                </a:spcBef>
                <a:spcAft>
                  <a:spcPts val="0"/>
                </a:spcAft>
                <a:defRPr/>
              </a:pPr>
              <a:endParaRPr lang="en-US" sz="1050" b="0" kern="0" err="1">
                <a:gradFill>
                  <a:gsLst>
                    <a:gs pos="1250">
                      <a:srgbClr val="353535"/>
                    </a:gs>
                    <a:gs pos="100000">
                      <a:srgbClr val="353535"/>
                    </a:gs>
                  </a:gsLst>
                  <a:lin ang="5400000" scaled="0"/>
                </a:gradFill>
                <a:latin typeface="Segoe UI"/>
                <a:ea typeface="MS PGothic" pitchFamily="34" charset="-128"/>
                <a:cs typeface="+mn-cs"/>
              </a:endParaRPr>
            </a:p>
          </p:txBody>
        </p:sp>
        <p:sp>
          <p:nvSpPr>
            <p:cNvPr id="121" name="globe_2">
              <a:extLst>
                <a:ext uri="{FF2B5EF4-FFF2-40B4-BE49-F238E27FC236}">
                  <a16:creationId xmlns:a16="http://schemas.microsoft.com/office/drawing/2014/main" id="{EC4DA961-FAC9-453B-B7A8-9F2DE8FFCEEA}"/>
                </a:ext>
              </a:extLst>
            </p:cNvPr>
            <p:cNvSpPr>
              <a:spLocks noChangeAspect="1" noEditPoints="1"/>
            </p:cNvSpPr>
            <p:nvPr/>
          </p:nvSpPr>
          <p:spPr bwMode="auto">
            <a:xfrm>
              <a:off x="8239017" y="1153628"/>
              <a:ext cx="532764" cy="532764"/>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22225" cap="flat">
              <a:solidFill>
                <a:srgbClr val="5C2D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85775" fontAlgn="auto">
                <a:spcBef>
                  <a:spcPts val="0"/>
                </a:spcBef>
                <a:spcAft>
                  <a:spcPts val="0"/>
                </a:spcAft>
                <a:defRPr/>
              </a:pPr>
              <a:endParaRPr lang="en-US" sz="1050" b="0">
                <a:gradFill>
                  <a:gsLst>
                    <a:gs pos="0">
                      <a:srgbClr val="505050"/>
                    </a:gs>
                    <a:gs pos="100000">
                      <a:srgbClr val="505050"/>
                    </a:gs>
                  </a:gsLst>
                </a:gradFill>
                <a:latin typeface="Segoe UI"/>
                <a:cs typeface="+mn-cs"/>
              </a:endParaRPr>
            </a:p>
          </p:txBody>
        </p:sp>
      </p:grpSp>
      <p:cxnSp>
        <p:nvCxnSpPr>
          <p:cNvPr id="122" name="Connector: Elbow 121">
            <a:extLst>
              <a:ext uri="{FF2B5EF4-FFF2-40B4-BE49-F238E27FC236}">
                <a16:creationId xmlns:a16="http://schemas.microsoft.com/office/drawing/2014/main" id="{708E9B82-9479-4495-9F9E-587CAAC64061}"/>
              </a:ext>
            </a:extLst>
          </p:cNvPr>
          <p:cNvCxnSpPr>
            <a:cxnSpLocks/>
            <a:endCxn id="39" idx="0"/>
          </p:cNvCxnSpPr>
          <p:nvPr/>
        </p:nvCxnSpPr>
        <p:spPr>
          <a:xfrm rot="16200000" flipH="1">
            <a:off x="7852519" y="2444011"/>
            <a:ext cx="650027" cy="2446"/>
          </a:xfrm>
          <a:prstGeom prst="bentConnector3">
            <a:avLst>
              <a:gd name="adj1" fmla="val 50000"/>
            </a:avLst>
          </a:prstGeom>
          <a:ln w="19050">
            <a:solidFill>
              <a:srgbClr val="5C2D91"/>
            </a:solidFill>
            <a:prstDash val="sysDash"/>
            <a:headEnd type="none"/>
            <a:tailEnd type="arrow"/>
          </a:ln>
        </p:spPr>
        <p:style>
          <a:lnRef idx="1">
            <a:schemeClr val="accent1"/>
          </a:lnRef>
          <a:fillRef idx="0">
            <a:schemeClr val="accent1"/>
          </a:fillRef>
          <a:effectRef idx="0">
            <a:schemeClr val="accent1"/>
          </a:effectRef>
          <a:fontRef idx="minor">
            <a:schemeClr val="tx1"/>
          </a:fontRef>
        </p:style>
      </p:cxnSp>
      <p:pic>
        <p:nvPicPr>
          <p:cNvPr id="123" name="Picture 122">
            <a:extLst>
              <a:ext uri="{FF2B5EF4-FFF2-40B4-BE49-F238E27FC236}">
                <a16:creationId xmlns:a16="http://schemas.microsoft.com/office/drawing/2014/main" id="{3F57FAC5-566C-4C67-B3DE-26BF2D643864}"/>
              </a:ext>
            </a:extLst>
          </p:cNvPr>
          <p:cNvPicPr>
            <a:picLocks noChangeAspect="1"/>
          </p:cNvPicPr>
          <p:nvPr/>
        </p:nvPicPr>
        <p:blipFill>
          <a:blip r:embed="rId11"/>
          <a:stretch>
            <a:fillRect/>
          </a:stretch>
        </p:blipFill>
        <p:spPr>
          <a:xfrm>
            <a:off x="7958752" y="2332557"/>
            <a:ext cx="432413" cy="355769"/>
          </a:xfrm>
          <a:prstGeom prst="rect">
            <a:avLst/>
          </a:prstGeom>
        </p:spPr>
      </p:pic>
      <p:pic>
        <p:nvPicPr>
          <p:cNvPr id="124" name="Graphic 123">
            <a:extLst>
              <a:ext uri="{FF2B5EF4-FFF2-40B4-BE49-F238E27FC236}">
                <a16:creationId xmlns:a16="http://schemas.microsoft.com/office/drawing/2014/main" id="{4A367C20-3C70-45AE-83E6-01009991122A}"/>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986616" y="3882207"/>
            <a:ext cx="376934" cy="310123"/>
          </a:xfrm>
          <a:prstGeom prst="rect">
            <a:avLst/>
          </a:prstGeom>
        </p:spPr>
      </p:pic>
      <p:cxnSp>
        <p:nvCxnSpPr>
          <p:cNvPr id="125" name="Connector: Elbow 124">
            <a:extLst>
              <a:ext uri="{FF2B5EF4-FFF2-40B4-BE49-F238E27FC236}">
                <a16:creationId xmlns:a16="http://schemas.microsoft.com/office/drawing/2014/main" id="{2D643657-9029-4642-B57B-61257554BCBB}"/>
              </a:ext>
            </a:extLst>
          </p:cNvPr>
          <p:cNvCxnSpPr/>
          <p:nvPr/>
        </p:nvCxnSpPr>
        <p:spPr>
          <a:xfrm flipV="1">
            <a:off x="5609012" y="3550868"/>
            <a:ext cx="2327699" cy="591119"/>
          </a:xfrm>
          <a:prstGeom prst="bentConnector3">
            <a:avLst/>
          </a:prstGeom>
          <a:ln w="12700">
            <a:solidFill>
              <a:schemeClr val="tx1"/>
            </a:solidFill>
            <a:prstDash val="dashDot"/>
            <a:headEnd type="none"/>
            <a:tailEnd type="arrow" w="med" len="sm"/>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158B3FAF-23B7-4523-BC3B-78705BB5D294}"/>
              </a:ext>
            </a:extLst>
          </p:cNvPr>
          <p:cNvCxnSpPr/>
          <p:nvPr/>
        </p:nvCxnSpPr>
        <p:spPr>
          <a:xfrm>
            <a:off x="5604191" y="4282332"/>
            <a:ext cx="2332519" cy="0"/>
          </a:xfrm>
          <a:prstGeom prst="line">
            <a:avLst/>
          </a:prstGeom>
          <a:ln w="12700">
            <a:solidFill>
              <a:schemeClr val="tx1"/>
            </a:solidFill>
            <a:prstDash val="dashDot"/>
            <a:headEnd type="none"/>
            <a:tailEnd type="arrow" w="med" len="sm"/>
          </a:ln>
        </p:spPr>
        <p:style>
          <a:lnRef idx="1">
            <a:schemeClr val="accent1"/>
          </a:lnRef>
          <a:fillRef idx="0">
            <a:schemeClr val="accent1"/>
          </a:fillRef>
          <a:effectRef idx="0">
            <a:schemeClr val="accent1"/>
          </a:effectRef>
          <a:fontRef idx="minor">
            <a:schemeClr val="tx1"/>
          </a:fontRef>
        </p:style>
      </p:cxnSp>
      <p:sp>
        <p:nvSpPr>
          <p:cNvPr id="127" name="Cylinder 126">
            <a:extLst>
              <a:ext uri="{FF2B5EF4-FFF2-40B4-BE49-F238E27FC236}">
                <a16:creationId xmlns:a16="http://schemas.microsoft.com/office/drawing/2014/main" id="{97783A28-31DF-49D4-A45D-1A9A1A67631F}"/>
              </a:ext>
            </a:extLst>
          </p:cNvPr>
          <p:cNvSpPr/>
          <p:nvPr/>
        </p:nvSpPr>
        <p:spPr bwMode="auto">
          <a:xfrm rot="5400000">
            <a:off x="6675619" y="3176973"/>
            <a:ext cx="105433" cy="2187720"/>
          </a:xfrm>
          <a:prstGeom prst="can">
            <a:avLst/>
          </a:prstGeom>
          <a:solidFill>
            <a:schemeClr val="accent4">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134464" tIns="107571" rIns="134464" bIns="107571" numCol="1" spcCol="0" rtlCol="0" fromWordArt="0" anchor="ctr" anchorCtr="0" forceAA="0" compatLnSpc="1">
            <a:prstTxWarp prst="textNoShape">
              <a:avLst/>
            </a:prstTxWarp>
            <a:noAutofit/>
          </a:bodyPr>
          <a:lstStyle/>
          <a:p>
            <a:pPr algn="ctr" defTabSz="685577">
              <a:lnSpc>
                <a:spcPct val="90000"/>
              </a:lnSpc>
              <a:defRPr/>
            </a:pPr>
            <a:endParaRPr lang="en-US" sz="1050" b="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8" name="Freeform: Shape 127">
            <a:extLst>
              <a:ext uri="{FF2B5EF4-FFF2-40B4-BE49-F238E27FC236}">
                <a16:creationId xmlns:a16="http://schemas.microsoft.com/office/drawing/2014/main" id="{5A155FA1-6494-4CAE-A955-832A32E7FC19}"/>
              </a:ext>
            </a:extLst>
          </p:cNvPr>
          <p:cNvSpPr/>
          <p:nvPr/>
        </p:nvSpPr>
        <p:spPr bwMode="auto">
          <a:xfrm>
            <a:off x="5662651" y="3484840"/>
            <a:ext cx="2187721" cy="692060"/>
          </a:xfrm>
          <a:custGeom>
            <a:avLst/>
            <a:gdLst>
              <a:gd name="connsiteX0" fmla="*/ 1368458 w 2764156"/>
              <a:gd name="connsiteY0" fmla="*/ 0 h 1062782"/>
              <a:gd name="connsiteX1" fmla="*/ 1368459 w 2764156"/>
              <a:gd name="connsiteY1" fmla="*/ 0 h 1062782"/>
              <a:gd name="connsiteX2" fmla="*/ 1368459 w 2764156"/>
              <a:gd name="connsiteY2" fmla="*/ 0 h 1062782"/>
              <a:gd name="connsiteX3" fmla="*/ 1383457 w 2764156"/>
              <a:gd name="connsiteY3" fmla="*/ 1553 h 1062782"/>
              <a:gd name="connsiteX4" fmla="*/ 2743916 w 2764156"/>
              <a:gd name="connsiteY4" fmla="*/ 1554 h 1062782"/>
              <a:gd name="connsiteX5" fmla="*/ 2743917 w 2764156"/>
              <a:gd name="connsiteY5" fmla="*/ 1553 h 1062782"/>
              <a:gd name="connsiteX6" fmla="*/ 2764156 w 2764156"/>
              <a:gd name="connsiteY6" fmla="*/ 82509 h 1062782"/>
              <a:gd name="connsiteX7" fmla="*/ 2764156 w 2764156"/>
              <a:gd name="connsiteY7" fmla="*/ 82510 h 1062782"/>
              <a:gd name="connsiteX8" fmla="*/ 2764156 w 2764156"/>
              <a:gd name="connsiteY8" fmla="*/ 82510 h 1062782"/>
              <a:gd name="connsiteX9" fmla="*/ 2743917 w 2764156"/>
              <a:gd name="connsiteY9" fmla="*/ 163466 h 1062782"/>
              <a:gd name="connsiteX10" fmla="*/ 1449415 w 2764156"/>
              <a:gd name="connsiteY10" fmla="*/ 163465 h 1062782"/>
              <a:gd name="connsiteX11" fmla="*/ 1449414 w 2764156"/>
              <a:gd name="connsiteY11" fmla="*/ 1042543 h 1062782"/>
              <a:gd name="connsiteX12" fmla="*/ 1368458 w 2764156"/>
              <a:gd name="connsiteY12" fmla="*/ 1062782 h 1062782"/>
              <a:gd name="connsiteX13" fmla="*/ 1336946 w 2764156"/>
              <a:gd name="connsiteY13" fmla="*/ 1061192 h 1062782"/>
              <a:gd name="connsiteX14" fmla="*/ 1325784 w 2764156"/>
              <a:gd name="connsiteY14" fmla="*/ 1058894 h 1062782"/>
              <a:gd name="connsiteX15" fmla="*/ 20239 w 2764156"/>
              <a:gd name="connsiteY15" fmla="*/ 1058893 h 1062782"/>
              <a:gd name="connsiteX16" fmla="*/ 0 w 2764156"/>
              <a:gd name="connsiteY16" fmla="*/ 977937 h 1062782"/>
              <a:gd name="connsiteX17" fmla="*/ 1591 w 2764156"/>
              <a:gd name="connsiteY17" fmla="*/ 946425 h 1062782"/>
              <a:gd name="connsiteX18" fmla="*/ 20239 w 2764156"/>
              <a:gd name="connsiteY18" fmla="*/ 896981 h 1062782"/>
              <a:gd name="connsiteX19" fmla="*/ 1287502 w 2764156"/>
              <a:gd name="connsiteY19" fmla="*/ 896982 h 1062782"/>
              <a:gd name="connsiteX20" fmla="*/ 1287503 w 2764156"/>
              <a:gd name="connsiteY20" fmla="*/ 143562 h 1062782"/>
              <a:gd name="connsiteX21" fmla="*/ 1286091 w 2764156"/>
              <a:gd name="connsiteY21" fmla="*/ 139754 h 1062782"/>
              <a:gd name="connsiteX22" fmla="*/ 1280163 w 2764156"/>
              <a:gd name="connsiteY22" fmla="*/ 82509 h 1062782"/>
              <a:gd name="connsiteX23" fmla="*/ 1281753 w 2764156"/>
              <a:gd name="connsiteY23" fmla="*/ 50997 h 1062782"/>
              <a:gd name="connsiteX24" fmla="*/ 1287503 w 2764156"/>
              <a:gd name="connsiteY24" fmla="*/ 23069 h 1062782"/>
              <a:gd name="connsiteX25" fmla="*/ 1287503 w 2764156"/>
              <a:gd name="connsiteY25" fmla="*/ 20240 h 1062782"/>
              <a:gd name="connsiteX26" fmla="*/ 1287502 w 2764156"/>
              <a:gd name="connsiteY26" fmla="*/ 20239 h 1062782"/>
              <a:gd name="connsiteX27" fmla="*/ 1288169 w 2764156"/>
              <a:gd name="connsiteY27" fmla="*/ 19837 h 1062782"/>
              <a:gd name="connsiteX28" fmla="*/ 1289086 w 2764156"/>
              <a:gd name="connsiteY28" fmla="*/ 15379 h 1062782"/>
              <a:gd name="connsiteX29" fmla="*/ 1300402 w 2764156"/>
              <a:gd name="connsiteY29" fmla="*/ 1553 h 1062782"/>
              <a:gd name="connsiteX30" fmla="*/ 1353461 w 2764156"/>
              <a:gd name="connsiteY30" fmla="*/ 1553 h 1062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764156" h="1062782">
                <a:moveTo>
                  <a:pt x="1368458" y="0"/>
                </a:moveTo>
                <a:lnTo>
                  <a:pt x="1368459" y="0"/>
                </a:lnTo>
                <a:lnTo>
                  <a:pt x="1368459" y="0"/>
                </a:lnTo>
                <a:lnTo>
                  <a:pt x="1383457" y="1553"/>
                </a:lnTo>
                <a:lnTo>
                  <a:pt x="2743916" y="1554"/>
                </a:lnTo>
                <a:lnTo>
                  <a:pt x="2743917" y="1553"/>
                </a:lnTo>
                <a:cubicBezTo>
                  <a:pt x="2755095" y="1553"/>
                  <a:pt x="2764156" y="37798"/>
                  <a:pt x="2764156" y="82509"/>
                </a:cubicBezTo>
                <a:lnTo>
                  <a:pt x="2764156" y="82510"/>
                </a:lnTo>
                <a:lnTo>
                  <a:pt x="2764156" y="82510"/>
                </a:lnTo>
                <a:cubicBezTo>
                  <a:pt x="2764156" y="127221"/>
                  <a:pt x="2755095" y="163466"/>
                  <a:pt x="2743917" y="163466"/>
                </a:cubicBezTo>
                <a:lnTo>
                  <a:pt x="1449415" y="163465"/>
                </a:lnTo>
                <a:lnTo>
                  <a:pt x="1449414" y="1042543"/>
                </a:lnTo>
                <a:cubicBezTo>
                  <a:pt x="1449414" y="1053721"/>
                  <a:pt x="1413169" y="1062782"/>
                  <a:pt x="1368458" y="1062782"/>
                </a:cubicBezTo>
                <a:cubicBezTo>
                  <a:pt x="1357280" y="1062782"/>
                  <a:pt x="1346632" y="1062216"/>
                  <a:pt x="1336946" y="1061192"/>
                </a:cubicBezTo>
                <a:lnTo>
                  <a:pt x="1325784" y="1058894"/>
                </a:lnTo>
                <a:lnTo>
                  <a:pt x="20239" y="1058893"/>
                </a:lnTo>
                <a:cubicBezTo>
                  <a:pt x="9061" y="1058893"/>
                  <a:pt x="0" y="1022648"/>
                  <a:pt x="0" y="977937"/>
                </a:cubicBezTo>
                <a:cubicBezTo>
                  <a:pt x="0" y="966759"/>
                  <a:pt x="567" y="956110"/>
                  <a:pt x="1591" y="946425"/>
                </a:cubicBezTo>
                <a:cubicBezTo>
                  <a:pt x="4663" y="917369"/>
                  <a:pt x="11856" y="896981"/>
                  <a:pt x="20239" y="896981"/>
                </a:cubicBezTo>
                <a:lnTo>
                  <a:pt x="1287502" y="896982"/>
                </a:lnTo>
                <a:lnTo>
                  <a:pt x="1287503" y="143562"/>
                </a:lnTo>
                <a:lnTo>
                  <a:pt x="1286091" y="139754"/>
                </a:lnTo>
                <a:cubicBezTo>
                  <a:pt x="1282428" y="125104"/>
                  <a:pt x="1280163" y="104865"/>
                  <a:pt x="1280163" y="82509"/>
                </a:cubicBezTo>
                <a:cubicBezTo>
                  <a:pt x="1280163" y="71331"/>
                  <a:pt x="1280729" y="60683"/>
                  <a:pt x="1281753" y="50997"/>
                </a:cubicBezTo>
                <a:lnTo>
                  <a:pt x="1287503" y="23069"/>
                </a:lnTo>
                <a:lnTo>
                  <a:pt x="1287503" y="20240"/>
                </a:lnTo>
                <a:lnTo>
                  <a:pt x="1287502" y="20239"/>
                </a:lnTo>
                <a:lnTo>
                  <a:pt x="1288169" y="19837"/>
                </a:lnTo>
                <a:lnTo>
                  <a:pt x="1289086" y="15379"/>
                </a:lnTo>
                <a:cubicBezTo>
                  <a:pt x="1292317" y="6650"/>
                  <a:pt x="1296211" y="1553"/>
                  <a:pt x="1300402" y="1553"/>
                </a:cubicBezTo>
                <a:lnTo>
                  <a:pt x="1353461" y="1553"/>
                </a:lnTo>
                <a:close/>
              </a:path>
            </a:pathLst>
          </a:custGeom>
          <a:solidFill>
            <a:schemeClr val="accent4">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134464" tIns="107571" rIns="134464" bIns="107571" numCol="1" spcCol="0" rtlCol="0" fromWordArt="0" anchor="ctr" anchorCtr="0" forceAA="0" compatLnSpc="1">
            <a:prstTxWarp prst="textNoShape">
              <a:avLst/>
            </a:prstTxWarp>
            <a:noAutofit/>
          </a:bodyPr>
          <a:lstStyle/>
          <a:p>
            <a:pPr algn="ctr" defTabSz="685577">
              <a:lnSpc>
                <a:spcPct val="90000"/>
              </a:lnSpc>
              <a:defRPr/>
            </a:pPr>
            <a:endParaRPr lang="en-US" sz="1050" b="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9" name="Group 128">
            <a:extLst>
              <a:ext uri="{FF2B5EF4-FFF2-40B4-BE49-F238E27FC236}">
                <a16:creationId xmlns:a16="http://schemas.microsoft.com/office/drawing/2014/main" id="{9879EF5B-2BAA-422D-A23C-B8963CBFEC2C}"/>
              </a:ext>
            </a:extLst>
          </p:cNvPr>
          <p:cNvGrpSpPr/>
          <p:nvPr/>
        </p:nvGrpSpPr>
        <p:grpSpPr>
          <a:xfrm>
            <a:off x="4232512" y="1708904"/>
            <a:ext cx="468026" cy="434871"/>
            <a:chOff x="7997429" y="912040"/>
            <a:chExt cx="1015942" cy="1015942"/>
          </a:xfrm>
        </p:grpSpPr>
        <p:sp>
          <p:nvSpPr>
            <p:cNvPr id="130" name="Oval 129">
              <a:extLst>
                <a:ext uri="{FF2B5EF4-FFF2-40B4-BE49-F238E27FC236}">
                  <a16:creationId xmlns:a16="http://schemas.microsoft.com/office/drawing/2014/main" id="{339E3F06-AB8D-4F29-A7AC-12FD56759D54}"/>
                </a:ext>
              </a:extLst>
            </p:cNvPr>
            <p:cNvSpPr/>
            <p:nvPr/>
          </p:nvSpPr>
          <p:spPr bwMode="auto">
            <a:xfrm>
              <a:off x="7997429" y="912040"/>
              <a:ext cx="1015942" cy="1015942"/>
            </a:xfrm>
            <a:prstGeom prst="ellipse">
              <a:avLst/>
            </a:prstGeom>
            <a:solidFill>
              <a:schemeClr val="bg1">
                <a:lumMod val="85000"/>
              </a:schemeClr>
            </a:solidFill>
            <a:ln w="28575">
              <a:solidFill>
                <a:schemeClr val="bg1">
                  <a:lumMod val="65000"/>
                </a:schemeClr>
              </a:solidFill>
              <a:prstDash val="solid"/>
            </a:ln>
          </p:spPr>
          <p:txBody>
            <a:bodyPr lIns="134464" tIns="107571" rIns="134464" bIns="107571" anchor="t" anchorCtr="0"/>
            <a:lstStyle/>
            <a:p>
              <a:pPr algn="ctr" defTabSz="699039" fontAlgn="auto">
                <a:spcBef>
                  <a:spcPts val="0"/>
                </a:spcBef>
                <a:spcAft>
                  <a:spcPts val="0"/>
                </a:spcAft>
                <a:defRPr/>
              </a:pPr>
              <a:endParaRPr lang="en-US" sz="1050" b="0" kern="0" err="1">
                <a:gradFill>
                  <a:gsLst>
                    <a:gs pos="1250">
                      <a:srgbClr val="353535"/>
                    </a:gs>
                    <a:gs pos="100000">
                      <a:srgbClr val="353535"/>
                    </a:gs>
                  </a:gsLst>
                  <a:lin ang="5400000" scaled="0"/>
                </a:gradFill>
                <a:latin typeface="Segoe UI"/>
                <a:ea typeface="MS PGothic" pitchFamily="34" charset="-128"/>
                <a:cs typeface="+mn-cs"/>
              </a:endParaRPr>
            </a:p>
          </p:txBody>
        </p:sp>
        <p:sp>
          <p:nvSpPr>
            <p:cNvPr id="131" name="globe_2">
              <a:extLst>
                <a:ext uri="{FF2B5EF4-FFF2-40B4-BE49-F238E27FC236}">
                  <a16:creationId xmlns:a16="http://schemas.microsoft.com/office/drawing/2014/main" id="{9FA418B3-8874-4E29-86F7-D9E641306648}"/>
                </a:ext>
              </a:extLst>
            </p:cNvPr>
            <p:cNvSpPr>
              <a:spLocks noChangeAspect="1" noEditPoints="1"/>
            </p:cNvSpPr>
            <p:nvPr/>
          </p:nvSpPr>
          <p:spPr bwMode="auto">
            <a:xfrm>
              <a:off x="8239017" y="1153628"/>
              <a:ext cx="532764" cy="532764"/>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22225" cap="flat">
              <a:solidFill>
                <a:srgbClr val="5C2D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85775" fontAlgn="auto">
                <a:spcBef>
                  <a:spcPts val="0"/>
                </a:spcBef>
                <a:spcAft>
                  <a:spcPts val="0"/>
                </a:spcAft>
                <a:defRPr/>
              </a:pPr>
              <a:endParaRPr lang="en-US" sz="1050" b="0">
                <a:gradFill>
                  <a:gsLst>
                    <a:gs pos="0">
                      <a:srgbClr val="505050"/>
                    </a:gs>
                    <a:gs pos="100000">
                      <a:srgbClr val="505050"/>
                    </a:gs>
                  </a:gsLst>
                </a:gradFill>
                <a:latin typeface="Segoe UI"/>
                <a:cs typeface="+mn-cs"/>
              </a:endParaRPr>
            </a:p>
          </p:txBody>
        </p:sp>
      </p:grpSp>
      <p:cxnSp>
        <p:nvCxnSpPr>
          <p:cNvPr id="132" name="Connector: Elbow 131">
            <a:extLst>
              <a:ext uri="{FF2B5EF4-FFF2-40B4-BE49-F238E27FC236}">
                <a16:creationId xmlns:a16="http://schemas.microsoft.com/office/drawing/2014/main" id="{B762638A-FC5E-4BFD-9D7F-96725FA55D89}"/>
              </a:ext>
            </a:extLst>
          </p:cNvPr>
          <p:cNvCxnSpPr>
            <a:cxnSpLocks/>
            <a:stCxn id="130" idx="4"/>
            <a:endCxn id="49" idx="0"/>
          </p:cNvCxnSpPr>
          <p:nvPr/>
        </p:nvCxnSpPr>
        <p:spPr>
          <a:xfrm rot="16200000" flipH="1">
            <a:off x="4258340" y="2351959"/>
            <a:ext cx="416369" cy="1"/>
          </a:xfrm>
          <a:prstGeom prst="bentConnector3">
            <a:avLst>
              <a:gd name="adj1" fmla="val 50000"/>
            </a:avLst>
          </a:prstGeom>
          <a:ln w="19050">
            <a:solidFill>
              <a:srgbClr val="5C2D91"/>
            </a:solidFill>
            <a:prstDash val="sysDash"/>
            <a:headEnd type="none"/>
            <a:tailEnd type="arrow"/>
          </a:ln>
        </p:spPr>
        <p:style>
          <a:lnRef idx="1">
            <a:schemeClr val="accent1"/>
          </a:lnRef>
          <a:fillRef idx="0">
            <a:schemeClr val="accent1"/>
          </a:fillRef>
          <a:effectRef idx="0">
            <a:schemeClr val="accent1"/>
          </a:effectRef>
          <a:fontRef idx="minor">
            <a:schemeClr val="tx1"/>
          </a:fontRef>
        </p:style>
      </p:cxnSp>
      <p:sp>
        <p:nvSpPr>
          <p:cNvPr id="133" name="TextBox 132">
            <a:extLst>
              <a:ext uri="{FF2B5EF4-FFF2-40B4-BE49-F238E27FC236}">
                <a16:creationId xmlns:a16="http://schemas.microsoft.com/office/drawing/2014/main" id="{5BD62FDB-5522-41BA-8750-77B7A955F10B}"/>
              </a:ext>
            </a:extLst>
          </p:cNvPr>
          <p:cNvSpPr txBox="1"/>
          <p:nvPr/>
        </p:nvSpPr>
        <p:spPr>
          <a:xfrm>
            <a:off x="3419345" y="1746520"/>
            <a:ext cx="1081622" cy="367024"/>
          </a:xfrm>
          <a:prstGeom prst="rect">
            <a:avLst/>
          </a:prstGeom>
          <a:noFill/>
        </p:spPr>
        <p:txBody>
          <a:bodyPr wrap="square" lIns="137160" tIns="109728" rIns="137160" bIns="109728" rtlCol="0">
            <a:spAutoFit/>
          </a:bodyPr>
          <a:lstStyle/>
          <a:p>
            <a:pPr defTabSz="685800" fontAlgn="auto">
              <a:lnSpc>
                <a:spcPct val="90000"/>
              </a:lnSpc>
              <a:spcBef>
                <a:spcPts val="0"/>
              </a:spcBef>
              <a:spcAft>
                <a:spcPts val="450"/>
              </a:spcAft>
            </a:pPr>
            <a:r>
              <a:rPr lang="en-US" sz="1050" b="0">
                <a:gradFill>
                  <a:gsLst>
                    <a:gs pos="2917">
                      <a:srgbClr val="2F2F2F"/>
                    </a:gs>
                    <a:gs pos="30000">
                      <a:srgbClr val="2F2F2F"/>
                    </a:gs>
                  </a:gsLst>
                  <a:lin ang="5400000" scaled="0"/>
                </a:gradFill>
                <a:latin typeface="Segoe UI"/>
                <a:cs typeface="+mn-cs"/>
              </a:rPr>
              <a:t>Internet</a:t>
            </a:r>
          </a:p>
        </p:txBody>
      </p:sp>
      <p:sp>
        <p:nvSpPr>
          <p:cNvPr id="134" name="TextBox 133">
            <a:extLst>
              <a:ext uri="{FF2B5EF4-FFF2-40B4-BE49-F238E27FC236}">
                <a16:creationId xmlns:a16="http://schemas.microsoft.com/office/drawing/2014/main" id="{3E095A6D-3B4B-4BB9-A171-E09D19EBE0E9}"/>
              </a:ext>
            </a:extLst>
          </p:cNvPr>
          <p:cNvSpPr txBox="1"/>
          <p:nvPr/>
        </p:nvSpPr>
        <p:spPr>
          <a:xfrm>
            <a:off x="7217405" y="1750008"/>
            <a:ext cx="1081622" cy="367024"/>
          </a:xfrm>
          <a:prstGeom prst="rect">
            <a:avLst/>
          </a:prstGeom>
          <a:noFill/>
        </p:spPr>
        <p:txBody>
          <a:bodyPr wrap="square" lIns="137160" tIns="109728" rIns="137160" bIns="109728" rtlCol="0">
            <a:spAutoFit/>
          </a:bodyPr>
          <a:lstStyle/>
          <a:p>
            <a:pPr defTabSz="685800" fontAlgn="auto">
              <a:lnSpc>
                <a:spcPct val="90000"/>
              </a:lnSpc>
              <a:spcBef>
                <a:spcPts val="0"/>
              </a:spcBef>
              <a:spcAft>
                <a:spcPts val="450"/>
              </a:spcAft>
            </a:pPr>
            <a:r>
              <a:rPr lang="en-US" sz="1050" b="0">
                <a:gradFill>
                  <a:gsLst>
                    <a:gs pos="2917">
                      <a:srgbClr val="2F2F2F"/>
                    </a:gs>
                    <a:gs pos="30000">
                      <a:srgbClr val="2F2F2F"/>
                    </a:gs>
                  </a:gsLst>
                  <a:lin ang="5400000" scaled="0"/>
                </a:gradFill>
                <a:latin typeface="Segoe UI"/>
                <a:cs typeface="+mn-cs"/>
              </a:rPr>
              <a:t>Internet</a:t>
            </a:r>
          </a:p>
        </p:txBody>
      </p:sp>
      <p:sp>
        <p:nvSpPr>
          <p:cNvPr id="135" name="TextBox 134">
            <a:extLst>
              <a:ext uri="{FF2B5EF4-FFF2-40B4-BE49-F238E27FC236}">
                <a16:creationId xmlns:a16="http://schemas.microsoft.com/office/drawing/2014/main" id="{7573C11E-675A-432F-98EC-5A6F055FAD36}"/>
              </a:ext>
            </a:extLst>
          </p:cNvPr>
          <p:cNvSpPr txBox="1"/>
          <p:nvPr/>
        </p:nvSpPr>
        <p:spPr>
          <a:xfrm>
            <a:off x="2761027" y="5422379"/>
            <a:ext cx="3433097" cy="367024"/>
          </a:xfrm>
          <a:prstGeom prst="rect">
            <a:avLst/>
          </a:prstGeom>
          <a:noFill/>
        </p:spPr>
        <p:txBody>
          <a:bodyPr wrap="square" lIns="137160" tIns="109728" rIns="137160" bIns="109728" rtlCol="0">
            <a:spAutoFit/>
          </a:bodyPr>
          <a:lstStyle/>
          <a:p>
            <a:pPr algn="ctr" defTabSz="685800" fontAlgn="auto">
              <a:lnSpc>
                <a:spcPct val="90000"/>
              </a:lnSpc>
              <a:spcBef>
                <a:spcPts val="0"/>
              </a:spcBef>
              <a:spcAft>
                <a:spcPts val="450"/>
              </a:spcAft>
            </a:pPr>
            <a:r>
              <a:rPr lang="en-US" sz="1050" b="0">
                <a:gradFill>
                  <a:gsLst>
                    <a:gs pos="2917">
                      <a:srgbClr val="2F2F2F"/>
                    </a:gs>
                    <a:gs pos="30000">
                      <a:srgbClr val="2F2F2F"/>
                    </a:gs>
                  </a:gsLst>
                  <a:lin ang="5400000" scaled="0"/>
                </a:gradFill>
                <a:latin typeface="Segoe UI"/>
                <a:cs typeface="+mn-cs"/>
              </a:rPr>
              <a:t>Compute - VNet</a:t>
            </a:r>
          </a:p>
        </p:txBody>
      </p:sp>
      <p:sp>
        <p:nvSpPr>
          <p:cNvPr id="136" name="TextBox 135">
            <a:extLst>
              <a:ext uri="{FF2B5EF4-FFF2-40B4-BE49-F238E27FC236}">
                <a16:creationId xmlns:a16="http://schemas.microsoft.com/office/drawing/2014/main" id="{1D468C39-E376-4DA9-8C3D-7AD5B5360DC1}"/>
              </a:ext>
            </a:extLst>
          </p:cNvPr>
          <p:cNvSpPr txBox="1"/>
          <p:nvPr/>
        </p:nvSpPr>
        <p:spPr>
          <a:xfrm>
            <a:off x="7688702" y="4888710"/>
            <a:ext cx="1041161" cy="512448"/>
          </a:xfrm>
          <a:prstGeom prst="rect">
            <a:avLst/>
          </a:prstGeom>
          <a:noFill/>
        </p:spPr>
        <p:txBody>
          <a:bodyPr wrap="square" lIns="137160" tIns="109728" rIns="137160" bIns="109728" rtlCol="0">
            <a:spAutoFit/>
          </a:bodyPr>
          <a:lstStyle/>
          <a:p>
            <a:pPr algn="ctr" defTabSz="685800" fontAlgn="auto">
              <a:lnSpc>
                <a:spcPct val="90000"/>
              </a:lnSpc>
              <a:spcBef>
                <a:spcPts val="0"/>
              </a:spcBef>
              <a:spcAft>
                <a:spcPts val="450"/>
              </a:spcAft>
            </a:pPr>
            <a:r>
              <a:rPr lang="en-US" sz="1050" b="0">
                <a:gradFill>
                  <a:gsLst>
                    <a:gs pos="2917">
                      <a:srgbClr val="2F2F2F"/>
                    </a:gs>
                    <a:gs pos="30000">
                      <a:srgbClr val="2F2F2F"/>
                    </a:gs>
                  </a:gsLst>
                  <a:lin ang="5400000" scaled="0"/>
                </a:gradFill>
                <a:latin typeface="Segoe UI"/>
                <a:cs typeface="+mn-cs"/>
              </a:rPr>
              <a:t>PaaS services</a:t>
            </a:r>
          </a:p>
        </p:txBody>
      </p:sp>
      <p:sp>
        <p:nvSpPr>
          <p:cNvPr id="137" name="TextBox 136">
            <a:extLst>
              <a:ext uri="{FF2B5EF4-FFF2-40B4-BE49-F238E27FC236}">
                <a16:creationId xmlns:a16="http://schemas.microsoft.com/office/drawing/2014/main" id="{FC88D122-AC6A-4B28-9F7E-3DD3B3C49831}"/>
              </a:ext>
            </a:extLst>
          </p:cNvPr>
          <p:cNvSpPr txBox="1"/>
          <p:nvPr/>
        </p:nvSpPr>
        <p:spPr>
          <a:xfrm>
            <a:off x="6194124" y="3041889"/>
            <a:ext cx="1475908" cy="512448"/>
          </a:xfrm>
          <a:prstGeom prst="rect">
            <a:avLst/>
          </a:prstGeom>
          <a:noFill/>
        </p:spPr>
        <p:txBody>
          <a:bodyPr wrap="square" lIns="137160" tIns="109728" rIns="137160" bIns="109728" rtlCol="0" anchor="t">
            <a:spAutoFit/>
          </a:bodyPr>
          <a:lstStyle/>
          <a:p>
            <a:pPr algn="ctr" defTabSz="685800" fontAlgn="auto">
              <a:lnSpc>
                <a:spcPct val="90000"/>
              </a:lnSpc>
              <a:spcBef>
                <a:spcPts val="0"/>
              </a:spcBef>
              <a:spcAft>
                <a:spcPts val="450"/>
              </a:spcAft>
            </a:pPr>
            <a:r>
              <a:rPr lang="en-US" sz="1050" b="0">
                <a:gradFill>
                  <a:gsLst>
                    <a:gs pos="2917">
                      <a:srgbClr val="2F2F2F"/>
                    </a:gs>
                    <a:gs pos="30000">
                      <a:srgbClr val="2F2F2F"/>
                    </a:gs>
                  </a:gsLst>
                  <a:lin ang="5400000" scaled="0"/>
                </a:gradFill>
                <a:latin typeface="Segoe UI Semibold" panose="020B0702040204020203" pitchFamily="34" charset="0"/>
                <a:cs typeface="Segoe UI Semibold" panose="020B0702040204020203" pitchFamily="34" charset="0"/>
              </a:rPr>
              <a:t>VNet Service Endpoint</a:t>
            </a:r>
          </a:p>
        </p:txBody>
      </p:sp>
      <p:grpSp>
        <p:nvGrpSpPr>
          <p:cNvPr id="84" name="Group 83">
            <a:extLst>
              <a:ext uri="{FF2B5EF4-FFF2-40B4-BE49-F238E27FC236}">
                <a16:creationId xmlns:a16="http://schemas.microsoft.com/office/drawing/2014/main" id="{3322FDD6-0BF5-40C5-B1CF-FE2C798C5B80}"/>
              </a:ext>
            </a:extLst>
          </p:cNvPr>
          <p:cNvGrpSpPr/>
          <p:nvPr/>
        </p:nvGrpSpPr>
        <p:grpSpPr>
          <a:xfrm>
            <a:off x="245752" y="2689118"/>
            <a:ext cx="2164307" cy="637097"/>
            <a:chOff x="327669" y="1902740"/>
            <a:chExt cx="2885742" cy="849463"/>
          </a:xfrm>
        </p:grpSpPr>
        <p:sp>
          <p:nvSpPr>
            <p:cNvPr id="138" name="TextBox 137">
              <a:extLst>
                <a:ext uri="{FF2B5EF4-FFF2-40B4-BE49-F238E27FC236}">
                  <a16:creationId xmlns:a16="http://schemas.microsoft.com/office/drawing/2014/main" id="{3D0B61B4-5028-4EEA-81AE-22EB9422DA43}"/>
                </a:ext>
              </a:extLst>
            </p:cNvPr>
            <p:cNvSpPr txBox="1"/>
            <p:nvPr/>
          </p:nvSpPr>
          <p:spPr>
            <a:xfrm>
              <a:off x="1078851" y="1902740"/>
              <a:ext cx="2134560" cy="849463"/>
            </a:xfrm>
            <a:prstGeom prst="rect">
              <a:avLst/>
            </a:prstGeom>
            <a:noFill/>
          </p:spPr>
          <p:txBody>
            <a:bodyPr wrap="square" lIns="137160" tIns="109728" rIns="137160" bIns="109728" rtlCol="0">
              <a:spAutoFit/>
            </a:bodyPr>
            <a:lstStyle/>
            <a:p>
              <a:pPr defTabSz="685800" fontAlgn="auto">
                <a:spcBef>
                  <a:spcPts val="0"/>
                </a:spcBef>
                <a:spcAft>
                  <a:spcPts val="450"/>
                </a:spcAft>
                <a:defRPr/>
              </a:pPr>
              <a:r>
                <a:rPr lang="en-US" sz="1350" b="0">
                  <a:solidFill>
                    <a:srgbClr val="FFFFFF"/>
                  </a:solidFill>
                  <a:latin typeface="Segoe UI"/>
                  <a:cs typeface="+mn-cs"/>
                </a:rPr>
                <a:t>From the </a:t>
              </a:r>
              <a:br>
                <a:rPr lang="en-US" sz="1350" b="0">
                  <a:solidFill>
                    <a:srgbClr val="FFFFFF"/>
                  </a:solidFill>
                  <a:latin typeface="Segoe UI"/>
                  <a:cs typeface="+mn-cs"/>
                </a:rPr>
              </a:br>
              <a:r>
                <a:rPr lang="en-US" sz="1350" b="0">
                  <a:solidFill>
                    <a:srgbClr val="FFFFFF"/>
                  </a:solidFill>
                  <a:latin typeface="Segoe UI"/>
                  <a:cs typeface="+mn-cs"/>
                </a:rPr>
                <a:t>Internet</a:t>
              </a:r>
            </a:p>
          </p:txBody>
        </p:sp>
        <p:cxnSp>
          <p:nvCxnSpPr>
            <p:cNvPr id="139" name="Straight Connector 138">
              <a:extLst>
                <a:ext uri="{FF2B5EF4-FFF2-40B4-BE49-F238E27FC236}">
                  <a16:creationId xmlns:a16="http://schemas.microsoft.com/office/drawing/2014/main" id="{A12EE652-8FCE-4C8A-BB44-2EF0B430CCF5}"/>
                </a:ext>
              </a:extLst>
            </p:cNvPr>
            <p:cNvCxnSpPr/>
            <p:nvPr/>
          </p:nvCxnSpPr>
          <p:spPr>
            <a:xfrm>
              <a:off x="1061187" y="2027166"/>
              <a:ext cx="0" cy="600609"/>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40" name="Intelligence" title="Icon of circles connected by crossing lines">
              <a:extLst>
                <a:ext uri="{FF2B5EF4-FFF2-40B4-BE49-F238E27FC236}">
                  <a16:creationId xmlns:a16="http://schemas.microsoft.com/office/drawing/2014/main" id="{1CD5DA89-9BD4-40C0-9050-7B31D4D24CD8}"/>
                </a:ext>
              </a:extLst>
            </p:cNvPr>
            <p:cNvSpPr>
              <a:spLocks noChangeAspect="1" noEditPoints="1"/>
            </p:cNvSpPr>
            <p:nvPr/>
          </p:nvSpPr>
          <p:spPr bwMode="auto">
            <a:xfrm>
              <a:off x="327669" y="2061529"/>
              <a:ext cx="553519" cy="531884"/>
            </a:xfrm>
            <a:custGeom>
              <a:avLst/>
              <a:gdLst>
                <a:gd name="T0" fmla="*/ 90 w 347"/>
                <a:gd name="T1" fmla="*/ 24 h 333"/>
                <a:gd name="T2" fmla="*/ 114 w 347"/>
                <a:gd name="T3" fmla="*/ 0 h 333"/>
                <a:gd name="T4" fmla="*/ 138 w 347"/>
                <a:gd name="T5" fmla="*/ 24 h 333"/>
                <a:gd name="T6" fmla="*/ 114 w 347"/>
                <a:gd name="T7" fmla="*/ 49 h 333"/>
                <a:gd name="T8" fmla="*/ 90 w 347"/>
                <a:gd name="T9" fmla="*/ 24 h 333"/>
                <a:gd name="T10" fmla="*/ 0 w 347"/>
                <a:gd name="T11" fmla="*/ 146 h 333"/>
                <a:gd name="T12" fmla="*/ 37 w 347"/>
                <a:gd name="T13" fmla="*/ 183 h 333"/>
                <a:gd name="T14" fmla="*/ 75 w 347"/>
                <a:gd name="T15" fmla="*/ 146 h 333"/>
                <a:gd name="T16" fmla="*/ 37 w 347"/>
                <a:gd name="T17" fmla="*/ 108 h 333"/>
                <a:gd name="T18" fmla="*/ 0 w 347"/>
                <a:gd name="T19" fmla="*/ 146 h 333"/>
                <a:gd name="T20" fmla="*/ 60 w 347"/>
                <a:gd name="T21" fmla="*/ 273 h 333"/>
                <a:gd name="T22" fmla="*/ 119 w 347"/>
                <a:gd name="T23" fmla="*/ 333 h 333"/>
                <a:gd name="T24" fmla="*/ 179 w 347"/>
                <a:gd name="T25" fmla="*/ 273 h 333"/>
                <a:gd name="T26" fmla="*/ 119 w 347"/>
                <a:gd name="T27" fmla="*/ 213 h 333"/>
                <a:gd name="T28" fmla="*/ 60 w 347"/>
                <a:gd name="T29" fmla="*/ 273 h 333"/>
                <a:gd name="T30" fmla="*/ 134 w 347"/>
                <a:gd name="T31" fmla="*/ 110 h 333"/>
                <a:gd name="T32" fmla="*/ 174 w 347"/>
                <a:gd name="T33" fmla="*/ 149 h 333"/>
                <a:gd name="T34" fmla="*/ 213 w 347"/>
                <a:gd name="T35" fmla="*/ 110 h 333"/>
                <a:gd name="T36" fmla="*/ 174 w 347"/>
                <a:gd name="T37" fmla="*/ 71 h 333"/>
                <a:gd name="T38" fmla="*/ 134 w 347"/>
                <a:gd name="T39" fmla="*/ 110 h 333"/>
                <a:gd name="T40" fmla="*/ 228 w 347"/>
                <a:gd name="T41" fmla="*/ 241 h 333"/>
                <a:gd name="T42" fmla="*/ 287 w 347"/>
                <a:gd name="T43" fmla="*/ 303 h 333"/>
                <a:gd name="T44" fmla="*/ 347 w 347"/>
                <a:gd name="T45" fmla="*/ 241 h 333"/>
                <a:gd name="T46" fmla="*/ 287 w 347"/>
                <a:gd name="T47" fmla="*/ 179 h 333"/>
                <a:gd name="T48" fmla="*/ 228 w 347"/>
                <a:gd name="T49" fmla="*/ 241 h 333"/>
                <a:gd name="T50" fmla="*/ 228 w 347"/>
                <a:gd name="T51" fmla="*/ 250 h 333"/>
                <a:gd name="T52" fmla="*/ 178 w 347"/>
                <a:gd name="T53" fmla="*/ 262 h 333"/>
                <a:gd name="T54" fmla="*/ 74 w 347"/>
                <a:gd name="T55" fmla="*/ 139 h 333"/>
                <a:gd name="T56" fmla="*/ 136 w 347"/>
                <a:gd name="T57" fmla="*/ 120 h 333"/>
                <a:gd name="T58" fmla="*/ 137 w 347"/>
                <a:gd name="T59" fmla="*/ 216 h 333"/>
                <a:gd name="T60" fmla="*/ 162 w 347"/>
                <a:gd name="T61" fmla="*/ 148 h 333"/>
                <a:gd name="T62" fmla="*/ 86 w 347"/>
                <a:gd name="T63" fmla="*/ 223 h 333"/>
                <a:gd name="T64" fmla="*/ 57 w 347"/>
                <a:gd name="T65" fmla="*/ 177 h 333"/>
                <a:gd name="T66" fmla="*/ 232 w 347"/>
                <a:gd name="T67" fmla="*/ 217 h 333"/>
                <a:gd name="T68" fmla="*/ 71 w 347"/>
                <a:gd name="T69" fmla="*/ 161 h 333"/>
                <a:gd name="T70" fmla="*/ 102 w 347"/>
                <a:gd name="T71" fmla="*/ 46 h 333"/>
                <a:gd name="T72" fmla="*/ 58 w 347"/>
                <a:gd name="T73" fmla="*/ 115 h 333"/>
                <a:gd name="T74" fmla="*/ 249 w 347"/>
                <a:gd name="T75" fmla="*/ 194 h 333"/>
                <a:gd name="T76" fmla="*/ 200 w 347"/>
                <a:gd name="T77" fmla="*/ 139 h 333"/>
                <a:gd name="T78" fmla="*/ 112 w 347"/>
                <a:gd name="T79" fmla="*/ 213 h 333"/>
                <a:gd name="T80" fmla="*/ 114 w 347"/>
                <a:gd name="T81" fmla="*/ 49 h 333"/>
                <a:gd name="T82" fmla="*/ 126 w 347"/>
                <a:gd name="T83" fmla="*/ 45 h 333"/>
                <a:gd name="T84" fmla="*/ 151 w 347"/>
                <a:gd name="T85" fmla="*/ 78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47" h="333">
                  <a:moveTo>
                    <a:pt x="90" y="24"/>
                  </a:moveTo>
                  <a:cubicBezTo>
                    <a:pt x="90" y="11"/>
                    <a:pt x="100" y="0"/>
                    <a:pt x="114" y="0"/>
                  </a:cubicBezTo>
                  <a:cubicBezTo>
                    <a:pt x="127" y="0"/>
                    <a:pt x="138" y="11"/>
                    <a:pt x="138" y="24"/>
                  </a:cubicBezTo>
                  <a:cubicBezTo>
                    <a:pt x="138" y="38"/>
                    <a:pt x="127" y="49"/>
                    <a:pt x="114" y="49"/>
                  </a:cubicBezTo>
                  <a:cubicBezTo>
                    <a:pt x="100" y="49"/>
                    <a:pt x="90" y="38"/>
                    <a:pt x="90" y="24"/>
                  </a:cubicBezTo>
                  <a:close/>
                  <a:moveTo>
                    <a:pt x="0" y="146"/>
                  </a:moveTo>
                  <a:cubicBezTo>
                    <a:pt x="0" y="166"/>
                    <a:pt x="17" y="183"/>
                    <a:pt x="37" y="183"/>
                  </a:cubicBezTo>
                  <a:cubicBezTo>
                    <a:pt x="58" y="183"/>
                    <a:pt x="75" y="166"/>
                    <a:pt x="75" y="146"/>
                  </a:cubicBezTo>
                  <a:cubicBezTo>
                    <a:pt x="75" y="125"/>
                    <a:pt x="58" y="108"/>
                    <a:pt x="37" y="108"/>
                  </a:cubicBezTo>
                  <a:cubicBezTo>
                    <a:pt x="17" y="108"/>
                    <a:pt x="0" y="125"/>
                    <a:pt x="0" y="146"/>
                  </a:cubicBezTo>
                  <a:close/>
                  <a:moveTo>
                    <a:pt x="60" y="273"/>
                  </a:moveTo>
                  <a:cubicBezTo>
                    <a:pt x="60" y="306"/>
                    <a:pt x="86" y="333"/>
                    <a:pt x="119" y="333"/>
                  </a:cubicBezTo>
                  <a:cubicBezTo>
                    <a:pt x="152" y="333"/>
                    <a:pt x="179" y="306"/>
                    <a:pt x="179" y="273"/>
                  </a:cubicBezTo>
                  <a:cubicBezTo>
                    <a:pt x="179" y="240"/>
                    <a:pt x="152" y="213"/>
                    <a:pt x="119" y="213"/>
                  </a:cubicBezTo>
                  <a:cubicBezTo>
                    <a:pt x="86" y="213"/>
                    <a:pt x="60" y="240"/>
                    <a:pt x="60" y="273"/>
                  </a:cubicBezTo>
                  <a:close/>
                  <a:moveTo>
                    <a:pt x="134" y="110"/>
                  </a:moveTo>
                  <a:cubicBezTo>
                    <a:pt x="134" y="132"/>
                    <a:pt x="152" y="149"/>
                    <a:pt x="174" y="149"/>
                  </a:cubicBezTo>
                  <a:cubicBezTo>
                    <a:pt x="195" y="149"/>
                    <a:pt x="213" y="132"/>
                    <a:pt x="213" y="110"/>
                  </a:cubicBezTo>
                  <a:cubicBezTo>
                    <a:pt x="213" y="89"/>
                    <a:pt x="195" y="71"/>
                    <a:pt x="174" y="71"/>
                  </a:cubicBezTo>
                  <a:cubicBezTo>
                    <a:pt x="152" y="71"/>
                    <a:pt x="134" y="89"/>
                    <a:pt x="134" y="110"/>
                  </a:cubicBezTo>
                  <a:close/>
                  <a:moveTo>
                    <a:pt x="228" y="241"/>
                  </a:moveTo>
                  <a:cubicBezTo>
                    <a:pt x="228" y="275"/>
                    <a:pt x="254" y="303"/>
                    <a:pt x="287" y="303"/>
                  </a:cubicBezTo>
                  <a:cubicBezTo>
                    <a:pt x="320" y="303"/>
                    <a:pt x="347" y="275"/>
                    <a:pt x="347" y="241"/>
                  </a:cubicBezTo>
                  <a:cubicBezTo>
                    <a:pt x="347" y="207"/>
                    <a:pt x="320" y="179"/>
                    <a:pt x="287" y="179"/>
                  </a:cubicBezTo>
                  <a:cubicBezTo>
                    <a:pt x="254" y="179"/>
                    <a:pt x="228" y="207"/>
                    <a:pt x="228" y="241"/>
                  </a:cubicBezTo>
                  <a:close/>
                  <a:moveTo>
                    <a:pt x="228" y="250"/>
                  </a:moveTo>
                  <a:cubicBezTo>
                    <a:pt x="178" y="262"/>
                    <a:pt x="178" y="262"/>
                    <a:pt x="178" y="262"/>
                  </a:cubicBezTo>
                  <a:moveTo>
                    <a:pt x="74" y="139"/>
                  </a:moveTo>
                  <a:cubicBezTo>
                    <a:pt x="136" y="120"/>
                    <a:pt x="136" y="120"/>
                    <a:pt x="136" y="120"/>
                  </a:cubicBezTo>
                  <a:moveTo>
                    <a:pt x="137" y="216"/>
                  </a:moveTo>
                  <a:cubicBezTo>
                    <a:pt x="162" y="148"/>
                    <a:pt x="162" y="148"/>
                    <a:pt x="162" y="148"/>
                  </a:cubicBezTo>
                  <a:moveTo>
                    <a:pt x="86" y="223"/>
                  </a:moveTo>
                  <a:cubicBezTo>
                    <a:pt x="57" y="177"/>
                    <a:pt x="57" y="177"/>
                    <a:pt x="57" y="177"/>
                  </a:cubicBezTo>
                  <a:moveTo>
                    <a:pt x="232" y="217"/>
                  </a:moveTo>
                  <a:cubicBezTo>
                    <a:pt x="71" y="161"/>
                    <a:pt x="71" y="161"/>
                    <a:pt x="71" y="161"/>
                  </a:cubicBezTo>
                  <a:moveTo>
                    <a:pt x="102" y="46"/>
                  </a:moveTo>
                  <a:cubicBezTo>
                    <a:pt x="58" y="115"/>
                    <a:pt x="58" y="115"/>
                    <a:pt x="58" y="115"/>
                  </a:cubicBezTo>
                  <a:moveTo>
                    <a:pt x="249" y="194"/>
                  </a:moveTo>
                  <a:cubicBezTo>
                    <a:pt x="200" y="139"/>
                    <a:pt x="200" y="139"/>
                    <a:pt x="200" y="139"/>
                  </a:cubicBezTo>
                  <a:moveTo>
                    <a:pt x="112" y="213"/>
                  </a:moveTo>
                  <a:cubicBezTo>
                    <a:pt x="114" y="49"/>
                    <a:pt x="114" y="49"/>
                    <a:pt x="114" y="49"/>
                  </a:cubicBezTo>
                  <a:moveTo>
                    <a:pt x="126" y="45"/>
                  </a:moveTo>
                  <a:cubicBezTo>
                    <a:pt x="151" y="78"/>
                    <a:pt x="151" y="78"/>
                    <a:pt x="151" y="78"/>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675" b="0">
                <a:gradFill>
                  <a:gsLst>
                    <a:gs pos="0">
                      <a:srgbClr val="505050"/>
                    </a:gs>
                    <a:gs pos="100000">
                      <a:srgbClr val="505050"/>
                    </a:gs>
                  </a:gsLst>
                  <a:lin ang="5400000" scaled="1"/>
                </a:gradFill>
                <a:latin typeface="Segoe UI"/>
                <a:cs typeface="+mn-cs"/>
              </a:endParaRPr>
            </a:p>
          </p:txBody>
        </p:sp>
      </p:grpSp>
      <p:grpSp>
        <p:nvGrpSpPr>
          <p:cNvPr id="141" name="Group 140">
            <a:extLst>
              <a:ext uri="{FF2B5EF4-FFF2-40B4-BE49-F238E27FC236}">
                <a16:creationId xmlns:a16="http://schemas.microsoft.com/office/drawing/2014/main" id="{FA20DD2D-016E-4081-B372-AF62997FDB38}"/>
              </a:ext>
            </a:extLst>
          </p:cNvPr>
          <p:cNvGrpSpPr/>
          <p:nvPr/>
        </p:nvGrpSpPr>
        <p:grpSpPr>
          <a:xfrm>
            <a:off x="266544" y="3686230"/>
            <a:ext cx="2046092" cy="637097"/>
            <a:chOff x="355392" y="4729690"/>
            <a:chExt cx="2728122" cy="849463"/>
          </a:xfrm>
        </p:grpSpPr>
        <p:sp>
          <p:nvSpPr>
            <p:cNvPr id="142" name="TextBox 141">
              <a:extLst>
                <a:ext uri="{FF2B5EF4-FFF2-40B4-BE49-F238E27FC236}">
                  <a16:creationId xmlns:a16="http://schemas.microsoft.com/office/drawing/2014/main" id="{BCD3844D-EB7C-44A1-B051-64AF88D41678}"/>
                </a:ext>
              </a:extLst>
            </p:cNvPr>
            <p:cNvSpPr txBox="1"/>
            <p:nvPr/>
          </p:nvSpPr>
          <p:spPr>
            <a:xfrm>
              <a:off x="1078852" y="4729690"/>
              <a:ext cx="2004662" cy="849463"/>
            </a:xfrm>
            <a:prstGeom prst="rect">
              <a:avLst/>
            </a:prstGeom>
            <a:noFill/>
          </p:spPr>
          <p:txBody>
            <a:bodyPr wrap="square" lIns="137160" tIns="109728" rIns="137160" bIns="109728" rtlCol="0">
              <a:spAutoFit/>
            </a:bodyPr>
            <a:lstStyle/>
            <a:p>
              <a:pPr defTabSz="685800" fontAlgn="auto">
                <a:spcBef>
                  <a:spcPts val="0"/>
                </a:spcBef>
                <a:spcAft>
                  <a:spcPts val="0"/>
                </a:spcAft>
                <a:defRPr/>
              </a:pPr>
              <a:r>
                <a:rPr lang="en-US" sz="1350" b="0">
                  <a:solidFill>
                    <a:srgbClr val="FFFFFF"/>
                  </a:solidFill>
                  <a:latin typeface="Segoe UI"/>
                  <a:cs typeface="+mn-cs"/>
                </a:rPr>
                <a:t>Within the </a:t>
              </a:r>
            </a:p>
            <a:p>
              <a:pPr defTabSz="685800" fontAlgn="auto">
                <a:spcBef>
                  <a:spcPts val="0"/>
                </a:spcBef>
                <a:spcAft>
                  <a:spcPts val="0"/>
                </a:spcAft>
                <a:defRPr/>
              </a:pPr>
              <a:r>
                <a:rPr lang="en-US" sz="1350" b="0">
                  <a:solidFill>
                    <a:srgbClr val="FFFFFF"/>
                  </a:solidFill>
                  <a:latin typeface="Segoe UI"/>
                  <a:cs typeface="+mn-cs"/>
                </a:rPr>
                <a:t>VNet</a:t>
              </a:r>
            </a:p>
          </p:txBody>
        </p:sp>
        <p:cxnSp>
          <p:nvCxnSpPr>
            <p:cNvPr id="143" name="Straight Connector 142">
              <a:extLst>
                <a:ext uri="{FF2B5EF4-FFF2-40B4-BE49-F238E27FC236}">
                  <a16:creationId xmlns:a16="http://schemas.microsoft.com/office/drawing/2014/main" id="{7FEF5AF5-7F95-42D9-9B2B-AF17F9C8E2B5}"/>
                </a:ext>
              </a:extLst>
            </p:cNvPr>
            <p:cNvCxnSpPr/>
            <p:nvPr/>
          </p:nvCxnSpPr>
          <p:spPr>
            <a:xfrm>
              <a:off x="1061187" y="4854117"/>
              <a:ext cx="0" cy="600609"/>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44" name="network" title="Icon of a device or computer network">
              <a:extLst>
                <a:ext uri="{FF2B5EF4-FFF2-40B4-BE49-F238E27FC236}">
                  <a16:creationId xmlns:a16="http://schemas.microsoft.com/office/drawing/2014/main" id="{76C8BC48-2C0B-4075-87C6-1A96F2F9F111}"/>
                </a:ext>
              </a:extLst>
            </p:cNvPr>
            <p:cNvSpPr>
              <a:spLocks noChangeAspect="1" noEditPoints="1"/>
            </p:cNvSpPr>
            <p:nvPr/>
          </p:nvSpPr>
          <p:spPr bwMode="auto">
            <a:xfrm>
              <a:off x="355392" y="4895116"/>
              <a:ext cx="498073" cy="518611"/>
            </a:xfrm>
            <a:custGeom>
              <a:avLst/>
              <a:gdLst>
                <a:gd name="T0" fmla="*/ 328 w 388"/>
                <a:gd name="T1" fmla="*/ 260 h 404"/>
                <a:gd name="T2" fmla="*/ 15 w 388"/>
                <a:gd name="T3" fmla="*/ 260 h 404"/>
                <a:gd name="T4" fmla="*/ 15 w 388"/>
                <a:gd name="T5" fmla="*/ 57 h 404"/>
                <a:gd name="T6" fmla="*/ 328 w 388"/>
                <a:gd name="T7" fmla="*/ 57 h 404"/>
                <a:gd name="T8" fmla="*/ 328 w 388"/>
                <a:gd name="T9" fmla="*/ 260 h 404"/>
                <a:gd name="T10" fmla="*/ 328 w 388"/>
                <a:gd name="T11" fmla="*/ 203 h 404"/>
                <a:gd name="T12" fmla="*/ 388 w 388"/>
                <a:gd name="T13" fmla="*/ 203 h 404"/>
                <a:gd name="T14" fmla="*/ 388 w 388"/>
                <a:gd name="T15" fmla="*/ 0 h 404"/>
                <a:gd name="T16" fmla="*/ 69 w 388"/>
                <a:gd name="T17" fmla="*/ 0 h 404"/>
                <a:gd name="T18" fmla="*/ 69 w 388"/>
                <a:gd name="T19" fmla="*/ 57 h 404"/>
                <a:gd name="T20" fmla="*/ 271 w 388"/>
                <a:gd name="T21" fmla="*/ 404 h 404"/>
                <a:gd name="T22" fmla="*/ 271 w 388"/>
                <a:gd name="T23" fmla="*/ 347 h 404"/>
                <a:gd name="T24" fmla="*/ 215 w 388"/>
                <a:gd name="T25" fmla="*/ 347 h 404"/>
                <a:gd name="T26" fmla="*/ 215 w 388"/>
                <a:gd name="T27" fmla="*/ 318 h 404"/>
                <a:gd name="T28" fmla="*/ 157 w 388"/>
                <a:gd name="T29" fmla="*/ 318 h 404"/>
                <a:gd name="T30" fmla="*/ 157 w 388"/>
                <a:gd name="T31" fmla="*/ 347 h 404"/>
                <a:gd name="T32" fmla="*/ 97 w 388"/>
                <a:gd name="T33" fmla="*/ 347 h 404"/>
                <a:gd name="T34" fmla="*/ 97 w 388"/>
                <a:gd name="T35" fmla="*/ 404 h 404"/>
                <a:gd name="T36" fmla="*/ 187 w 388"/>
                <a:gd name="T37" fmla="*/ 404 h 404"/>
                <a:gd name="T38" fmla="*/ 271 w 388"/>
                <a:gd name="T39" fmla="*/ 404 h 404"/>
                <a:gd name="T40" fmla="*/ 97 w 388"/>
                <a:gd name="T41" fmla="*/ 374 h 404"/>
                <a:gd name="T42" fmla="*/ 0 w 388"/>
                <a:gd name="T43" fmla="*/ 374 h 404"/>
                <a:gd name="T44" fmla="*/ 271 w 388"/>
                <a:gd name="T45" fmla="*/ 374 h 404"/>
                <a:gd name="T46" fmla="*/ 369 w 388"/>
                <a:gd name="T47" fmla="*/ 374 h 404"/>
                <a:gd name="T48" fmla="*/ 184 w 388"/>
                <a:gd name="T49" fmla="*/ 318 h 404"/>
                <a:gd name="T50" fmla="*/ 184 w 388"/>
                <a:gd name="T51" fmla="*/ 26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88" h="404">
                  <a:moveTo>
                    <a:pt x="328" y="260"/>
                  </a:moveTo>
                  <a:lnTo>
                    <a:pt x="15" y="260"/>
                  </a:lnTo>
                  <a:lnTo>
                    <a:pt x="15" y="57"/>
                  </a:lnTo>
                  <a:lnTo>
                    <a:pt x="328" y="57"/>
                  </a:lnTo>
                  <a:lnTo>
                    <a:pt x="328" y="260"/>
                  </a:lnTo>
                  <a:moveTo>
                    <a:pt x="328" y="203"/>
                  </a:moveTo>
                  <a:lnTo>
                    <a:pt x="388" y="203"/>
                  </a:lnTo>
                  <a:lnTo>
                    <a:pt x="388" y="0"/>
                  </a:lnTo>
                  <a:lnTo>
                    <a:pt x="69" y="0"/>
                  </a:lnTo>
                  <a:lnTo>
                    <a:pt x="69" y="57"/>
                  </a:lnTo>
                  <a:moveTo>
                    <a:pt x="271" y="404"/>
                  </a:moveTo>
                  <a:lnTo>
                    <a:pt x="271" y="347"/>
                  </a:lnTo>
                  <a:lnTo>
                    <a:pt x="215" y="347"/>
                  </a:lnTo>
                  <a:lnTo>
                    <a:pt x="215" y="318"/>
                  </a:lnTo>
                  <a:lnTo>
                    <a:pt x="157" y="318"/>
                  </a:lnTo>
                  <a:lnTo>
                    <a:pt x="157" y="347"/>
                  </a:lnTo>
                  <a:lnTo>
                    <a:pt x="97" y="347"/>
                  </a:lnTo>
                  <a:lnTo>
                    <a:pt x="97" y="404"/>
                  </a:lnTo>
                  <a:lnTo>
                    <a:pt x="187" y="404"/>
                  </a:lnTo>
                  <a:lnTo>
                    <a:pt x="271" y="404"/>
                  </a:lnTo>
                  <a:moveTo>
                    <a:pt x="97" y="374"/>
                  </a:moveTo>
                  <a:lnTo>
                    <a:pt x="0" y="374"/>
                  </a:lnTo>
                  <a:moveTo>
                    <a:pt x="271" y="374"/>
                  </a:moveTo>
                  <a:lnTo>
                    <a:pt x="369" y="374"/>
                  </a:lnTo>
                  <a:moveTo>
                    <a:pt x="184" y="318"/>
                  </a:moveTo>
                  <a:lnTo>
                    <a:pt x="184" y="260"/>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a:solidFill>
                  <a:srgbClr val="2F2F2F"/>
                </a:solidFill>
                <a:latin typeface="Segoe UI"/>
                <a:cs typeface="+mn-cs"/>
              </a:endParaRPr>
            </a:p>
          </p:txBody>
        </p:sp>
      </p:grpSp>
      <p:sp>
        <p:nvSpPr>
          <p:cNvPr id="145" name="Rectangle 144">
            <a:extLst>
              <a:ext uri="{FF2B5EF4-FFF2-40B4-BE49-F238E27FC236}">
                <a16:creationId xmlns:a16="http://schemas.microsoft.com/office/drawing/2014/main" id="{56E43321-AB10-4415-A477-493A516A6FAF}"/>
              </a:ext>
            </a:extLst>
          </p:cNvPr>
          <p:cNvSpPr/>
          <p:nvPr/>
        </p:nvSpPr>
        <p:spPr bwMode="auto">
          <a:xfrm>
            <a:off x="-18539" y="4431638"/>
            <a:ext cx="2590286" cy="814680"/>
          </a:xfrm>
          <a:prstGeom prst="rect">
            <a:avLst/>
          </a:prstGeom>
          <a:solidFill>
            <a:schemeClr val="bg2">
              <a:alpha val="3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a:lnSpc>
                <a:spcPct val="90000"/>
              </a:lnSpc>
            </a:pPr>
            <a:endParaRPr lang="en-US" b="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46" name="Group 145">
            <a:extLst>
              <a:ext uri="{FF2B5EF4-FFF2-40B4-BE49-F238E27FC236}">
                <a16:creationId xmlns:a16="http://schemas.microsoft.com/office/drawing/2014/main" id="{5AC549DF-5111-4B4B-AE1D-E182F5AB3A58}"/>
              </a:ext>
            </a:extLst>
          </p:cNvPr>
          <p:cNvGrpSpPr/>
          <p:nvPr/>
        </p:nvGrpSpPr>
        <p:grpSpPr>
          <a:xfrm>
            <a:off x="236424" y="4613769"/>
            <a:ext cx="2032068" cy="450457"/>
            <a:chOff x="315232" y="3489448"/>
            <a:chExt cx="2709424" cy="600609"/>
          </a:xfrm>
        </p:grpSpPr>
        <p:sp>
          <p:nvSpPr>
            <p:cNvPr id="147" name="TextBox 146">
              <a:extLst>
                <a:ext uri="{FF2B5EF4-FFF2-40B4-BE49-F238E27FC236}">
                  <a16:creationId xmlns:a16="http://schemas.microsoft.com/office/drawing/2014/main" id="{0C3CA897-1054-4873-8E89-C51588124E8A}"/>
                </a:ext>
              </a:extLst>
            </p:cNvPr>
            <p:cNvSpPr txBox="1"/>
            <p:nvPr/>
          </p:nvSpPr>
          <p:spPr>
            <a:xfrm>
              <a:off x="1078852" y="3496725"/>
              <a:ext cx="1945804" cy="572464"/>
            </a:xfrm>
            <a:prstGeom prst="rect">
              <a:avLst/>
            </a:prstGeom>
            <a:noFill/>
          </p:spPr>
          <p:txBody>
            <a:bodyPr wrap="square" lIns="137160" tIns="109728" rIns="137160" bIns="109728" rtlCol="0">
              <a:spAutoFit/>
            </a:bodyPr>
            <a:lstStyle/>
            <a:p>
              <a:pPr defTabSz="685800" fontAlgn="auto">
                <a:spcBef>
                  <a:spcPts val="0"/>
                </a:spcBef>
                <a:spcAft>
                  <a:spcPts val="450"/>
                </a:spcAft>
                <a:defRPr/>
              </a:pPr>
              <a:r>
                <a:rPr lang="en-US" sz="1350" b="0">
                  <a:solidFill>
                    <a:srgbClr val="FFFFFF"/>
                  </a:solidFill>
                  <a:latin typeface="Segoe UI"/>
                  <a:cs typeface="+mn-cs"/>
                </a:rPr>
                <a:t>Within Azure</a:t>
              </a:r>
            </a:p>
          </p:txBody>
        </p:sp>
        <p:cxnSp>
          <p:nvCxnSpPr>
            <p:cNvPr id="148" name="Straight Connector 147">
              <a:extLst>
                <a:ext uri="{FF2B5EF4-FFF2-40B4-BE49-F238E27FC236}">
                  <a16:creationId xmlns:a16="http://schemas.microsoft.com/office/drawing/2014/main" id="{4CECB197-66B7-4034-9E71-0689C496DDCA}"/>
                </a:ext>
              </a:extLst>
            </p:cNvPr>
            <p:cNvCxnSpPr/>
            <p:nvPr/>
          </p:nvCxnSpPr>
          <p:spPr>
            <a:xfrm>
              <a:off x="1061187" y="3489448"/>
              <a:ext cx="0" cy="600609"/>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49" name="cloud" title="Icon of a cloud">
              <a:extLst>
                <a:ext uri="{FF2B5EF4-FFF2-40B4-BE49-F238E27FC236}">
                  <a16:creationId xmlns:a16="http://schemas.microsoft.com/office/drawing/2014/main" id="{BB677C24-2B9F-4005-B431-34765F148107}"/>
                </a:ext>
              </a:extLst>
            </p:cNvPr>
            <p:cNvSpPr>
              <a:spLocks noChangeAspect="1"/>
            </p:cNvSpPr>
            <p:nvPr/>
          </p:nvSpPr>
          <p:spPr bwMode="auto">
            <a:xfrm>
              <a:off x="315232" y="3605506"/>
              <a:ext cx="578392" cy="368492"/>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675" b="0">
                <a:gradFill>
                  <a:gsLst>
                    <a:gs pos="0">
                      <a:srgbClr val="505050"/>
                    </a:gs>
                    <a:gs pos="100000">
                      <a:srgbClr val="505050"/>
                    </a:gs>
                  </a:gsLst>
                </a:gradFill>
                <a:latin typeface="Segoe UI"/>
                <a:cs typeface="+mn-cs"/>
              </a:endParaRPr>
            </a:p>
          </p:txBody>
        </p:sp>
      </p:grpSp>
      <p:sp>
        <p:nvSpPr>
          <p:cNvPr id="150" name="Title 5">
            <a:extLst>
              <a:ext uri="{FF2B5EF4-FFF2-40B4-BE49-F238E27FC236}">
                <a16:creationId xmlns:a16="http://schemas.microsoft.com/office/drawing/2014/main" id="{73B6EAAF-58F1-41A5-9B66-657476502518}"/>
              </a:ext>
            </a:extLst>
          </p:cNvPr>
          <p:cNvSpPr>
            <a:spLocks noGrp="1"/>
          </p:cNvSpPr>
          <p:nvPr>
            <p:ph type="title"/>
          </p:nvPr>
        </p:nvSpPr>
        <p:spPr>
          <a:xfrm>
            <a:off x="733575" y="1200501"/>
            <a:ext cx="1871660" cy="674749"/>
          </a:xfrm>
        </p:spPr>
        <p:txBody>
          <a:bodyPr/>
          <a:lstStyle/>
          <a:p>
            <a:r>
              <a:rPr lang="en-US" sz="2100"/>
              <a:t>Protecting your application</a:t>
            </a:r>
          </a:p>
        </p:txBody>
      </p:sp>
      <p:grpSp>
        <p:nvGrpSpPr>
          <p:cNvPr id="154" name="Group 153">
            <a:extLst>
              <a:ext uri="{FF2B5EF4-FFF2-40B4-BE49-F238E27FC236}">
                <a16:creationId xmlns:a16="http://schemas.microsoft.com/office/drawing/2014/main" id="{3E37238A-2276-4193-A7E1-A81A17527F43}"/>
              </a:ext>
            </a:extLst>
          </p:cNvPr>
          <p:cNvGrpSpPr/>
          <p:nvPr/>
        </p:nvGrpSpPr>
        <p:grpSpPr>
          <a:xfrm>
            <a:off x="242066" y="1353125"/>
            <a:ext cx="367947" cy="418972"/>
            <a:chOff x="466726" y="1321530"/>
            <a:chExt cx="345724" cy="368082"/>
          </a:xfrm>
        </p:grpSpPr>
        <p:sp>
          <p:nvSpPr>
            <p:cNvPr id="155" name="Shield_EA18">
              <a:extLst>
                <a:ext uri="{FF2B5EF4-FFF2-40B4-BE49-F238E27FC236}">
                  <a16:creationId xmlns:a16="http://schemas.microsoft.com/office/drawing/2014/main" id="{0B5A6674-8181-4C60-B165-DADE41F99DEE}"/>
                </a:ext>
              </a:extLst>
            </p:cNvPr>
            <p:cNvSpPr>
              <a:spLocks noChangeAspect="1"/>
            </p:cNvSpPr>
            <p:nvPr/>
          </p:nvSpPr>
          <p:spPr bwMode="auto">
            <a:xfrm>
              <a:off x="466726" y="1321530"/>
              <a:ext cx="345724" cy="368082"/>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noFill/>
            <a:ln w="190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a:gradFill>
                  <a:gsLst>
                    <a:gs pos="0">
                      <a:srgbClr val="505050"/>
                    </a:gs>
                    <a:gs pos="100000">
                      <a:srgbClr val="505050"/>
                    </a:gs>
                  </a:gsLst>
                </a:gradFill>
                <a:latin typeface="Segoe UI"/>
                <a:cs typeface="+mn-cs"/>
              </a:endParaRPr>
            </a:p>
          </p:txBody>
        </p:sp>
        <p:sp>
          <p:nvSpPr>
            <p:cNvPr id="156" name="Lock">
              <a:extLst>
                <a:ext uri="{FF2B5EF4-FFF2-40B4-BE49-F238E27FC236}">
                  <a16:creationId xmlns:a16="http://schemas.microsoft.com/office/drawing/2014/main" id="{200FD7D6-DBCC-462A-90C6-A8AADA969BBE}"/>
                </a:ext>
              </a:extLst>
            </p:cNvPr>
            <p:cNvSpPr>
              <a:spLocks noChangeAspect="1" noEditPoints="1"/>
            </p:cNvSpPr>
            <p:nvPr/>
          </p:nvSpPr>
          <p:spPr bwMode="auto">
            <a:xfrm>
              <a:off x="585408" y="1403176"/>
              <a:ext cx="108361" cy="151450"/>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675" b="0">
                <a:gradFill>
                  <a:gsLst>
                    <a:gs pos="0">
                      <a:srgbClr val="505050"/>
                    </a:gs>
                    <a:gs pos="100000">
                      <a:srgbClr val="505050"/>
                    </a:gs>
                  </a:gsLst>
                  <a:lin ang="5400000" scaled="1"/>
                </a:gradFill>
                <a:latin typeface="Segoe UI"/>
                <a:cs typeface="+mn-cs"/>
              </a:endParaRPr>
            </a:p>
          </p:txBody>
        </p:sp>
      </p:grpSp>
    </p:spTree>
    <p:extLst>
      <p:ext uri="{BB962C8B-B14F-4D97-AF65-F5344CB8AC3E}">
        <p14:creationId xmlns:p14="http://schemas.microsoft.com/office/powerpoint/2010/main" val="39923558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7" grpId="0" animBg="1"/>
      <p:bldP spid="128" grpId="0" animBg="1"/>
      <p:bldP spid="13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1DDD94A1-53A7-4BA1-B439-A7E39D858FC2}"/>
              </a:ext>
            </a:extLst>
          </p:cNvPr>
          <p:cNvSpPr/>
          <p:nvPr/>
        </p:nvSpPr>
        <p:spPr>
          <a:xfrm>
            <a:off x="928569" y="2777065"/>
            <a:ext cx="2989550" cy="600164"/>
          </a:xfrm>
          <a:prstGeom prst="rect">
            <a:avLst/>
          </a:prstGeom>
        </p:spPr>
        <p:txBody>
          <a:bodyPr wrap="square">
            <a:spAutoFit/>
          </a:bodyPr>
          <a:lstStyle/>
          <a:p>
            <a:pPr defTabSz="685800" fontAlgn="auto">
              <a:spcBef>
                <a:spcPts val="0"/>
              </a:spcBef>
              <a:spcAft>
                <a:spcPts val="0"/>
              </a:spcAft>
            </a:pPr>
            <a:r>
              <a:rPr lang="en-US" sz="1200" b="0">
                <a:solidFill>
                  <a:srgbClr val="0078D7"/>
                </a:solidFill>
                <a:latin typeface="Segoe UI"/>
                <a:cs typeface="+mn-cs"/>
              </a:rPr>
              <a:t>Azure Security Center</a:t>
            </a:r>
          </a:p>
          <a:p>
            <a:pPr defTabSz="685800" fontAlgn="auto">
              <a:spcBef>
                <a:spcPts val="0"/>
              </a:spcBef>
              <a:spcAft>
                <a:spcPts val="0"/>
              </a:spcAft>
            </a:pPr>
            <a:r>
              <a:rPr lang="en-US" sz="1050" b="0">
                <a:solidFill>
                  <a:srgbClr val="3E3D4D"/>
                </a:solidFill>
                <a:latin typeface="Segoe UI"/>
                <a:cs typeface="+mn-cs"/>
              </a:rPr>
              <a:t>Prevent, detect, and respond to threats with increased visibility</a:t>
            </a:r>
          </a:p>
        </p:txBody>
      </p:sp>
      <p:sp>
        <p:nvSpPr>
          <p:cNvPr id="16" name="Rectangle 15">
            <a:extLst>
              <a:ext uri="{FF2B5EF4-FFF2-40B4-BE49-F238E27FC236}">
                <a16:creationId xmlns:a16="http://schemas.microsoft.com/office/drawing/2014/main" id="{E8872F68-F8F4-416B-9B95-73934ECCE58F}"/>
              </a:ext>
            </a:extLst>
          </p:cNvPr>
          <p:cNvSpPr/>
          <p:nvPr/>
        </p:nvSpPr>
        <p:spPr>
          <a:xfrm>
            <a:off x="928569" y="3753255"/>
            <a:ext cx="2989550" cy="600164"/>
          </a:xfrm>
          <a:prstGeom prst="rect">
            <a:avLst/>
          </a:prstGeom>
        </p:spPr>
        <p:txBody>
          <a:bodyPr wrap="square">
            <a:spAutoFit/>
          </a:bodyPr>
          <a:lstStyle/>
          <a:p>
            <a:pPr defTabSz="685800" fontAlgn="auto">
              <a:spcBef>
                <a:spcPts val="0"/>
              </a:spcBef>
              <a:spcAft>
                <a:spcPts val="0"/>
              </a:spcAft>
            </a:pPr>
            <a:r>
              <a:rPr lang="en-US" sz="1200" b="0">
                <a:solidFill>
                  <a:srgbClr val="0078D7"/>
                </a:solidFill>
                <a:latin typeface="Segoe UI"/>
                <a:cs typeface="+mn-cs"/>
              </a:rPr>
              <a:t>Azure Log Analytics</a:t>
            </a:r>
          </a:p>
          <a:p>
            <a:pPr defTabSz="685800" fontAlgn="auto">
              <a:spcBef>
                <a:spcPts val="0"/>
              </a:spcBef>
              <a:spcAft>
                <a:spcPts val="0"/>
              </a:spcAft>
            </a:pPr>
            <a:r>
              <a:rPr lang="en-US" sz="1050" b="0">
                <a:solidFill>
                  <a:srgbClr val="3E3D4D"/>
                </a:solidFill>
                <a:latin typeface="Segoe UI"/>
                <a:cs typeface="+mn-cs"/>
              </a:rPr>
              <a:t>Collect, search, and visualize machine data from on-premises and cloud</a:t>
            </a:r>
          </a:p>
        </p:txBody>
      </p:sp>
      <p:sp>
        <p:nvSpPr>
          <p:cNvPr id="19" name="Rectangle 18">
            <a:extLst>
              <a:ext uri="{FF2B5EF4-FFF2-40B4-BE49-F238E27FC236}">
                <a16:creationId xmlns:a16="http://schemas.microsoft.com/office/drawing/2014/main" id="{76BBEEC3-E59E-4729-8FB7-6020F400C4E4}"/>
              </a:ext>
            </a:extLst>
          </p:cNvPr>
          <p:cNvSpPr/>
          <p:nvPr/>
        </p:nvSpPr>
        <p:spPr>
          <a:xfrm>
            <a:off x="5290609" y="1810760"/>
            <a:ext cx="3270943" cy="438582"/>
          </a:xfrm>
          <a:prstGeom prst="rect">
            <a:avLst/>
          </a:prstGeom>
        </p:spPr>
        <p:txBody>
          <a:bodyPr wrap="square">
            <a:spAutoFit/>
          </a:bodyPr>
          <a:lstStyle/>
          <a:p>
            <a:pPr defTabSz="685800" fontAlgn="auto">
              <a:spcBef>
                <a:spcPts val="0"/>
              </a:spcBef>
              <a:spcAft>
                <a:spcPts val="0"/>
              </a:spcAft>
            </a:pPr>
            <a:r>
              <a:rPr lang="en-US" sz="1200" b="0">
                <a:solidFill>
                  <a:srgbClr val="0078D7"/>
                </a:solidFill>
                <a:latin typeface="Segoe UI"/>
                <a:cs typeface="+mn-cs"/>
              </a:rPr>
              <a:t>Azure Resource Manager</a:t>
            </a:r>
          </a:p>
          <a:p>
            <a:pPr defTabSz="685800" fontAlgn="auto">
              <a:spcBef>
                <a:spcPts val="0"/>
              </a:spcBef>
              <a:spcAft>
                <a:spcPts val="0"/>
              </a:spcAft>
            </a:pPr>
            <a:r>
              <a:rPr lang="en-US" sz="1050" b="0">
                <a:solidFill>
                  <a:srgbClr val="3E3D4D"/>
                </a:solidFill>
                <a:latin typeface="Segoe UI"/>
                <a:cs typeface="+mn-cs"/>
              </a:rPr>
              <a:t>Organize, deploy and control resources in Azure</a:t>
            </a:r>
          </a:p>
        </p:txBody>
      </p:sp>
      <p:sp>
        <p:nvSpPr>
          <p:cNvPr id="22" name="Rectangle 21">
            <a:extLst>
              <a:ext uri="{FF2B5EF4-FFF2-40B4-BE49-F238E27FC236}">
                <a16:creationId xmlns:a16="http://schemas.microsoft.com/office/drawing/2014/main" id="{4111E95D-7845-4B85-BF96-19BDB3C42899}"/>
              </a:ext>
            </a:extLst>
          </p:cNvPr>
          <p:cNvSpPr/>
          <p:nvPr/>
        </p:nvSpPr>
        <p:spPr>
          <a:xfrm>
            <a:off x="928569" y="1810760"/>
            <a:ext cx="2989550" cy="600164"/>
          </a:xfrm>
          <a:prstGeom prst="rect">
            <a:avLst/>
          </a:prstGeom>
        </p:spPr>
        <p:txBody>
          <a:bodyPr wrap="square">
            <a:spAutoFit/>
          </a:bodyPr>
          <a:lstStyle/>
          <a:p>
            <a:pPr defTabSz="685800" fontAlgn="auto">
              <a:spcBef>
                <a:spcPts val="0"/>
              </a:spcBef>
              <a:spcAft>
                <a:spcPts val="0"/>
              </a:spcAft>
            </a:pPr>
            <a:r>
              <a:rPr lang="en-US" sz="1200" b="0">
                <a:solidFill>
                  <a:srgbClr val="0078D7"/>
                </a:solidFill>
                <a:latin typeface="Segoe UI"/>
                <a:cs typeface="+mn-cs"/>
              </a:rPr>
              <a:t>Azure Active Directory</a:t>
            </a:r>
          </a:p>
          <a:p>
            <a:pPr defTabSz="685800" fontAlgn="auto">
              <a:spcBef>
                <a:spcPts val="0"/>
              </a:spcBef>
              <a:spcAft>
                <a:spcPts val="0"/>
              </a:spcAft>
            </a:pPr>
            <a:r>
              <a:rPr lang="en-US" sz="1050" b="0">
                <a:solidFill>
                  <a:srgbClr val="3E3D4D"/>
                </a:solidFill>
                <a:latin typeface="Segoe UI"/>
                <a:cs typeface="+mn-cs"/>
              </a:rPr>
              <a:t>Cloud based directory and identity management </a:t>
            </a:r>
          </a:p>
        </p:txBody>
      </p:sp>
      <p:sp>
        <p:nvSpPr>
          <p:cNvPr id="25" name="Rectangle 24">
            <a:extLst>
              <a:ext uri="{FF2B5EF4-FFF2-40B4-BE49-F238E27FC236}">
                <a16:creationId xmlns:a16="http://schemas.microsoft.com/office/drawing/2014/main" id="{A1427B1A-3B90-453F-855F-2D9761C4C00A}"/>
              </a:ext>
            </a:extLst>
          </p:cNvPr>
          <p:cNvSpPr/>
          <p:nvPr/>
        </p:nvSpPr>
        <p:spPr>
          <a:xfrm>
            <a:off x="5315198" y="3774235"/>
            <a:ext cx="3246354" cy="438582"/>
          </a:xfrm>
          <a:prstGeom prst="rect">
            <a:avLst/>
          </a:prstGeom>
        </p:spPr>
        <p:txBody>
          <a:bodyPr wrap="square">
            <a:spAutoFit/>
          </a:bodyPr>
          <a:lstStyle/>
          <a:p>
            <a:pPr defTabSz="685800" fontAlgn="auto">
              <a:spcBef>
                <a:spcPts val="0"/>
              </a:spcBef>
              <a:spcAft>
                <a:spcPts val="0"/>
              </a:spcAft>
            </a:pPr>
            <a:r>
              <a:rPr lang="en-US" sz="1200" b="0">
                <a:solidFill>
                  <a:srgbClr val="0078D7"/>
                </a:solidFill>
                <a:latin typeface="Segoe UI"/>
                <a:cs typeface="+mn-cs"/>
              </a:rPr>
              <a:t>Azure Key Vault</a:t>
            </a:r>
          </a:p>
          <a:p>
            <a:pPr defTabSz="685800" fontAlgn="auto">
              <a:spcBef>
                <a:spcPts val="0"/>
              </a:spcBef>
              <a:spcAft>
                <a:spcPts val="0"/>
              </a:spcAft>
            </a:pPr>
            <a:r>
              <a:rPr lang="en-US" sz="1050" b="0">
                <a:solidFill>
                  <a:srgbClr val="3E3D4D"/>
                </a:solidFill>
                <a:latin typeface="Segoe UI"/>
                <a:cs typeface="+mn-cs"/>
              </a:rPr>
              <a:t>Protect secrets such as passwords and keys securely </a:t>
            </a:r>
          </a:p>
        </p:txBody>
      </p:sp>
      <p:sp>
        <p:nvSpPr>
          <p:cNvPr id="27" name="Rectangle 26">
            <a:extLst>
              <a:ext uri="{FF2B5EF4-FFF2-40B4-BE49-F238E27FC236}">
                <a16:creationId xmlns:a16="http://schemas.microsoft.com/office/drawing/2014/main" id="{F4A2773B-9960-4C17-B697-68C21CBA6DC8}"/>
              </a:ext>
            </a:extLst>
          </p:cNvPr>
          <p:cNvSpPr/>
          <p:nvPr/>
        </p:nvSpPr>
        <p:spPr>
          <a:xfrm>
            <a:off x="5315198" y="2767387"/>
            <a:ext cx="3246354" cy="600164"/>
          </a:xfrm>
          <a:prstGeom prst="rect">
            <a:avLst/>
          </a:prstGeom>
        </p:spPr>
        <p:txBody>
          <a:bodyPr wrap="square">
            <a:spAutoFit/>
          </a:bodyPr>
          <a:lstStyle/>
          <a:p>
            <a:pPr defTabSz="685800" fontAlgn="auto">
              <a:spcBef>
                <a:spcPts val="0"/>
              </a:spcBef>
              <a:spcAft>
                <a:spcPts val="0"/>
              </a:spcAft>
            </a:pPr>
            <a:r>
              <a:rPr lang="en-US" sz="1200" b="0">
                <a:solidFill>
                  <a:srgbClr val="0078D7"/>
                </a:solidFill>
                <a:latin typeface="Segoe UI"/>
                <a:cs typeface="+mn-cs"/>
              </a:rPr>
              <a:t>Azure Advisor</a:t>
            </a:r>
          </a:p>
          <a:p>
            <a:pPr defTabSz="685800" fontAlgn="auto">
              <a:spcBef>
                <a:spcPts val="0"/>
              </a:spcBef>
              <a:spcAft>
                <a:spcPts val="0"/>
              </a:spcAft>
            </a:pPr>
            <a:r>
              <a:rPr lang="en-US" sz="1050" b="0">
                <a:solidFill>
                  <a:srgbClr val="3E3D4D"/>
                </a:solidFill>
                <a:latin typeface="Segoe UI"/>
                <a:cs typeface="+mn-cs"/>
              </a:rPr>
              <a:t>Optimize across four different areas: high availability, performance, security, and cost</a:t>
            </a:r>
          </a:p>
        </p:txBody>
      </p:sp>
      <p:sp>
        <p:nvSpPr>
          <p:cNvPr id="30" name="Rectangle 29">
            <a:extLst>
              <a:ext uri="{FF2B5EF4-FFF2-40B4-BE49-F238E27FC236}">
                <a16:creationId xmlns:a16="http://schemas.microsoft.com/office/drawing/2014/main" id="{DC42AF71-D288-455C-AAAE-804481DCDC1C}"/>
              </a:ext>
            </a:extLst>
          </p:cNvPr>
          <p:cNvSpPr/>
          <p:nvPr/>
        </p:nvSpPr>
        <p:spPr>
          <a:xfrm>
            <a:off x="928569" y="4761347"/>
            <a:ext cx="2989550" cy="761747"/>
          </a:xfrm>
          <a:prstGeom prst="rect">
            <a:avLst/>
          </a:prstGeom>
        </p:spPr>
        <p:txBody>
          <a:bodyPr wrap="square">
            <a:spAutoFit/>
          </a:bodyPr>
          <a:lstStyle/>
          <a:p>
            <a:pPr defTabSz="685800" fontAlgn="auto">
              <a:spcBef>
                <a:spcPts val="0"/>
              </a:spcBef>
              <a:spcAft>
                <a:spcPts val="0"/>
              </a:spcAft>
            </a:pPr>
            <a:r>
              <a:rPr lang="en-US" sz="1200" b="0">
                <a:solidFill>
                  <a:srgbClr val="0078D7"/>
                </a:solidFill>
                <a:latin typeface="Segoe UI"/>
                <a:cs typeface="+mn-cs"/>
              </a:rPr>
              <a:t>Azure Backup</a:t>
            </a:r>
          </a:p>
          <a:p>
            <a:pPr defTabSz="685800" fontAlgn="auto">
              <a:spcBef>
                <a:spcPts val="0"/>
              </a:spcBef>
              <a:spcAft>
                <a:spcPts val="0"/>
              </a:spcAft>
            </a:pPr>
            <a:r>
              <a:rPr lang="en-US" sz="1050" b="0">
                <a:solidFill>
                  <a:srgbClr val="3E3D4D"/>
                </a:solidFill>
                <a:latin typeface="Segoe UI"/>
                <a:cs typeface="+mn-cs"/>
              </a:rPr>
              <a:t>Protect your virtual machines, data, or enterprise workloads by securely backing it up to Azure</a:t>
            </a:r>
          </a:p>
        </p:txBody>
      </p:sp>
      <p:sp>
        <p:nvSpPr>
          <p:cNvPr id="33" name="Rectangle 32">
            <a:extLst>
              <a:ext uri="{FF2B5EF4-FFF2-40B4-BE49-F238E27FC236}">
                <a16:creationId xmlns:a16="http://schemas.microsoft.com/office/drawing/2014/main" id="{0858A1F3-4B2B-45AA-B808-E09365D2153B}"/>
              </a:ext>
            </a:extLst>
          </p:cNvPr>
          <p:cNvSpPr/>
          <p:nvPr/>
        </p:nvSpPr>
        <p:spPr>
          <a:xfrm>
            <a:off x="5315198" y="4761347"/>
            <a:ext cx="3246354" cy="761747"/>
          </a:xfrm>
          <a:prstGeom prst="rect">
            <a:avLst/>
          </a:prstGeom>
        </p:spPr>
        <p:txBody>
          <a:bodyPr wrap="square">
            <a:spAutoFit/>
          </a:bodyPr>
          <a:lstStyle/>
          <a:p>
            <a:pPr defTabSz="685800" fontAlgn="auto">
              <a:spcBef>
                <a:spcPts val="0"/>
              </a:spcBef>
              <a:spcAft>
                <a:spcPts val="0"/>
              </a:spcAft>
            </a:pPr>
            <a:r>
              <a:rPr lang="en-US" sz="1200" b="0">
                <a:solidFill>
                  <a:srgbClr val="0078D7"/>
                </a:solidFill>
                <a:latin typeface="Segoe UI"/>
                <a:cs typeface="+mn-cs"/>
              </a:rPr>
              <a:t>Azure Site Recovery</a:t>
            </a:r>
            <a:endParaRPr lang="en-US" sz="1050" b="0">
              <a:solidFill>
                <a:srgbClr val="0078D7"/>
              </a:solidFill>
              <a:latin typeface="Segoe UI"/>
              <a:cs typeface="+mn-cs"/>
            </a:endParaRPr>
          </a:p>
          <a:p>
            <a:pPr defTabSz="685800" fontAlgn="auto">
              <a:spcBef>
                <a:spcPts val="0"/>
              </a:spcBef>
              <a:spcAft>
                <a:spcPts val="0"/>
              </a:spcAft>
            </a:pPr>
            <a:r>
              <a:rPr lang="en-US" sz="1050" b="0">
                <a:solidFill>
                  <a:srgbClr val="3E3D4D"/>
                </a:solidFill>
                <a:latin typeface="Segoe UI"/>
                <a:cs typeface="+mn-cs"/>
              </a:rPr>
              <a:t>Orchestrated failovers/back to Azure, Azure to Azure or data center to data center–great for migration!</a:t>
            </a:r>
          </a:p>
        </p:txBody>
      </p:sp>
      <p:sp>
        <p:nvSpPr>
          <p:cNvPr id="2" name="Title 1">
            <a:extLst>
              <a:ext uri="{FF2B5EF4-FFF2-40B4-BE49-F238E27FC236}">
                <a16:creationId xmlns:a16="http://schemas.microsoft.com/office/drawing/2014/main" id="{C809A2B2-E7CB-4E57-A574-02D843260440}"/>
              </a:ext>
            </a:extLst>
          </p:cNvPr>
          <p:cNvSpPr>
            <a:spLocks noGrp="1"/>
          </p:cNvSpPr>
          <p:nvPr>
            <p:ph type="title"/>
          </p:nvPr>
        </p:nvSpPr>
        <p:spPr/>
        <p:txBody>
          <a:bodyPr/>
          <a:lstStyle/>
          <a:p>
            <a:r>
              <a:rPr lang="en-US">
                <a:solidFill>
                  <a:srgbClr val="0078D7"/>
                </a:solidFill>
              </a:rPr>
              <a:t>Security and Management</a:t>
            </a:r>
          </a:p>
        </p:txBody>
      </p:sp>
      <p:sp>
        <p:nvSpPr>
          <p:cNvPr id="35" name="Fingerprint_E928" title="Icon of a fingerprint">
            <a:extLst>
              <a:ext uri="{FF2B5EF4-FFF2-40B4-BE49-F238E27FC236}">
                <a16:creationId xmlns:a16="http://schemas.microsoft.com/office/drawing/2014/main" id="{B44B4075-3196-4C22-896A-B5F68B0B5EEF}"/>
              </a:ext>
            </a:extLst>
          </p:cNvPr>
          <p:cNvSpPr>
            <a:spLocks noChangeAspect="1" noEditPoints="1"/>
          </p:cNvSpPr>
          <p:nvPr/>
        </p:nvSpPr>
        <p:spPr bwMode="auto">
          <a:xfrm>
            <a:off x="295982" y="1889385"/>
            <a:ext cx="322566" cy="433791"/>
          </a:xfrm>
          <a:custGeom>
            <a:avLst/>
            <a:gdLst>
              <a:gd name="T0" fmla="*/ 1116 w 2414"/>
              <a:gd name="T1" fmla="*/ 1998 h 3246"/>
              <a:gd name="T2" fmla="*/ 117 w 2414"/>
              <a:gd name="T3" fmla="*/ 2996 h 3246"/>
              <a:gd name="T4" fmla="*/ 2115 w 2414"/>
              <a:gd name="T5" fmla="*/ 250 h 3246"/>
              <a:gd name="T6" fmla="*/ 1116 w 2414"/>
              <a:gd name="T7" fmla="*/ 0 h 3246"/>
              <a:gd name="T8" fmla="*/ 117 w 2414"/>
              <a:gd name="T9" fmla="*/ 250 h 3246"/>
              <a:gd name="T10" fmla="*/ 2414 w 2414"/>
              <a:gd name="T11" fmla="*/ 1248 h 3246"/>
              <a:gd name="T12" fmla="*/ 1116 w 2414"/>
              <a:gd name="T13" fmla="*/ 499 h 3246"/>
              <a:gd name="T14" fmla="*/ 0 w 2414"/>
              <a:gd name="T15" fmla="*/ 999 h 3246"/>
              <a:gd name="T16" fmla="*/ 1677 w 2414"/>
              <a:gd name="T17" fmla="*/ 3246 h 3246"/>
              <a:gd name="T18" fmla="*/ 2115 w 2414"/>
              <a:gd name="T19" fmla="*/ 1998 h 3246"/>
              <a:gd name="T20" fmla="*/ 1116 w 2414"/>
              <a:gd name="T21" fmla="*/ 999 h 3246"/>
              <a:gd name="T22" fmla="*/ 117 w 2414"/>
              <a:gd name="T23" fmla="*/ 1998 h 3246"/>
              <a:gd name="T24" fmla="*/ 946 w 2414"/>
              <a:gd name="T25" fmla="*/ 3246 h 3246"/>
              <a:gd name="T26" fmla="*/ 1616 w 2414"/>
              <a:gd name="T27" fmla="*/ 1998 h 3246"/>
              <a:gd name="T28" fmla="*/ 1116 w 2414"/>
              <a:gd name="T29" fmla="*/ 1498 h 3246"/>
              <a:gd name="T30" fmla="*/ 617 w 2414"/>
              <a:gd name="T31" fmla="*/ 1998 h 3246"/>
              <a:gd name="T32" fmla="*/ 117 w 2414"/>
              <a:gd name="T33" fmla="*/ 2497 h 3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14" h="3246">
                <a:moveTo>
                  <a:pt x="1116" y="1998"/>
                </a:moveTo>
                <a:cubicBezTo>
                  <a:pt x="1116" y="2550"/>
                  <a:pt x="669" y="2996"/>
                  <a:pt x="117" y="2996"/>
                </a:cubicBezTo>
                <a:moveTo>
                  <a:pt x="2115" y="250"/>
                </a:moveTo>
                <a:cubicBezTo>
                  <a:pt x="1819" y="91"/>
                  <a:pt x="1479" y="0"/>
                  <a:pt x="1116" y="0"/>
                </a:cubicBezTo>
                <a:cubicBezTo>
                  <a:pt x="754" y="0"/>
                  <a:pt x="413" y="91"/>
                  <a:pt x="117" y="250"/>
                </a:cubicBezTo>
                <a:moveTo>
                  <a:pt x="2414" y="1248"/>
                </a:moveTo>
                <a:cubicBezTo>
                  <a:pt x="2155" y="801"/>
                  <a:pt x="1671" y="499"/>
                  <a:pt x="1116" y="499"/>
                </a:cubicBezTo>
                <a:cubicBezTo>
                  <a:pt x="673" y="499"/>
                  <a:pt x="274" y="692"/>
                  <a:pt x="0" y="999"/>
                </a:cubicBezTo>
                <a:moveTo>
                  <a:pt x="1677" y="3246"/>
                </a:moveTo>
                <a:cubicBezTo>
                  <a:pt x="1951" y="2904"/>
                  <a:pt x="2115" y="2470"/>
                  <a:pt x="2115" y="1998"/>
                </a:cubicBezTo>
                <a:cubicBezTo>
                  <a:pt x="2115" y="1446"/>
                  <a:pt x="1668" y="999"/>
                  <a:pt x="1116" y="999"/>
                </a:cubicBezTo>
                <a:cubicBezTo>
                  <a:pt x="565" y="999"/>
                  <a:pt x="117" y="1446"/>
                  <a:pt x="117" y="1998"/>
                </a:cubicBezTo>
                <a:moveTo>
                  <a:pt x="946" y="3246"/>
                </a:moveTo>
                <a:cubicBezTo>
                  <a:pt x="1350" y="2978"/>
                  <a:pt x="1616" y="2519"/>
                  <a:pt x="1616" y="1998"/>
                </a:cubicBezTo>
                <a:cubicBezTo>
                  <a:pt x="1616" y="1722"/>
                  <a:pt x="1392" y="1498"/>
                  <a:pt x="1116" y="1498"/>
                </a:cubicBezTo>
                <a:cubicBezTo>
                  <a:pt x="840" y="1498"/>
                  <a:pt x="617" y="1722"/>
                  <a:pt x="617" y="1998"/>
                </a:cubicBezTo>
                <a:cubicBezTo>
                  <a:pt x="617" y="2274"/>
                  <a:pt x="393" y="2497"/>
                  <a:pt x="117" y="2497"/>
                </a:cubicBezTo>
              </a:path>
            </a:pathLst>
          </a:custGeom>
          <a:noFill/>
          <a:ln w="19050" cap="sq">
            <a:solidFill>
              <a:srgbClr val="3E3D4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a:gradFill>
                <a:gsLst>
                  <a:gs pos="0">
                    <a:srgbClr val="505050"/>
                  </a:gs>
                  <a:gs pos="100000">
                    <a:srgbClr val="505050"/>
                  </a:gs>
                </a:gsLst>
              </a:gradFill>
              <a:latin typeface="Segoe UI"/>
              <a:cs typeface="+mn-cs"/>
            </a:endParaRPr>
          </a:p>
        </p:txBody>
      </p:sp>
      <p:sp>
        <p:nvSpPr>
          <p:cNvPr id="36" name="shield_3" title="Icon of a shield with an exclamation point inside">
            <a:extLst>
              <a:ext uri="{FF2B5EF4-FFF2-40B4-BE49-F238E27FC236}">
                <a16:creationId xmlns:a16="http://schemas.microsoft.com/office/drawing/2014/main" id="{B63139E4-BD9C-476F-8B69-3A3F2700F28D}"/>
              </a:ext>
            </a:extLst>
          </p:cNvPr>
          <p:cNvSpPr>
            <a:spLocks noChangeAspect="1" noEditPoints="1"/>
          </p:cNvSpPr>
          <p:nvPr/>
        </p:nvSpPr>
        <p:spPr bwMode="auto">
          <a:xfrm>
            <a:off x="238832" y="2861447"/>
            <a:ext cx="428007" cy="433791"/>
          </a:xfrm>
          <a:custGeom>
            <a:avLst/>
            <a:gdLst>
              <a:gd name="T0" fmla="*/ 55 w 322"/>
              <a:gd name="T1" fmla="*/ 246 h 329"/>
              <a:gd name="T2" fmla="*/ 4 w 322"/>
              <a:gd name="T3" fmla="*/ 101 h 329"/>
              <a:gd name="T4" fmla="*/ 4 w 322"/>
              <a:gd name="T5" fmla="*/ 44 h 329"/>
              <a:gd name="T6" fmla="*/ 72 w 322"/>
              <a:gd name="T7" fmla="*/ 34 h 329"/>
              <a:gd name="T8" fmla="*/ 161 w 322"/>
              <a:gd name="T9" fmla="*/ 0 h 329"/>
              <a:gd name="T10" fmla="*/ 250 w 322"/>
              <a:gd name="T11" fmla="*/ 34 h 329"/>
              <a:gd name="T12" fmla="*/ 318 w 322"/>
              <a:gd name="T13" fmla="*/ 44 h 329"/>
              <a:gd name="T14" fmla="*/ 318 w 322"/>
              <a:gd name="T15" fmla="*/ 101 h 329"/>
              <a:gd name="T16" fmla="*/ 267 w 322"/>
              <a:gd name="T17" fmla="*/ 246 h 329"/>
              <a:gd name="T18" fmla="*/ 161 w 322"/>
              <a:gd name="T19" fmla="*/ 329 h 329"/>
              <a:gd name="T20" fmla="*/ 55 w 322"/>
              <a:gd name="T21" fmla="*/ 246 h 329"/>
              <a:gd name="T22" fmla="*/ 161 w 322"/>
              <a:gd name="T23" fmla="*/ 53 h 329"/>
              <a:gd name="T24" fmla="*/ 161 w 322"/>
              <a:gd name="T25" fmla="*/ 207 h 329"/>
              <a:gd name="T26" fmla="*/ 161 w 322"/>
              <a:gd name="T27" fmla="*/ 231 h 329"/>
              <a:gd name="T28" fmla="*/ 161 w 322"/>
              <a:gd name="T29" fmla="*/ 251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2" h="329">
                <a:moveTo>
                  <a:pt x="55" y="246"/>
                </a:moveTo>
                <a:cubicBezTo>
                  <a:pt x="0" y="179"/>
                  <a:pt x="4" y="101"/>
                  <a:pt x="4" y="101"/>
                </a:cubicBezTo>
                <a:cubicBezTo>
                  <a:pt x="4" y="44"/>
                  <a:pt x="4" y="44"/>
                  <a:pt x="4" y="44"/>
                </a:cubicBezTo>
                <a:cubicBezTo>
                  <a:pt x="4" y="44"/>
                  <a:pt x="38" y="45"/>
                  <a:pt x="72" y="34"/>
                </a:cubicBezTo>
                <a:cubicBezTo>
                  <a:pt x="107" y="22"/>
                  <a:pt x="124" y="0"/>
                  <a:pt x="161" y="0"/>
                </a:cubicBezTo>
                <a:cubicBezTo>
                  <a:pt x="198" y="0"/>
                  <a:pt x="215" y="22"/>
                  <a:pt x="250" y="34"/>
                </a:cubicBezTo>
                <a:cubicBezTo>
                  <a:pt x="284" y="45"/>
                  <a:pt x="318" y="44"/>
                  <a:pt x="318" y="44"/>
                </a:cubicBezTo>
                <a:cubicBezTo>
                  <a:pt x="318" y="101"/>
                  <a:pt x="318" y="101"/>
                  <a:pt x="318" y="101"/>
                </a:cubicBezTo>
                <a:cubicBezTo>
                  <a:pt x="318" y="101"/>
                  <a:pt x="322" y="179"/>
                  <a:pt x="267" y="246"/>
                </a:cubicBezTo>
                <a:cubicBezTo>
                  <a:pt x="234" y="286"/>
                  <a:pt x="161" y="329"/>
                  <a:pt x="161" y="329"/>
                </a:cubicBezTo>
                <a:cubicBezTo>
                  <a:pt x="161" y="329"/>
                  <a:pt x="88" y="286"/>
                  <a:pt x="55" y="246"/>
                </a:cubicBezTo>
                <a:close/>
                <a:moveTo>
                  <a:pt x="161" y="53"/>
                </a:moveTo>
                <a:cubicBezTo>
                  <a:pt x="161" y="207"/>
                  <a:pt x="161" y="207"/>
                  <a:pt x="161" y="207"/>
                </a:cubicBezTo>
                <a:moveTo>
                  <a:pt x="161" y="231"/>
                </a:moveTo>
                <a:cubicBezTo>
                  <a:pt x="161" y="251"/>
                  <a:pt x="161" y="251"/>
                  <a:pt x="161" y="251"/>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a:solidFill>
                <a:srgbClr val="2F2F2F"/>
              </a:solidFill>
              <a:latin typeface="Segoe UI"/>
              <a:cs typeface="+mn-cs"/>
            </a:endParaRPr>
          </a:p>
        </p:txBody>
      </p:sp>
      <p:sp>
        <p:nvSpPr>
          <p:cNvPr id="37" name="CompanyDirectory_EF0D" title="Icon of a directory or logbook">
            <a:extLst>
              <a:ext uri="{FF2B5EF4-FFF2-40B4-BE49-F238E27FC236}">
                <a16:creationId xmlns:a16="http://schemas.microsoft.com/office/drawing/2014/main" id="{8B81C430-4B39-4A88-9B28-701D0381038E}"/>
              </a:ext>
            </a:extLst>
          </p:cNvPr>
          <p:cNvSpPr>
            <a:spLocks noChangeAspect="1" noEditPoints="1"/>
          </p:cNvSpPr>
          <p:nvPr/>
        </p:nvSpPr>
        <p:spPr bwMode="auto">
          <a:xfrm>
            <a:off x="265999" y="3833510"/>
            <a:ext cx="390371" cy="433791"/>
          </a:xfrm>
          <a:custGeom>
            <a:avLst/>
            <a:gdLst>
              <a:gd name="T0" fmla="*/ 374 w 3371"/>
              <a:gd name="T1" fmla="*/ 3746 h 3746"/>
              <a:gd name="T2" fmla="*/ 374 w 3371"/>
              <a:gd name="T3" fmla="*/ 0 h 3746"/>
              <a:gd name="T4" fmla="*/ 3371 w 3371"/>
              <a:gd name="T5" fmla="*/ 0 h 3746"/>
              <a:gd name="T6" fmla="*/ 3371 w 3371"/>
              <a:gd name="T7" fmla="*/ 3746 h 3746"/>
              <a:gd name="T8" fmla="*/ 374 w 3371"/>
              <a:gd name="T9" fmla="*/ 3746 h 3746"/>
              <a:gd name="T10" fmla="*/ 0 w 3371"/>
              <a:gd name="T11" fmla="*/ 501 h 3746"/>
              <a:gd name="T12" fmla="*/ 367 w 3371"/>
              <a:gd name="T13" fmla="*/ 501 h 3746"/>
              <a:gd name="T14" fmla="*/ 0 w 3371"/>
              <a:gd name="T15" fmla="*/ 1251 h 3746"/>
              <a:gd name="T16" fmla="*/ 367 w 3371"/>
              <a:gd name="T17" fmla="*/ 1251 h 3746"/>
              <a:gd name="T18" fmla="*/ 0 w 3371"/>
              <a:gd name="T19" fmla="*/ 2500 h 3746"/>
              <a:gd name="T20" fmla="*/ 367 w 3371"/>
              <a:gd name="T21" fmla="*/ 2500 h 3746"/>
              <a:gd name="T22" fmla="*/ 0 w 3371"/>
              <a:gd name="T23" fmla="*/ 3250 h 3746"/>
              <a:gd name="T24" fmla="*/ 367 w 3371"/>
              <a:gd name="T25" fmla="*/ 3250 h 3746"/>
              <a:gd name="T26" fmla="*/ 1748 w 3371"/>
              <a:gd name="T27" fmla="*/ 749 h 3746"/>
              <a:gd name="T28" fmla="*/ 2997 w 3371"/>
              <a:gd name="T29" fmla="*/ 749 h 3746"/>
              <a:gd name="T30" fmla="*/ 1748 w 3371"/>
              <a:gd name="T31" fmla="*/ 1249 h 3746"/>
              <a:gd name="T32" fmla="*/ 2997 w 3371"/>
              <a:gd name="T33" fmla="*/ 1249 h 3746"/>
              <a:gd name="T34" fmla="*/ 1748 w 3371"/>
              <a:gd name="T35" fmla="*/ 2497 h 3746"/>
              <a:gd name="T36" fmla="*/ 2997 w 3371"/>
              <a:gd name="T37" fmla="*/ 2497 h 3746"/>
              <a:gd name="T38" fmla="*/ 1748 w 3371"/>
              <a:gd name="T39" fmla="*/ 2997 h 3746"/>
              <a:gd name="T40" fmla="*/ 2997 w 3371"/>
              <a:gd name="T41" fmla="*/ 2997 h 3746"/>
              <a:gd name="T42" fmla="*/ 1122 w 3371"/>
              <a:gd name="T43" fmla="*/ 753 h 3746"/>
              <a:gd name="T44" fmla="*/ 874 w 3371"/>
              <a:gd name="T45" fmla="*/ 1001 h 3746"/>
              <a:gd name="T46" fmla="*/ 1122 w 3371"/>
              <a:gd name="T47" fmla="*/ 1249 h 3746"/>
              <a:gd name="T48" fmla="*/ 1369 w 3371"/>
              <a:gd name="T49" fmla="*/ 1001 h 3746"/>
              <a:gd name="T50" fmla="*/ 1122 w 3371"/>
              <a:gd name="T51" fmla="*/ 753 h 3746"/>
              <a:gd name="T52" fmla="*/ 1122 w 3371"/>
              <a:gd name="T53" fmla="*/ 2499 h 3746"/>
              <a:gd name="T54" fmla="*/ 874 w 3371"/>
              <a:gd name="T55" fmla="*/ 2747 h 3746"/>
              <a:gd name="T56" fmla="*/ 1122 w 3371"/>
              <a:gd name="T57" fmla="*/ 2995 h 3746"/>
              <a:gd name="T58" fmla="*/ 1369 w 3371"/>
              <a:gd name="T59" fmla="*/ 2747 h 3746"/>
              <a:gd name="T60" fmla="*/ 1122 w 3371"/>
              <a:gd name="T61" fmla="*/ 2499 h 37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71" h="3746">
                <a:moveTo>
                  <a:pt x="374" y="3746"/>
                </a:moveTo>
                <a:cubicBezTo>
                  <a:pt x="374" y="0"/>
                  <a:pt x="374" y="0"/>
                  <a:pt x="374" y="0"/>
                </a:cubicBezTo>
                <a:cubicBezTo>
                  <a:pt x="3371" y="0"/>
                  <a:pt x="3371" y="0"/>
                  <a:pt x="3371" y="0"/>
                </a:cubicBezTo>
                <a:cubicBezTo>
                  <a:pt x="3371" y="3746"/>
                  <a:pt x="3371" y="3746"/>
                  <a:pt x="3371" y="3746"/>
                </a:cubicBezTo>
                <a:lnTo>
                  <a:pt x="374" y="3746"/>
                </a:lnTo>
                <a:close/>
                <a:moveTo>
                  <a:pt x="0" y="501"/>
                </a:moveTo>
                <a:cubicBezTo>
                  <a:pt x="367" y="501"/>
                  <a:pt x="367" y="501"/>
                  <a:pt x="367" y="501"/>
                </a:cubicBezTo>
                <a:moveTo>
                  <a:pt x="0" y="1251"/>
                </a:moveTo>
                <a:cubicBezTo>
                  <a:pt x="367" y="1251"/>
                  <a:pt x="367" y="1251"/>
                  <a:pt x="367" y="1251"/>
                </a:cubicBezTo>
                <a:moveTo>
                  <a:pt x="0" y="2500"/>
                </a:moveTo>
                <a:cubicBezTo>
                  <a:pt x="367" y="2500"/>
                  <a:pt x="367" y="2500"/>
                  <a:pt x="367" y="2500"/>
                </a:cubicBezTo>
                <a:moveTo>
                  <a:pt x="0" y="3250"/>
                </a:moveTo>
                <a:cubicBezTo>
                  <a:pt x="367" y="3250"/>
                  <a:pt x="367" y="3250"/>
                  <a:pt x="367" y="3250"/>
                </a:cubicBezTo>
                <a:moveTo>
                  <a:pt x="1748" y="749"/>
                </a:moveTo>
                <a:cubicBezTo>
                  <a:pt x="2997" y="749"/>
                  <a:pt x="2997" y="749"/>
                  <a:pt x="2997" y="749"/>
                </a:cubicBezTo>
                <a:moveTo>
                  <a:pt x="1748" y="1249"/>
                </a:moveTo>
                <a:cubicBezTo>
                  <a:pt x="2997" y="1249"/>
                  <a:pt x="2997" y="1249"/>
                  <a:pt x="2997" y="1249"/>
                </a:cubicBezTo>
                <a:moveTo>
                  <a:pt x="1748" y="2497"/>
                </a:moveTo>
                <a:cubicBezTo>
                  <a:pt x="2997" y="2497"/>
                  <a:pt x="2997" y="2497"/>
                  <a:pt x="2997" y="2497"/>
                </a:cubicBezTo>
                <a:moveTo>
                  <a:pt x="1748" y="2997"/>
                </a:moveTo>
                <a:cubicBezTo>
                  <a:pt x="2997" y="2997"/>
                  <a:pt x="2997" y="2997"/>
                  <a:pt x="2997" y="2997"/>
                </a:cubicBezTo>
                <a:moveTo>
                  <a:pt x="1122" y="753"/>
                </a:moveTo>
                <a:cubicBezTo>
                  <a:pt x="985" y="753"/>
                  <a:pt x="874" y="864"/>
                  <a:pt x="874" y="1001"/>
                </a:cubicBezTo>
                <a:cubicBezTo>
                  <a:pt x="874" y="1138"/>
                  <a:pt x="985" y="1249"/>
                  <a:pt x="1122" y="1249"/>
                </a:cubicBezTo>
                <a:cubicBezTo>
                  <a:pt x="1258" y="1249"/>
                  <a:pt x="1369" y="1138"/>
                  <a:pt x="1369" y="1001"/>
                </a:cubicBezTo>
                <a:cubicBezTo>
                  <a:pt x="1369" y="864"/>
                  <a:pt x="1258" y="753"/>
                  <a:pt x="1122" y="753"/>
                </a:cubicBezTo>
                <a:close/>
                <a:moveTo>
                  <a:pt x="1122" y="2499"/>
                </a:moveTo>
                <a:cubicBezTo>
                  <a:pt x="985" y="2499"/>
                  <a:pt x="874" y="2610"/>
                  <a:pt x="874" y="2747"/>
                </a:cubicBezTo>
                <a:cubicBezTo>
                  <a:pt x="874" y="2884"/>
                  <a:pt x="985" y="2995"/>
                  <a:pt x="1122" y="2995"/>
                </a:cubicBezTo>
                <a:cubicBezTo>
                  <a:pt x="1258" y="2995"/>
                  <a:pt x="1369" y="2884"/>
                  <a:pt x="1369" y="2747"/>
                </a:cubicBezTo>
                <a:cubicBezTo>
                  <a:pt x="1369" y="2610"/>
                  <a:pt x="1258" y="2499"/>
                  <a:pt x="1122" y="2499"/>
                </a:cubicBezTo>
                <a:close/>
              </a:path>
            </a:pathLst>
          </a:custGeom>
          <a:noFill/>
          <a:ln w="19050" cap="flat">
            <a:solidFill>
              <a:srgbClr val="3E3D4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a:solidFill>
                <a:srgbClr val="2F2F2F"/>
              </a:solidFill>
              <a:latin typeface="Segoe UI"/>
              <a:cs typeface="+mn-cs"/>
            </a:endParaRPr>
          </a:p>
        </p:txBody>
      </p:sp>
      <p:sp>
        <p:nvSpPr>
          <p:cNvPr id="38" name="cloud" title="Icon of a cloud">
            <a:extLst>
              <a:ext uri="{FF2B5EF4-FFF2-40B4-BE49-F238E27FC236}">
                <a16:creationId xmlns:a16="http://schemas.microsoft.com/office/drawing/2014/main" id="{C1D4C6D3-6354-408F-A14A-BF8D472E96AF}"/>
              </a:ext>
            </a:extLst>
          </p:cNvPr>
          <p:cNvSpPr>
            <a:spLocks noChangeAspect="1"/>
          </p:cNvSpPr>
          <p:nvPr/>
        </p:nvSpPr>
        <p:spPr bwMode="auto">
          <a:xfrm>
            <a:off x="190064" y="4860579"/>
            <a:ext cx="542241" cy="345461"/>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rgbClr val="F2F2F2"/>
          </a:solidFill>
          <a:ln w="19050" cap="sq">
            <a:solidFill>
              <a:srgbClr val="3E3D4D"/>
            </a:solidFill>
            <a:prstDash val="solid"/>
            <a:miter lim="800000"/>
            <a:headEnd/>
            <a:tailEnd/>
          </a:ln>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675" b="0">
              <a:gradFill>
                <a:gsLst>
                  <a:gs pos="0">
                    <a:srgbClr val="505050"/>
                  </a:gs>
                  <a:gs pos="100000">
                    <a:srgbClr val="505050"/>
                  </a:gs>
                </a:gsLst>
              </a:gradFill>
              <a:latin typeface="Segoe UI"/>
              <a:cs typeface="+mn-cs"/>
            </a:endParaRPr>
          </a:p>
        </p:txBody>
      </p:sp>
      <p:sp>
        <p:nvSpPr>
          <p:cNvPr id="39" name="network_3" title="Icon of a server connected to a network">
            <a:extLst>
              <a:ext uri="{FF2B5EF4-FFF2-40B4-BE49-F238E27FC236}">
                <a16:creationId xmlns:a16="http://schemas.microsoft.com/office/drawing/2014/main" id="{02E103C8-6A0F-406D-A953-8B3D17ADA874}"/>
              </a:ext>
            </a:extLst>
          </p:cNvPr>
          <p:cNvSpPr>
            <a:spLocks noChangeAspect="1" noEditPoints="1"/>
          </p:cNvSpPr>
          <p:nvPr/>
        </p:nvSpPr>
        <p:spPr bwMode="auto">
          <a:xfrm>
            <a:off x="297277" y="5076893"/>
            <a:ext cx="406128" cy="421452"/>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solidFill>
            <a:srgbClr val="F2F2F2"/>
          </a:solidFill>
          <a:ln w="19050" cap="sq">
            <a:solidFill>
              <a:srgbClr val="3E3D4D"/>
            </a:solidFill>
            <a:prstDash val="solid"/>
            <a:miter lim="800000"/>
            <a:headEnd/>
            <a:tailEnd/>
          </a:ln>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a:solidFill>
                <a:srgbClr val="2F2F2F"/>
              </a:solidFill>
              <a:latin typeface="Segoe UI"/>
              <a:cs typeface="+mn-cs"/>
            </a:endParaRPr>
          </a:p>
        </p:txBody>
      </p:sp>
      <p:sp>
        <p:nvSpPr>
          <p:cNvPr id="40" name="Website" title="Icon of multiple app windows">
            <a:extLst>
              <a:ext uri="{FF2B5EF4-FFF2-40B4-BE49-F238E27FC236}">
                <a16:creationId xmlns:a16="http://schemas.microsoft.com/office/drawing/2014/main" id="{5BBC1030-D18F-4CCC-9D1D-21F44D904C5B}"/>
              </a:ext>
            </a:extLst>
          </p:cNvPr>
          <p:cNvSpPr>
            <a:spLocks noChangeAspect="1" noEditPoints="1"/>
          </p:cNvSpPr>
          <p:nvPr/>
        </p:nvSpPr>
        <p:spPr bwMode="auto">
          <a:xfrm>
            <a:off x="4566733" y="1900806"/>
            <a:ext cx="482297" cy="422599"/>
          </a:xfrm>
          <a:custGeom>
            <a:avLst/>
            <a:gdLst>
              <a:gd name="T0" fmla="*/ 0 w 614"/>
              <a:gd name="T1" fmla="*/ 0 h 538"/>
              <a:gd name="T2" fmla="*/ 614 w 614"/>
              <a:gd name="T3" fmla="*/ 0 h 538"/>
              <a:gd name="T4" fmla="*/ 614 w 614"/>
              <a:gd name="T5" fmla="*/ 538 h 538"/>
              <a:gd name="T6" fmla="*/ 0 w 614"/>
              <a:gd name="T7" fmla="*/ 538 h 538"/>
              <a:gd name="T8" fmla="*/ 0 w 614"/>
              <a:gd name="T9" fmla="*/ 0 h 538"/>
              <a:gd name="T10" fmla="*/ 0 w 614"/>
              <a:gd name="T11" fmla="*/ 0 h 538"/>
              <a:gd name="T12" fmla="*/ 327 w 614"/>
              <a:gd name="T13" fmla="*/ 250 h 538"/>
              <a:gd name="T14" fmla="*/ 327 w 614"/>
              <a:gd name="T15" fmla="*/ 250 h 538"/>
              <a:gd name="T16" fmla="*/ 327 w 614"/>
              <a:gd name="T17" fmla="*/ 87 h 538"/>
              <a:gd name="T18" fmla="*/ 77 w 614"/>
              <a:gd name="T19" fmla="*/ 87 h 538"/>
              <a:gd name="T20" fmla="*/ 77 w 614"/>
              <a:gd name="T21" fmla="*/ 250 h 538"/>
              <a:gd name="T22" fmla="*/ 128 w 614"/>
              <a:gd name="T23" fmla="*/ 250 h 538"/>
              <a:gd name="T24" fmla="*/ 327 w 614"/>
              <a:gd name="T25" fmla="*/ 250 h 538"/>
              <a:gd name="T26" fmla="*/ 327 w 614"/>
              <a:gd name="T27" fmla="*/ 250 h 538"/>
              <a:gd name="T28" fmla="*/ 139 w 614"/>
              <a:gd name="T29" fmla="*/ 254 h 538"/>
              <a:gd name="T30" fmla="*/ 139 w 614"/>
              <a:gd name="T31" fmla="*/ 362 h 538"/>
              <a:gd name="T32" fmla="*/ 513 w 614"/>
              <a:gd name="T33" fmla="*/ 362 h 538"/>
              <a:gd name="T34" fmla="*/ 513 w 614"/>
              <a:gd name="T35" fmla="*/ 163 h 538"/>
              <a:gd name="T36" fmla="*/ 325 w 614"/>
              <a:gd name="T37" fmla="*/ 163 h 538"/>
              <a:gd name="T38" fmla="*/ 0 w 614"/>
              <a:gd name="T39" fmla="*/ 451 h 538"/>
              <a:gd name="T40" fmla="*/ 614 w 614"/>
              <a:gd name="T41" fmla="*/ 451 h 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14" h="538">
                <a:moveTo>
                  <a:pt x="0" y="0"/>
                </a:moveTo>
                <a:lnTo>
                  <a:pt x="614" y="0"/>
                </a:lnTo>
                <a:lnTo>
                  <a:pt x="614" y="538"/>
                </a:lnTo>
                <a:lnTo>
                  <a:pt x="0" y="538"/>
                </a:lnTo>
                <a:lnTo>
                  <a:pt x="0" y="0"/>
                </a:lnTo>
                <a:lnTo>
                  <a:pt x="0" y="0"/>
                </a:lnTo>
                <a:moveTo>
                  <a:pt x="327" y="250"/>
                </a:moveTo>
                <a:lnTo>
                  <a:pt x="327" y="250"/>
                </a:lnTo>
                <a:lnTo>
                  <a:pt x="327" y="87"/>
                </a:lnTo>
                <a:lnTo>
                  <a:pt x="77" y="87"/>
                </a:lnTo>
                <a:lnTo>
                  <a:pt x="77" y="250"/>
                </a:lnTo>
                <a:lnTo>
                  <a:pt x="128" y="250"/>
                </a:lnTo>
                <a:lnTo>
                  <a:pt x="327" y="250"/>
                </a:lnTo>
                <a:lnTo>
                  <a:pt x="327" y="250"/>
                </a:lnTo>
                <a:moveTo>
                  <a:pt x="139" y="254"/>
                </a:moveTo>
                <a:lnTo>
                  <a:pt x="139" y="362"/>
                </a:lnTo>
                <a:lnTo>
                  <a:pt x="513" y="362"/>
                </a:lnTo>
                <a:lnTo>
                  <a:pt x="513" y="163"/>
                </a:lnTo>
                <a:lnTo>
                  <a:pt x="325" y="163"/>
                </a:lnTo>
                <a:moveTo>
                  <a:pt x="0" y="451"/>
                </a:moveTo>
                <a:lnTo>
                  <a:pt x="614" y="451"/>
                </a:lnTo>
              </a:path>
            </a:pathLst>
          </a:custGeom>
          <a:noFill/>
          <a:ln w="19050" cap="sq">
            <a:solidFill>
              <a:srgbClr val="3E3D4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a:solidFill>
                <a:srgbClr val="2F2F2F"/>
              </a:solidFill>
              <a:latin typeface="Segoe UI"/>
              <a:cs typeface="+mn-cs"/>
            </a:endParaRPr>
          </a:p>
        </p:txBody>
      </p:sp>
      <p:grpSp>
        <p:nvGrpSpPr>
          <p:cNvPr id="41" name="Group 40">
            <a:extLst>
              <a:ext uri="{FF2B5EF4-FFF2-40B4-BE49-F238E27FC236}">
                <a16:creationId xmlns:a16="http://schemas.microsoft.com/office/drawing/2014/main" id="{25483C27-0CCC-4E6C-A153-8696366A5D6E}"/>
              </a:ext>
            </a:extLst>
          </p:cNvPr>
          <p:cNvGrpSpPr/>
          <p:nvPr/>
        </p:nvGrpSpPr>
        <p:grpSpPr>
          <a:xfrm>
            <a:off x="4496002" y="4875527"/>
            <a:ext cx="630938" cy="480060"/>
            <a:chOff x="9657556" y="2550319"/>
            <a:chExt cx="702137" cy="519112"/>
          </a:xfrm>
        </p:grpSpPr>
        <p:sp>
          <p:nvSpPr>
            <p:cNvPr id="42" name="cloud">
              <a:extLst>
                <a:ext uri="{FF2B5EF4-FFF2-40B4-BE49-F238E27FC236}">
                  <a16:creationId xmlns:a16="http://schemas.microsoft.com/office/drawing/2014/main" id="{2DC6CC65-14D7-433B-B67C-BE516CAB11CD}"/>
                </a:ext>
              </a:extLst>
            </p:cNvPr>
            <p:cNvSpPr>
              <a:spLocks noChangeAspect="1"/>
            </p:cNvSpPr>
            <p:nvPr/>
          </p:nvSpPr>
          <p:spPr bwMode="auto">
            <a:xfrm>
              <a:off x="9830591" y="2732341"/>
              <a:ext cx="529102" cy="337090"/>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9050" cap="sq">
              <a:solidFill>
                <a:srgbClr val="3E3D4D"/>
              </a:solidFill>
              <a:prstDash val="solid"/>
              <a:miter lim="800000"/>
              <a:headEnd/>
              <a:tailEnd/>
            </a:ln>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675" b="0">
                <a:solidFill>
                  <a:srgbClr val="0078D7"/>
                </a:solidFill>
                <a:latin typeface="Segoe UI"/>
                <a:cs typeface="+mn-cs"/>
              </a:endParaRPr>
            </a:p>
          </p:txBody>
        </p:sp>
        <p:sp>
          <p:nvSpPr>
            <p:cNvPr id="43" name="Freeform: Shape 37">
              <a:extLst>
                <a:ext uri="{FF2B5EF4-FFF2-40B4-BE49-F238E27FC236}">
                  <a16:creationId xmlns:a16="http://schemas.microsoft.com/office/drawing/2014/main" id="{2F6C9650-DFB2-4B5D-AA2E-9CFE562D31EC}"/>
                </a:ext>
              </a:extLst>
            </p:cNvPr>
            <p:cNvSpPr/>
            <p:nvPr/>
          </p:nvSpPr>
          <p:spPr bwMode="auto">
            <a:xfrm>
              <a:off x="9657556" y="2550319"/>
              <a:ext cx="266700" cy="519112"/>
            </a:xfrm>
            <a:custGeom>
              <a:avLst/>
              <a:gdLst>
                <a:gd name="connsiteX0" fmla="*/ 266700 w 266700"/>
                <a:gd name="connsiteY0" fmla="*/ 180975 h 519112"/>
                <a:gd name="connsiteX1" fmla="*/ 266700 w 266700"/>
                <a:gd name="connsiteY1" fmla="*/ 0 h 519112"/>
                <a:gd name="connsiteX2" fmla="*/ 0 w 266700"/>
                <a:gd name="connsiteY2" fmla="*/ 0 h 519112"/>
                <a:gd name="connsiteX3" fmla="*/ 0 w 266700"/>
                <a:gd name="connsiteY3" fmla="*/ 519112 h 519112"/>
                <a:gd name="connsiteX4" fmla="*/ 145256 w 266700"/>
                <a:gd name="connsiteY4" fmla="*/ 519112 h 519112"/>
                <a:gd name="connsiteX0" fmla="*/ 266700 w 266700"/>
                <a:gd name="connsiteY0" fmla="*/ 180975 h 519112"/>
                <a:gd name="connsiteX1" fmla="*/ 266700 w 266700"/>
                <a:gd name="connsiteY1" fmla="*/ 0 h 519112"/>
                <a:gd name="connsiteX2" fmla="*/ 0 w 266700"/>
                <a:gd name="connsiteY2" fmla="*/ 0 h 519112"/>
                <a:gd name="connsiteX3" fmla="*/ 0 w 266700"/>
                <a:gd name="connsiteY3" fmla="*/ 519112 h 519112"/>
                <a:gd name="connsiteX4" fmla="*/ 204787 w 266700"/>
                <a:gd name="connsiteY4" fmla="*/ 516731 h 519112"/>
                <a:gd name="connsiteX0" fmla="*/ 266700 w 266700"/>
                <a:gd name="connsiteY0" fmla="*/ 226219 h 519112"/>
                <a:gd name="connsiteX1" fmla="*/ 266700 w 266700"/>
                <a:gd name="connsiteY1" fmla="*/ 0 h 519112"/>
                <a:gd name="connsiteX2" fmla="*/ 0 w 266700"/>
                <a:gd name="connsiteY2" fmla="*/ 0 h 519112"/>
                <a:gd name="connsiteX3" fmla="*/ 0 w 266700"/>
                <a:gd name="connsiteY3" fmla="*/ 519112 h 519112"/>
                <a:gd name="connsiteX4" fmla="*/ 204787 w 266700"/>
                <a:gd name="connsiteY4" fmla="*/ 516731 h 5191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700" h="519112">
                  <a:moveTo>
                    <a:pt x="266700" y="226219"/>
                  </a:moveTo>
                  <a:lnTo>
                    <a:pt x="266700" y="0"/>
                  </a:lnTo>
                  <a:lnTo>
                    <a:pt x="0" y="0"/>
                  </a:lnTo>
                  <a:lnTo>
                    <a:pt x="0" y="519112"/>
                  </a:lnTo>
                  <a:lnTo>
                    <a:pt x="204787" y="516731"/>
                  </a:lnTo>
                </a:path>
              </a:pathLst>
            </a:custGeom>
            <a:noFill/>
            <a:ln w="19050">
              <a:solidFill>
                <a:srgbClr val="3E3D4D"/>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685800" fontAlgn="auto">
                <a:spcBef>
                  <a:spcPts val="0"/>
                </a:spcBef>
                <a:spcAft>
                  <a:spcPts val="0"/>
                </a:spcAft>
              </a:pPr>
              <a:endParaRPr lang="en-US" sz="1350" b="0">
                <a:solidFill>
                  <a:srgbClr val="0078D7"/>
                </a:solidFill>
                <a:latin typeface="Segoe UI"/>
              </a:endParaRPr>
            </a:p>
          </p:txBody>
        </p:sp>
        <p:sp>
          <p:nvSpPr>
            <p:cNvPr id="44" name="Freeform: Shape 39">
              <a:extLst>
                <a:ext uri="{FF2B5EF4-FFF2-40B4-BE49-F238E27FC236}">
                  <a16:creationId xmlns:a16="http://schemas.microsoft.com/office/drawing/2014/main" id="{B72395E8-B4ED-4412-B7E8-4BFFA7B9D430}"/>
                </a:ext>
              </a:extLst>
            </p:cNvPr>
            <p:cNvSpPr/>
            <p:nvPr/>
          </p:nvSpPr>
          <p:spPr bwMode="auto">
            <a:xfrm>
              <a:off x="9708356" y="2633663"/>
              <a:ext cx="166688" cy="0"/>
            </a:xfrm>
            <a:custGeom>
              <a:avLst/>
              <a:gdLst>
                <a:gd name="connsiteX0" fmla="*/ 166688 w 166688"/>
                <a:gd name="connsiteY0" fmla="*/ 0 h 0"/>
                <a:gd name="connsiteX1" fmla="*/ 0 w 166688"/>
                <a:gd name="connsiteY1" fmla="*/ 0 h 0"/>
              </a:gdLst>
              <a:ahLst/>
              <a:cxnLst>
                <a:cxn ang="0">
                  <a:pos x="connsiteX0" y="connsiteY0"/>
                </a:cxn>
                <a:cxn ang="0">
                  <a:pos x="connsiteX1" y="connsiteY1"/>
                </a:cxn>
              </a:cxnLst>
              <a:rect l="l" t="t" r="r" b="b"/>
              <a:pathLst>
                <a:path w="166688">
                  <a:moveTo>
                    <a:pt x="166688" y="0"/>
                  </a:moveTo>
                  <a:lnTo>
                    <a:pt x="0" y="0"/>
                  </a:lnTo>
                </a:path>
              </a:pathLst>
            </a:custGeom>
            <a:noFill/>
            <a:ln w="19050">
              <a:solidFill>
                <a:srgbClr val="3E3D4D"/>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685800" fontAlgn="auto">
                <a:spcBef>
                  <a:spcPts val="0"/>
                </a:spcBef>
                <a:spcAft>
                  <a:spcPts val="0"/>
                </a:spcAft>
              </a:pPr>
              <a:endParaRPr lang="en-US" sz="1350" b="0">
                <a:solidFill>
                  <a:srgbClr val="0078D7"/>
                </a:solidFill>
                <a:latin typeface="Segoe UI"/>
              </a:endParaRPr>
            </a:p>
          </p:txBody>
        </p:sp>
        <p:sp>
          <p:nvSpPr>
            <p:cNvPr id="45" name="Freeform: Shape 40">
              <a:extLst>
                <a:ext uri="{FF2B5EF4-FFF2-40B4-BE49-F238E27FC236}">
                  <a16:creationId xmlns:a16="http://schemas.microsoft.com/office/drawing/2014/main" id="{D0B7906B-D0A7-43DA-97D9-DFFD2E15E4DD}"/>
                </a:ext>
              </a:extLst>
            </p:cNvPr>
            <p:cNvSpPr/>
            <p:nvPr/>
          </p:nvSpPr>
          <p:spPr bwMode="auto">
            <a:xfrm>
              <a:off x="9708356" y="2907506"/>
              <a:ext cx="91440" cy="0"/>
            </a:xfrm>
            <a:custGeom>
              <a:avLst/>
              <a:gdLst>
                <a:gd name="connsiteX0" fmla="*/ 166688 w 166688"/>
                <a:gd name="connsiteY0" fmla="*/ 0 h 0"/>
                <a:gd name="connsiteX1" fmla="*/ 0 w 166688"/>
                <a:gd name="connsiteY1" fmla="*/ 0 h 0"/>
              </a:gdLst>
              <a:ahLst/>
              <a:cxnLst>
                <a:cxn ang="0">
                  <a:pos x="connsiteX0" y="connsiteY0"/>
                </a:cxn>
                <a:cxn ang="0">
                  <a:pos x="connsiteX1" y="connsiteY1"/>
                </a:cxn>
              </a:cxnLst>
              <a:rect l="l" t="t" r="r" b="b"/>
              <a:pathLst>
                <a:path w="166688">
                  <a:moveTo>
                    <a:pt x="166688" y="0"/>
                  </a:moveTo>
                  <a:lnTo>
                    <a:pt x="0" y="0"/>
                  </a:lnTo>
                </a:path>
              </a:pathLst>
            </a:custGeom>
            <a:noFill/>
            <a:ln w="19050">
              <a:solidFill>
                <a:srgbClr val="3E3D4D"/>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685800" fontAlgn="auto">
                <a:spcBef>
                  <a:spcPts val="0"/>
                </a:spcBef>
                <a:spcAft>
                  <a:spcPts val="0"/>
                </a:spcAft>
              </a:pPr>
              <a:endParaRPr lang="en-US" sz="1350" b="0">
                <a:solidFill>
                  <a:srgbClr val="0078D7"/>
                </a:solidFill>
                <a:latin typeface="Segoe UI"/>
              </a:endParaRPr>
            </a:p>
          </p:txBody>
        </p:sp>
        <p:sp>
          <p:nvSpPr>
            <p:cNvPr id="46" name="Freeform: Shape 41">
              <a:extLst>
                <a:ext uri="{FF2B5EF4-FFF2-40B4-BE49-F238E27FC236}">
                  <a16:creationId xmlns:a16="http://schemas.microsoft.com/office/drawing/2014/main" id="{8B0D133E-68D9-4C0F-870D-B37685AFCEE1}"/>
                </a:ext>
              </a:extLst>
            </p:cNvPr>
            <p:cNvSpPr/>
            <p:nvPr/>
          </p:nvSpPr>
          <p:spPr bwMode="auto">
            <a:xfrm>
              <a:off x="9708356" y="2986088"/>
              <a:ext cx="91440" cy="0"/>
            </a:xfrm>
            <a:custGeom>
              <a:avLst/>
              <a:gdLst>
                <a:gd name="connsiteX0" fmla="*/ 166688 w 166688"/>
                <a:gd name="connsiteY0" fmla="*/ 0 h 0"/>
                <a:gd name="connsiteX1" fmla="*/ 0 w 166688"/>
                <a:gd name="connsiteY1" fmla="*/ 0 h 0"/>
              </a:gdLst>
              <a:ahLst/>
              <a:cxnLst>
                <a:cxn ang="0">
                  <a:pos x="connsiteX0" y="connsiteY0"/>
                </a:cxn>
                <a:cxn ang="0">
                  <a:pos x="connsiteX1" y="connsiteY1"/>
                </a:cxn>
              </a:cxnLst>
              <a:rect l="l" t="t" r="r" b="b"/>
              <a:pathLst>
                <a:path w="166688">
                  <a:moveTo>
                    <a:pt x="166688" y="0"/>
                  </a:moveTo>
                  <a:lnTo>
                    <a:pt x="0" y="0"/>
                  </a:lnTo>
                </a:path>
              </a:pathLst>
            </a:custGeom>
            <a:noFill/>
            <a:ln w="19050">
              <a:solidFill>
                <a:srgbClr val="3E3D4D"/>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685800" fontAlgn="auto">
                <a:spcBef>
                  <a:spcPts val="0"/>
                </a:spcBef>
                <a:spcAft>
                  <a:spcPts val="0"/>
                </a:spcAft>
              </a:pPr>
              <a:endParaRPr lang="en-US" sz="1350" b="0">
                <a:solidFill>
                  <a:srgbClr val="0078D7"/>
                </a:solidFill>
                <a:latin typeface="Segoe UI"/>
              </a:endParaRPr>
            </a:p>
          </p:txBody>
        </p:sp>
      </p:grpSp>
      <p:sp>
        <p:nvSpPr>
          <p:cNvPr id="47" name="Ribbon2_F19B" title="Icon of a star shaped ribbon">
            <a:extLst>
              <a:ext uri="{FF2B5EF4-FFF2-40B4-BE49-F238E27FC236}">
                <a16:creationId xmlns:a16="http://schemas.microsoft.com/office/drawing/2014/main" id="{1FC937BF-1C58-4855-A28C-0F373146A4EE}"/>
              </a:ext>
            </a:extLst>
          </p:cNvPr>
          <p:cNvSpPr>
            <a:spLocks noChangeAspect="1" noEditPoints="1"/>
          </p:cNvSpPr>
          <p:nvPr/>
        </p:nvSpPr>
        <p:spPr bwMode="auto">
          <a:xfrm>
            <a:off x="4594542" y="2803302"/>
            <a:ext cx="426676" cy="597584"/>
          </a:xfrm>
          <a:custGeom>
            <a:avLst/>
            <a:gdLst>
              <a:gd name="T0" fmla="*/ 1621 w 2495"/>
              <a:gd name="T1" fmla="*/ 1247 h 3493"/>
              <a:gd name="T2" fmla="*/ 1247 w 2495"/>
              <a:gd name="T3" fmla="*/ 1621 h 3493"/>
              <a:gd name="T4" fmla="*/ 873 w 2495"/>
              <a:gd name="T5" fmla="*/ 1247 h 3493"/>
              <a:gd name="T6" fmla="*/ 1247 w 2495"/>
              <a:gd name="T7" fmla="*/ 873 h 3493"/>
              <a:gd name="T8" fmla="*/ 1621 w 2495"/>
              <a:gd name="T9" fmla="*/ 1247 h 3493"/>
              <a:gd name="T10" fmla="*/ 2495 w 2495"/>
              <a:gd name="T11" fmla="*/ 1247 h 3493"/>
              <a:gd name="T12" fmla="*/ 2120 w 2495"/>
              <a:gd name="T13" fmla="*/ 873 h 3493"/>
              <a:gd name="T14" fmla="*/ 2120 w 2495"/>
              <a:gd name="T15" fmla="*/ 374 h 3493"/>
              <a:gd name="T16" fmla="*/ 1621 w 2495"/>
              <a:gd name="T17" fmla="*/ 374 h 3493"/>
              <a:gd name="T18" fmla="*/ 1247 w 2495"/>
              <a:gd name="T19" fmla="*/ 0 h 3493"/>
              <a:gd name="T20" fmla="*/ 873 w 2495"/>
              <a:gd name="T21" fmla="*/ 374 h 3493"/>
              <a:gd name="T22" fmla="*/ 374 w 2495"/>
              <a:gd name="T23" fmla="*/ 374 h 3493"/>
              <a:gd name="T24" fmla="*/ 374 w 2495"/>
              <a:gd name="T25" fmla="*/ 873 h 3493"/>
              <a:gd name="T26" fmla="*/ 0 w 2495"/>
              <a:gd name="T27" fmla="*/ 1247 h 3493"/>
              <a:gd name="T28" fmla="*/ 374 w 2495"/>
              <a:gd name="T29" fmla="*/ 1621 h 3493"/>
              <a:gd name="T30" fmla="*/ 374 w 2495"/>
              <a:gd name="T31" fmla="*/ 2120 h 3493"/>
              <a:gd name="T32" fmla="*/ 873 w 2495"/>
              <a:gd name="T33" fmla="*/ 2120 h 3493"/>
              <a:gd name="T34" fmla="*/ 1247 w 2495"/>
              <a:gd name="T35" fmla="*/ 2495 h 3493"/>
              <a:gd name="T36" fmla="*/ 1621 w 2495"/>
              <a:gd name="T37" fmla="*/ 2120 h 3493"/>
              <a:gd name="T38" fmla="*/ 2120 w 2495"/>
              <a:gd name="T39" fmla="*/ 2120 h 3493"/>
              <a:gd name="T40" fmla="*/ 2120 w 2495"/>
              <a:gd name="T41" fmla="*/ 1621 h 3493"/>
              <a:gd name="T42" fmla="*/ 2495 w 2495"/>
              <a:gd name="T43" fmla="*/ 1247 h 3493"/>
              <a:gd name="T44" fmla="*/ 1247 w 2495"/>
              <a:gd name="T45" fmla="*/ 2495 h 3493"/>
              <a:gd name="T46" fmla="*/ 1497 w 2495"/>
              <a:gd name="T47" fmla="*/ 3493 h 3493"/>
              <a:gd name="T48" fmla="*/ 2245 w 2495"/>
              <a:gd name="T49" fmla="*/ 3243 h 3493"/>
              <a:gd name="T50" fmla="*/ 1964 w 2495"/>
              <a:gd name="T51" fmla="*/ 2120 h 3493"/>
              <a:gd name="T52" fmla="*/ 530 w 2495"/>
              <a:gd name="T53" fmla="*/ 2120 h 3493"/>
              <a:gd name="T54" fmla="*/ 249 w 2495"/>
              <a:gd name="T55" fmla="*/ 3243 h 3493"/>
              <a:gd name="T56" fmla="*/ 998 w 2495"/>
              <a:gd name="T57" fmla="*/ 3493 h 3493"/>
              <a:gd name="T58" fmla="*/ 1247 w 2495"/>
              <a:gd name="T59" fmla="*/ 2495 h 3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495" h="3493">
                <a:moveTo>
                  <a:pt x="1621" y="1247"/>
                </a:moveTo>
                <a:cubicBezTo>
                  <a:pt x="1621" y="1454"/>
                  <a:pt x="1454" y="1621"/>
                  <a:pt x="1247" y="1621"/>
                </a:cubicBezTo>
                <a:cubicBezTo>
                  <a:pt x="1040" y="1621"/>
                  <a:pt x="873" y="1454"/>
                  <a:pt x="873" y="1247"/>
                </a:cubicBezTo>
                <a:cubicBezTo>
                  <a:pt x="873" y="1040"/>
                  <a:pt x="1040" y="873"/>
                  <a:pt x="1247" y="873"/>
                </a:cubicBezTo>
                <a:cubicBezTo>
                  <a:pt x="1454" y="873"/>
                  <a:pt x="1621" y="1040"/>
                  <a:pt x="1621" y="1247"/>
                </a:cubicBezTo>
                <a:close/>
                <a:moveTo>
                  <a:pt x="2495" y="1247"/>
                </a:moveTo>
                <a:cubicBezTo>
                  <a:pt x="2120" y="873"/>
                  <a:pt x="2120" y="873"/>
                  <a:pt x="2120" y="873"/>
                </a:cubicBezTo>
                <a:cubicBezTo>
                  <a:pt x="2120" y="374"/>
                  <a:pt x="2120" y="374"/>
                  <a:pt x="2120" y="374"/>
                </a:cubicBezTo>
                <a:cubicBezTo>
                  <a:pt x="1621" y="374"/>
                  <a:pt x="1621" y="374"/>
                  <a:pt x="1621" y="374"/>
                </a:cubicBezTo>
                <a:cubicBezTo>
                  <a:pt x="1247" y="0"/>
                  <a:pt x="1247" y="0"/>
                  <a:pt x="1247" y="0"/>
                </a:cubicBezTo>
                <a:cubicBezTo>
                  <a:pt x="873" y="374"/>
                  <a:pt x="873" y="374"/>
                  <a:pt x="873" y="374"/>
                </a:cubicBezTo>
                <a:cubicBezTo>
                  <a:pt x="374" y="374"/>
                  <a:pt x="374" y="374"/>
                  <a:pt x="374" y="374"/>
                </a:cubicBezTo>
                <a:cubicBezTo>
                  <a:pt x="374" y="873"/>
                  <a:pt x="374" y="873"/>
                  <a:pt x="374" y="873"/>
                </a:cubicBezTo>
                <a:cubicBezTo>
                  <a:pt x="0" y="1247"/>
                  <a:pt x="0" y="1247"/>
                  <a:pt x="0" y="1247"/>
                </a:cubicBezTo>
                <a:cubicBezTo>
                  <a:pt x="374" y="1621"/>
                  <a:pt x="374" y="1621"/>
                  <a:pt x="374" y="1621"/>
                </a:cubicBezTo>
                <a:cubicBezTo>
                  <a:pt x="374" y="2120"/>
                  <a:pt x="374" y="2120"/>
                  <a:pt x="374" y="2120"/>
                </a:cubicBezTo>
                <a:cubicBezTo>
                  <a:pt x="873" y="2120"/>
                  <a:pt x="873" y="2120"/>
                  <a:pt x="873" y="2120"/>
                </a:cubicBezTo>
                <a:cubicBezTo>
                  <a:pt x="1247" y="2495"/>
                  <a:pt x="1247" y="2495"/>
                  <a:pt x="1247" y="2495"/>
                </a:cubicBezTo>
                <a:cubicBezTo>
                  <a:pt x="1621" y="2120"/>
                  <a:pt x="1621" y="2120"/>
                  <a:pt x="1621" y="2120"/>
                </a:cubicBezTo>
                <a:cubicBezTo>
                  <a:pt x="2120" y="2120"/>
                  <a:pt x="2120" y="2120"/>
                  <a:pt x="2120" y="2120"/>
                </a:cubicBezTo>
                <a:cubicBezTo>
                  <a:pt x="2120" y="1621"/>
                  <a:pt x="2120" y="1621"/>
                  <a:pt x="2120" y="1621"/>
                </a:cubicBezTo>
                <a:lnTo>
                  <a:pt x="2495" y="1247"/>
                </a:lnTo>
                <a:close/>
                <a:moveTo>
                  <a:pt x="1247" y="2495"/>
                </a:moveTo>
                <a:cubicBezTo>
                  <a:pt x="1497" y="3493"/>
                  <a:pt x="1497" y="3493"/>
                  <a:pt x="1497" y="3493"/>
                </a:cubicBezTo>
                <a:cubicBezTo>
                  <a:pt x="2245" y="3243"/>
                  <a:pt x="2245" y="3243"/>
                  <a:pt x="2245" y="3243"/>
                </a:cubicBezTo>
                <a:cubicBezTo>
                  <a:pt x="1964" y="2120"/>
                  <a:pt x="1964" y="2120"/>
                  <a:pt x="1964" y="2120"/>
                </a:cubicBezTo>
                <a:moveTo>
                  <a:pt x="530" y="2120"/>
                </a:moveTo>
                <a:cubicBezTo>
                  <a:pt x="249" y="3243"/>
                  <a:pt x="249" y="3243"/>
                  <a:pt x="249" y="3243"/>
                </a:cubicBezTo>
                <a:cubicBezTo>
                  <a:pt x="998" y="3493"/>
                  <a:pt x="998" y="3493"/>
                  <a:pt x="998" y="3493"/>
                </a:cubicBezTo>
                <a:cubicBezTo>
                  <a:pt x="1247" y="2495"/>
                  <a:pt x="1247" y="2495"/>
                  <a:pt x="1247" y="2495"/>
                </a:cubicBezTo>
              </a:path>
            </a:pathLst>
          </a:custGeom>
          <a:noFill/>
          <a:ln w="19050" cap="sq">
            <a:solidFill>
              <a:srgbClr val="3E3D4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a:solidFill>
                <a:srgbClr val="2F2F2F"/>
              </a:solidFill>
              <a:latin typeface="Segoe UI"/>
              <a:cs typeface="+mn-cs"/>
            </a:endParaRPr>
          </a:p>
        </p:txBody>
      </p:sp>
      <p:sp>
        <p:nvSpPr>
          <p:cNvPr id="48" name="3D" title="Icon of a 3D box with square points on each corner">
            <a:extLst>
              <a:ext uri="{FF2B5EF4-FFF2-40B4-BE49-F238E27FC236}">
                <a16:creationId xmlns:a16="http://schemas.microsoft.com/office/drawing/2014/main" id="{99E1986D-65A0-44A9-B4F3-BC8D48772F3E}"/>
              </a:ext>
            </a:extLst>
          </p:cNvPr>
          <p:cNvSpPr>
            <a:spLocks noChangeAspect="1" noEditPoints="1"/>
          </p:cNvSpPr>
          <p:nvPr/>
        </p:nvSpPr>
        <p:spPr bwMode="auto">
          <a:xfrm>
            <a:off x="4594542" y="3811061"/>
            <a:ext cx="426676" cy="456240"/>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noFill/>
          <a:ln w="19050" cap="sq">
            <a:solidFill>
              <a:srgbClr val="3E3D4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a:solidFill>
                <a:srgbClr val="2F2F2F"/>
              </a:solidFill>
              <a:latin typeface="Segoe UI"/>
              <a:cs typeface="+mn-cs"/>
            </a:endParaRPr>
          </a:p>
        </p:txBody>
      </p:sp>
    </p:spTree>
    <p:extLst>
      <p:ext uri="{BB962C8B-B14F-4D97-AF65-F5344CB8AC3E}">
        <p14:creationId xmlns:p14="http://schemas.microsoft.com/office/powerpoint/2010/main" val="101531102"/>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85312C0-BED9-42BC-BD81-5AD55A90BECD}"/>
              </a:ext>
            </a:extLst>
          </p:cNvPr>
          <p:cNvSpPr>
            <a:spLocks noGrp="1"/>
          </p:cNvSpPr>
          <p:nvPr>
            <p:ph type="title"/>
          </p:nvPr>
        </p:nvSpPr>
        <p:spPr>
          <a:xfrm>
            <a:off x="220648" y="1005346"/>
            <a:ext cx="7886700" cy="645689"/>
          </a:xfrm>
        </p:spPr>
        <p:txBody>
          <a:bodyPr/>
          <a:lstStyle/>
          <a:p>
            <a:r>
              <a:rPr lang="en-US" dirty="0">
                <a:solidFill>
                  <a:schemeClr val="accent1"/>
                </a:solidFill>
              </a:rPr>
              <a:t>Azure</a:t>
            </a:r>
            <a:r>
              <a:rPr lang="en-US" dirty="0"/>
              <a:t> </a:t>
            </a:r>
            <a:r>
              <a:rPr lang="en-US" dirty="0">
                <a:solidFill>
                  <a:schemeClr val="accent1"/>
                </a:solidFill>
              </a:rPr>
              <a:t>Virtual Network Peering</a:t>
            </a:r>
          </a:p>
        </p:txBody>
      </p:sp>
      <p:grpSp>
        <p:nvGrpSpPr>
          <p:cNvPr id="4" name="Group 3">
            <a:extLst>
              <a:ext uri="{FF2B5EF4-FFF2-40B4-BE49-F238E27FC236}">
                <a16:creationId xmlns:a16="http://schemas.microsoft.com/office/drawing/2014/main" id="{0B42405F-A71C-40C2-B616-325D9E520813}"/>
              </a:ext>
            </a:extLst>
          </p:cNvPr>
          <p:cNvGrpSpPr/>
          <p:nvPr/>
        </p:nvGrpSpPr>
        <p:grpSpPr>
          <a:xfrm>
            <a:off x="628650" y="1776782"/>
            <a:ext cx="7797305" cy="1855345"/>
            <a:chOff x="884125" y="1499338"/>
            <a:chExt cx="10396406" cy="2473793"/>
          </a:xfrm>
        </p:grpSpPr>
        <p:cxnSp>
          <p:nvCxnSpPr>
            <p:cNvPr id="8" name="Straight Arrow Connector 7">
              <a:extLst>
                <a:ext uri="{FF2B5EF4-FFF2-40B4-BE49-F238E27FC236}">
                  <a16:creationId xmlns:a16="http://schemas.microsoft.com/office/drawing/2014/main" id="{AF51E21B-BF24-4F6A-B43D-2FC7CC83659B}"/>
                </a:ext>
              </a:extLst>
            </p:cNvPr>
            <p:cNvCxnSpPr>
              <a:stCxn id="33" idx="3"/>
              <a:endCxn id="34" idx="1"/>
            </p:cNvCxnSpPr>
            <p:nvPr/>
          </p:nvCxnSpPr>
          <p:spPr>
            <a:xfrm>
              <a:off x="2789887" y="2631441"/>
              <a:ext cx="1245722" cy="0"/>
            </a:xfrm>
            <a:prstGeom prst="straightConnector1">
              <a:avLst/>
            </a:prstGeom>
            <a:ln w="508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B5FA62E9-8CDB-46B1-A432-01A5E67A00AC}"/>
                </a:ext>
              </a:extLst>
            </p:cNvPr>
            <p:cNvGrpSpPr/>
            <p:nvPr/>
          </p:nvGrpSpPr>
          <p:grpSpPr>
            <a:xfrm>
              <a:off x="4011538" y="1666850"/>
              <a:ext cx="3017135" cy="2158679"/>
              <a:chOff x="3650773" y="1939868"/>
              <a:chExt cx="3017520" cy="2158955"/>
            </a:xfrm>
          </p:grpSpPr>
          <p:sp>
            <p:nvSpPr>
              <p:cNvPr id="10" name="Cloud 9">
                <a:extLst>
                  <a:ext uri="{FF2B5EF4-FFF2-40B4-BE49-F238E27FC236}">
                    <a16:creationId xmlns:a16="http://schemas.microsoft.com/office/drawing/2014/main" id="{728E65D3-F571-4253-A4C9-134D02E9E248}"/>
                  </a:ext>
                </a:extLst>
              </p:cNvPr>
              <p:cNvSpPr/>
              <p:nvPr/>
            </p:nvSpPr>
            <p:spPr bwMode="auto">
              <a:xfrm>
                <a:off x="3650773" y="1939868"/>
                <a:ext cx="3017520" cy="2158955"/>
              </a:xfrm>
              <a:prstGeom prst="cloud">
                <a:avLst/>
              </a:prstGeom>
              <a:solidFill>
                <a:srgbClr val="00BCF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3" rIns="0" bIns="34973" numCol="1" rtlCol="0" anchor="ctr" anchorCtr="0" compatLnSpc="1">
                <a:prstTxWarp prst="textNoShape">
                  <a:avLst/>
                </a:prstTxWarp>
              </a:bodyPr>
              <a:lstStyle/>
              <a:p>
                <a:pPr algn="ctr" defTabSz="699284">
                  <a:defRPr/>
                </a:pPr>
                <a:endParaRPr lang="en-US" sz="1500" b="0" dirty="0">
                  <a:solidFill>
                    <a:prstClr val="white"/>
                  </a:solidFill>
                  <a:latin typeface="Segoe UI"/>
                </a:endParaRPr>
              </a:p>
            </p:txBody>
          </p:sp>
          <p:pic>
            <p:nvPicPr>
              <p:cNvPr id="11" name="Picture 10">
                <a:extLst>
                  <a:ext uri="{FF2B5EF4-FFF2-40B4-BE49-F238E27FC236}">
                    <a16:creationId xmlns:a16="http://schemas.microsoft.com/office/drawing/2014/main" id="{66912879-4143-49B2-83D0-05B37BA09A5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13281" y="2624498"/>
                <a:ext cx="388620" cy="388620"/>
              </a:xfrm>
              <a:prstGeom prst="rect">
                <a:avLst/>
              </a:prstGeom>
            </p:spPr>
          </p:pic>
          <p:sp>
            <p:nvSpPr>
              <p:cNvPr id="12" name="TextBox 11">
                <a:extLst>
                  <a:ext uri="{FF2B5EF4-FFF2-40B4-BE49-F238E27FC236}">
                    <a16:creationId xmlns:a16="http://schemas.microsoft.com/office/drawing/2014/main" id="{86F014D3-D189-45DD-904A-1B4AF774251F}"/>
                  </a:ext>
                </a:extLst>
              </p:cNvPr>
              <p:cNvSpPr txBox="1"/>
              <p:nvPr/>
            </p:nvSpPr>
            <p:spPr>
              <a:xfrm>
                <a:off x="4004594" y="2114400"/>
                <a:ext cx="2579573" cy="572500"/>
              </a:xfrm>
              <a:prstGeom prst="rect">
                <a:avLst/>
              </a:prstGeom>
              <a:noFill/>
            </p:spPr>
            <p:txBody>
              <a:bodyPr wrap="square" lIns="137143" tIns="109714" rIns="137143" bIns="109714" rtlCol="0">
                <a:spAutoFit/>
              </a:bodyPr>
              <a:lstStyle/>
              <a:p>
                <a:pPr defTabSz="685800" fontAlgn="auto">
                  <a:lnSpc>
                    <a:spcPct val="90000"/>
                  </a:lnSpc>
                  <a:spcBef>
                    <a:spcPts val="0"/>
                  </a:spcBef>
                  <a:spcAft>
                    <a:spcPts val="450"/>
                  </a:spcAft>
                </a:pPr>
                <a:r>
                  <a:rPr lang="en-US" sz="1500" dirty="0">
                    <a:solidFill>
                      <a:prstClr val="white"/>
                    </a:solidFill>
                    <a:effectLst>
                      <a:outerShdw blurRad="38100" dist="38100" dir="2700000" algn="tl">
                        <a:srgbClr val="000000">
                          <a:alpha val="43137"/>
                        </a:srgbClr>
                      </a:outerShdw>
                    </a:effectLst>
                    <a:latin typeface="Calibri" panose="020F0502020204030204"/>
                    <a:cs typeface="+mn-cs"/>
                  </a:rPr>
                  <a:t>ARM VNet10.1/16</a:t>
                </a:r>
              </a:p>
            </p:txBody>
          </p:sp>
          <p:pic>
            <p:nvPicPr>
              <p:cNvPr id="13" name="Picture 12">
                <a:extLst>
                  <a:ext uri="{FF2B5EF4-FFF2-40B4-BE49-F238E27FC236}">
                    <a16:creationId xmlns:a16="http://schemas.microsoft.com/office/drawing/2014/main" id="{F6ED42B0-E7B2-4E32-B8EC-A38CBEC908C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13389" y="2614421"/>
                <a:ext cx="388620" cy="388620"/>
              </a:xfrm>
              <a:prstGeom prst="rect">
                <a:avLst/>
              </a:prstGeom>
            </p:spPr>
          </p:pic>
          <p:pic>
            <p:nvPicPr>
              <p:cNvPr id="14" name="Picture 13">
                <a:extLst>
                  <a:ext uri="{FF2B5EF4-FFF2-40B4-BE49-F238E27FC236}">
                    <a16:creationId xmlns:a16="http://schemas.microsoft.com/office/drawing/2014/main" id="{FAD1C296-8B75-4EA6-B0D5-1FDB16B8E4B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07893" y="2620890"/>
                <a:ext cx="388620" cy="388620"/>
              </a:xfrm>
              <a:prstGeom prst="rect">
                <a:avLst/>
              </a:prstGeom>
            </p:spPr>
          </p:pic>
        </p:grpSp>
        <p:grpSp>
          <p:nvGrpSpPr>
            <p:cNvPr id="15" name="Group 14">
              <a:extLst>
                <a:ext uri="{FF2B5EF4-FFF2-40B4-BE49-F238E27FC236}">
                  <a16:creationId xmlns:a16="http://schemas.microsoft.com/office/drawing/2014/main" id="{792EA6F8-4A42-491E-99F1-02BE5C0542CD}"/>
                </a:ext>
              </a:extLst>
            </p:cNvPr>
            <p:cNvGrpSpPr/>
            <p:nvPr/>
          </p:nvGrpSpPr>
          <p:grpSpPr>
            <a:xfrm>
              <a:off x="884125" y="1686682"/>
              <a:ext cx="2264255" cy="2138883"/>
              <a:chOff x="545080" y="1958465"/>
              <a:chExt cx="2264544" cy="2139156"/>
            </a:xfrm>
          </p:grpSpPr>
          <p:sp>
            <p:nvSpPr>
              <p:cNvPr id="16" name="Freeform 66">
                <a:extLst>
                  <a:ext uri="{FF2B5EF4-FFF2-40B4-BE49-F238E27FC236}">
                    <a16:creationId xmlns:a16="http://schemas.microsoft.com/office/drawing/2014/main" id="{45C2AA26-F4E7-4211-83F6-88D97EC2AC48}"/>
                  </a:ext>
                </a:extLst>
              </p:cNvPr>
              <p:cNvSpPr>
                <a:spLocks noEditPoints="1"/>
              </p:cNvSpPr>
              <p:nvPr/>
            </p:nvSpPr>
            <p:spPr bwMode="auto">
              <a:xfrm>
                <a:off x="880365" y="2620890"/>
                <a:ext cx="674142" cy="921333"/>
              </a:xfrm>
              <a:custGeom>
                <a:avLst/>
                <a:gdLst>
                  <a:gd name="T0" fmla="*/ 0 w 1395"/>
                  <a:gd name="T1" fmla="*/ 0 h 1715"/>
                  <a:gd name="T2" fmla="*/ 0 w 1395"/>
                  <a:gd name="T3" fmla="*/ 1715 h 1715"/>
                  <a:gd name="T4" fmla="*/ 452 w 1395"/>
                  <a:gd name="T5" fmla="*/ 1715 h 1715"/>
                  <a:gd name="T6" fmla="*/ 452 w 1395"/>
                  <a:gd name="T7" fmla="*/ 1364 h 1715"/>
                  <a:gd name="T8" fmla="*/ 635 w 1395"/>
                  <a:gd name="T9" fmla="*/ 1364 h 1715"/>
                  <a:gd name="T10" fmla="*/ 635 w 1395"/>
                  <a:gd name="T11" fmla="*/ 1715 h 1715"/>
                  <a:gd name="T12" fmla="*/ 768 w 1395"/>
                  <a:gd name="T13" fmla="*/ 1715 h 1715"/>
                  <a:gd name="T14" fmla="*/ 768 w 1395"/>
                  <a:gd name="T15" fmla="*/ 1364 h 1715"/>
                  <a:gd name="T16" fmla="*/ 950 w 1395"/>
                  <a:gd name="T17" fmla="*/ 1364 h 1715"/>
                  <a:gd name="T18" fmla="*/ 950 w 1395"/>
                  <a:gd name="T19" fmla="*/ 1715 h 1715"/>
                  <a:gd name="T20" fmla="*/ 1395 w 1395"/>
                  <a:gd name="T21" fmla="*/ 1715 h 1715"/>
                  <a:gd name="T22" fmla="*/ 1395 w 1395"/>
                  <a:gd name="T23" fmla="*/ 0 h 1715"/>
                  <a:gd name="T24" fmla="*/ 0 w 1395"/>
                  <a:gd name="T25" fmla="*/ 0 h 1715"/>
                  <a:gd name="T26" fmla="*/ 1263 w 1395"/>
                  <a:gd name="T27" fmla="*/ 1253 h 1715"/>
                  <a:gd name="T28" fmla="*/ 137 w 1395"/>
                  <a:gd name="T29" fmla="*/ 1253 h 1715"/>
                  <a:gd name="T30" fmla="*/ 137 w 1395"/>
                  <a:gd name="T31" fmla="*/ 1070 h 1715"/>
                  <a:gd name="T32" fmla="*/ 1263 w 1395"/>
                  <a:gd name="T33" fmla="*/ 1070 h 1715"/>
                  <a:gd name="T34" fmla="*/ 1263 w 1395"/>
                  <a:gd name="T35" fmla="*/ 1253 h 1715"/>
                  <a:gd name="T36" fmla="*/ 1263 w 1395"/>
                  <a:gd name="T37" fmla="*/ 940 h 1715"/>
                  <a:gd name="T38" fmla="*/ 137 w 1395"/>
                  <a:gd name="T39" fmla="*/ 940 h 1715"/>
                  <a:gd name="T40" fmla="*/ 137 w 1395"/>
                  <a:gd name="T41" fmla="*/ 758 h 1715"/>
                  <a:gd name="T42" fmla="*/ 1263 w 1395"/>
                  <a:gd name="T43" fmla="*/ 758 h 1715"/>
                  <a:gd name="T44" fmla="*/ 1263 w 1395"/>
                  <a:gd name="T45" fmla="*/ 940 h 1715"/>
                  <a:gd name="T46" fmla="*/ 1263 w 1395"/>
                  <a:gd name="T47" fmla="*/ 627 h 1715"/>
                  <a:gd name="T48" fmla="*/ 137 w 1395"/>
                  <a:gd name="T49" fmla="*/ 627 h 1715"/>
                  <a:gd name="T50" fmla="*/ 137 w 1395"/>
                  <a:gd name="T51" fmla="*/ 445 h 1715"/>
                  <a:gd name="T52" fmla="*/ 1263 w 1395"/>
                  <a:gd name="T53" fmla="*/ 445 h 1715"/>
                  <a:gd name="T54" fmla="*/ 1263 w 1395"/>
                  <a:gd name="T55" fmla="*/ 627 h 1715"/>
                  <a:gd name="T56" fmla="*/ 1263 w 1395"/>
                  <a:gd name="T57" fmla="*/ 315 h 1715"/>
                  <a:gd name="T58" fmla="*/ 137 w 1395"/>
                  <a:gd name="T59" fmla="*/ 315 h 1715"/>
                  <a:gd name="T60" fmla="*/ 137 w 1395"/>
                  <a:gd name="T61" fmla="*/ 133 h 1715"/>
                  <a:gd name="T62" fmla="*/ 1263 w 1395"/>
                  <a:gd name="T63" fmla="*/ 133 h 1715"/>
                  <a:gd name="T64" fmla="*/ 1263 w 1395"/>
                  <a:gd name="T65" fmla="*/ 315 h 17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5" h="1715">
                    <a:moveTo>
                      <a:pt x="0" y="0"/>
                    </a:moveTo>
                    <a:lnTo>
                      <a:pt x="0" y="1715"/>
                    </a:lnTo>
                    <a:lnTo>
                      <a:pt x="452" y="1715"/>
                    </a:lnTo>
                    <a:lnTo>
                      <a:pt x="452" y="1364"/>
                    </a:lnTo>
                    <a:lnTo>
                      <a:pt x="635" y="1364"/>
                    </a:lnTo>
                    <a:lnTo>
                      <a:pt x="635" y="1715"/>
                    </a:lnTo>
                    <a:lnTo>
                      <a:pt x="768" y="1715"/>
                    </a:lnTo>
                    <a:lnTo>
                      <a:pt x="768" y="1364"/>
                    </a:lnTo>
                    <a:lnTo>
                      <a:pt x="950" y="1364"/>
                    </a:lnTo>
                    <a:lnTo>
                      <a:pt x="950" y="1715"/>
                    </a:lnTo>
                    <a:lnTo>
                      <a:pt x="1395" y="1715"/>
                    </a:lnTo>
                    <a:lnTo>
                      <a:pt x="1395" y="0"/>
                    </a:lnTo>
                    <a:lnTo>
                      <a:pt x="0" y="0"/>
                    </a:lnTo>
                    <a:close/>
                    <a:moveTo>
                      <a:pt x="1263" y="1253"/>
                    </a:moveTo>
                    <a:lnTo>
                      <a:pt x="137" y="1253"/>
                    </a:lnTo>
                    <a:lnTo>
                      <a:pt x="137" y="1070"/>
                    </a:lnTo>
                    <a:lnTo>
                      <a:pt x="1263" y="1070"/>
                    </a:lnTo>
                    <a:lnTo>
                      <a:pt x="1263" y="1253"/>
                    </a:lnTo>
                    <a:close/>
                    <a:moveTo>
                      <a:pt x="1263" y="940"/>
                    </a:moveTo>
                    <a:lnTo>
                      <a:pt x="137" y="940"/>
                    </a:lnTo>
                    <a:lnTo>
                      <a:pt x="137" y="758"/>
                    </a:lnTo>
                    <a:lnTo>
                      <a:pt x="1263" y="758"/>
                    </a:lnTo>
                    <a:lnTo>
                      <a:pt x="1263" y="940"/>
                    </a:lnTo>
                    <a:close/>
                    <a:moveTo>
                      <a:pt x="1263" y="627"/>
                    </a:moveTo>
                    <a:lnTo>
                      <a:pt x="137" y="627"/>
                    </a:lnTo>
                    <a:lnTo>
                      <a:pt x="137" y="445"/>
                    </a:lnTo>
                    <a:lnTo>
                      <a:pt x="1263" y="445"/>
                    </a:lnTo>
                    <a:lnTo>
                      <a:pt x="1263" y="627"/>
                    </a:lnTo>
                    <a:close/>
                    <a:moveTo>
                      <a:pt x="1263" y="315"/>
                    </a:moveTo>
                    <a:lnTo>
                      <a:pt x="137" y="315"/>
                    </a:lnTo>
                    <a:lnTo>
                      <a:pt x="137" y="133"/>
                    </a:lnTo>
                    <a:lnTo>
                      <a:pt x="1263" y="133"/>
                    </a:lnTo>
                    <a:lnTo>
                      <a:pt x="1263" y="315"/>
                    </a:lnTo>
                    <a:close/>
                  </a:path>
                </a:pathLst>
              </a:custGeom>
              <a:solidFill>
                <a:schemeClr val="tx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601" fontAlgn="auto">
                  <a:spcBef>
                    <a:spcPts val="0"/>
                  </a:spcBef>
                  <a:spcAft>
                    <a:spcPts val="0"/>
                  </a:spcAft>
                  <a:defRPr/>
                </a:pPr>
                <a:endParaRPr lang="en-US" sz="1350" b="0">
                  <a:solidFill>
                    <a:prstClr val="white"/>
                  </a:solidFill>
                  <a:latin typeface="Segoe UI"/>
                  <a:cs typeface="+mn-cs"/>
                </a:endParaRPr>
              </a:p>
            </p:txBody>
          </p:sp>
          <p:sp>
            <p:nvSpPr>
              <p:cNvPr id="17" name="Freeform 67">
                <a:extLst>
                  <a:ext uri="{FF2B5EF4-FFF2-40B4-BE49-F238E27FC236}">
                    <a16:creationId xmlns:a16="http://schemas.microsoft.com/office/drawing/2014/main" id="{30BA30DF-0945-4BFF-A123-FEAFABE3DC72}"/>
                  </a:ext>
                </a:extLst>
              </p:cNvPr>
              <p:cNvSpPr>
                <a:spLocks noEditPoints="1"/>
              </p:cNvSpPr>
              <p:nvPr/>
            </p:nvSpPr>
            <p:spPr bwMode="auto">
              <a:xfrm>
                <a:off x="1273180" y="1958465"/>
                <a:ext cx="673175" cy="1594469"/>
              </a:xfrm>
              <a:custGeom>
                <a:avLst/>
                <a:gdLst>
                  <a:gd name="T0" fmla="*/ 0 w 1393"/>
                  <a:gd name="T1" fmla="*/ 0 h 2968"/>
                  <a:gd name="T2" fmla="*/ 0 w 1393"/>
                  <a:gd name="T3" fmla="*/ 1158 h 2968"/>
                  <a:gd name="T4" fmla="*/ 137 w 1393"/>
                  <a:gd name="T5" fmla="*/ 1158 h 2968"/>
                  <a:gd name="T6" fmla="*/ 137 w 1393"/>
                  <a:gd name="T7" fmla="*/ 1073 h 2968"/>
                  <a:gd name="T8" fmla="*/ 1263 w 1393"/>
                  <a:gd name="T9" fmla="*/ 1073 h 2968"/>
                  <a:gd name="T10" fmla="*/ 1263 w 1393"/>
                  <a:gd name="T11" fmla="*/ 1253 h 2968"/>
                  <a:gd name="T12" fmla="*/ 696 w 1393"/>
                  <a:gd name="T13" fmla="*/ 1253 h 2968"/>
                  <a:gd name="T14" fmla="*/ 696 w 1393"/>
                  <a:gd name="T15" fmla="*/ 1386 h 2968"/>
                  <a:gd name="T16" fmla="*/ 1263 w 1393"/>
                  <a:gd name="T17" fmla="*/ 1386 h 2968"/>
                  <a:gd name="T18" fmla="*/ 1263 w 1393"/>
                  <a:gd name="T19" fmla="*/ 1568 h 2968"/>
                  <a:gd name="T20" fmla="*/ 696 w 1393"/>
                  <a:gd name="T21" fmla="*/ 1568 h 2968"/>
                  <a:gd name="T22" fmla="*/ 696 w 1393"/>
                  <a:gd name="T23" fmla="*/ 1698 h 2968"/>
                  <a:gd name="T24" fmla="*/ 1263 w 1393"/>
                  <a:gd name="T25" fmla="*/ 1698 h 2968"/>
                  <a:gd name="T26" fmla="*/ 1263 w 1393"/>
                  <a:gd name="T27" fmla="*/ 1880 h 2968"/>
                  <a:gd name="T28" fmla="*/ 696 w 1393"/>
                  <a:gd name="T29" fmla="*/ 1880 h 2968"/>
                  <a:gd name="T30" fmla="*/ 696 w 1393"/>
                  <a:gd name="T31" fmla="*/ 2011 h 2968"/>
                  <a:gd name="T32" fmla="*/ 1263 w 1393"/>
                  <a:gd name="T33" fmla="*/ 2011 h 2968"/>
                  <a:gd name="T34" fmla="*/ 1263 w 1393"/>
                  <a:gd name="T35" fmla="*/ 2193 h 2968"/>
                  <a:gd name="T36" fmla="*/ 696 w 1393"/>
                  <a:gd name="T37" fmla="*/ 2193 h 2968"/>
                  <a:gd name="T38" fmla="*/ 696 w 1393"/>
                  <a:gd name="T39" fmla="*/ 2323 h 2968"/>
                  <a:gd name="T40" fmla="*/ 1263 w 1393"/>
                  <a:gd name="T41" fmla="*/ 2323 h 2968"/>
                  <a:gd name="T42" fmla="*/ 1263 w 1393"/>
                  <a:gd name="T43" fmla="*/ 2506 h 2968"/>
                  <a:gd name="T44" fmla="*/ 696 w 1393"/>
                  <a:gd name="T45" fmla="*/ 2506 h 2968"/>
                  <a:gd name="T46" fmla="*/ 696 w 1393"/>
                  <a:gd name="T47" fmla="*/ 2968 h 2968"/>
                  <a:gd name="T48" fmla="*/ 767 w 1393"/>
                  <a:gd name="T49" fmla="*/ 2968 h 2968"/>
                  <a:gd name="T50" fmla="*/ 767 w 1393"/>
                  <a:gd name="T51" fmla="*/ 2617 h 2968"/>
                  <a:gd name="T52" fmla="*/ 947 w 1393"/>
                  <a:gd name="T53" fmla="*/ 2617 h 2968"/>
                  <a:gd name="T54" fmla="*/ 947 w 1393"/>
                  <a:gd name="T55" fmla="*/ 2968 h 2968"/>
                  <a:gd name="T56" fmla="*/ 1393 w 1393"/>
                  <a:gd name="T57" fmla="*/ 2968 h 2968"/>
                  <a:gd name="T58" fmla="*/ 1393 w 1393"/>
                  <a:gd name="T59" fmla="*/ 0 h 2968"/>
                  <a:gd name="T60" fmla="*/ 0 w 1393"/>
                  <a:gd name="T61" fmla="*/ 0 h 2968"/>
                  <a:gd name="T62" fmla="*/ 1263 w 1393"/>
                  <a:gd name="T63" fmla="*/ 940 h 2968"/>
                  <a:gd name="T64" fmla="*/ 137 w 1393"/>
                  <a:gd name="T65" fmla="*/ 940 h 2968"/>
                  <a:gd name="T66" fmla="*/ 137 w 1393"/>
                  <a:gd name="T67" fmla="*/ 760 h 2968"/>
                  <a:gd name="T68" fmla="*/ 1263 w 1393"/>
                  <a:gd name="T69" fmla="*/ 760 h 2968"/>
                  <a:gd name="T70" fmla="*/ 1263 w 1393"/>
                  <a:gd name="T71" fmla="*/ 940 h 2968"/>
                  <a:gd name="T72" fmla="*/ 1263 w 1393"/>
                  <a:gd name="T73" fmla="*/ 632 h 2968"/>
                  <a:gd name="T74" fmla="*/ 137 w 1393"/>
                  <a:gd name="T75" fmla="*/ 632 h 2968"/>
                  <a:gd name="T76" fmla="*/ 137 w 1393"/>
                  <a:gd name="T77" fmla="*/ 450 h 2968"/>
                  <a:gd name="T78" fmla="*/ 1263 w 1393"/>
                  <a:gd name="T79" fmla="*/ 450 h 2968"/>
                  <a:gd name="T80" fmla="*/ 1263 w 1393"/>
                  <a:gd name="T81" fmla="*/ 632 h 2968"/>
                  <a:gd name="T82" fmla="*/ 1263 w 1393"/>
                  <a:gd name="T83" fmla="*/ 320 h 2968"/>
                  <a:gd name="T84" fmla="*/ 137 w 1393"/>
                  <a:gd name="T85" fmla="*/ 320 h 2968"/>
                  <a:gd name="T86" fmla="*/ 137 w 1393"/>
                  <a:gd name="T87" fmla="*/ 137 h 2968"/>
                  <a:gd name="T88" fmla="*/ 1263 w 1393"/>
                  <a:gd name="T89" fmla="*/ 137 h 2968"/>
                  <a:gd name="T90" fmla="*/ 1263 w 1393"/>
                  <a:gd name="T91" fmla="*/ 320 h 2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93" h="2968">
                    <a:moveTo>
                      <a:pt x="0" y="0"/>
                    </a:moveTo>
                    <a:lnTo>
                      <a:pt x="0" y="1158"/>
                    </a:lnTo>
                    <a:lnTo>
                      <a:pt x="137" y="1158"/>
                    </a:lnTo>
                    <a:lnTo>
                      <a:pt x="137" y="1073"/>
                    </a:lnTo>
                    <a:lnTo>
                      <a:pt x="1263" y="1073"/>
                    </a:lnTo>
                    <a:lnTo>
                      <a:pt x="1263" y="1253"/>
                    </a:lnTo>
                    <a:lnTo>
                      <a:pt x="696" y="1253"/>
                    </a:lnTo>
                    <a:lnTo>
                      <a:pt x="696" y="1386"/>
                    </a:lnTo>
                    <a:lnTo>
                      <a:pt x="1263" y="1386"/>
                    </a:lnTo>
                    <a:lnTo>
                      <a:pt x="1263" y="1568"/>
                    </a:lnTo>
                    <a:lnTo>
                      <a:pt x="696" y="1568"/>
                    </a:lnTo>
                    <a:lnTo>
                      <a:pt x="696" y="1698"/>
                    </a:lnTo>
                    <a:lnTo>
                      <a:pt x="1263" y="1698"/>
                    </a:lnTo>
                    <a:lnTo>
                      <a:pt x="1263" y="1880"/>
                    </a:lnTo>
                    <a:lnTo>
                      <a:pt x="696" y="1880"/>
                    </a:lnTo>
                    <a:lnTo>
                      <a:pt x="696" y="2011"/>
                    </a:lnTo>
                    <a:lnTo>
                      <a:pt x="1263" y="2011"/>
                    </a:lnTo>
                    <a:lnTo>
                      <a:pt x="1263" y="2193"/>
                    </a:lnTo>
                    <a:lnTo>
                      <a:pt x="696" y="2193"/>
                    </a:lnTo>
                    <a:lnTo>
                      <a:pt x="696" y="2323"/>
                    </a:lnTo>
                    <a:lnTo>
                      <a:pt x="1263" y="2323"/>
                    </a:lnTo>
                    <a:lnTo>
                      <a:pt x="1263" y="2506"/>
                    </a:lnTo>
                    <a:lnTo>
                      <a:pt x="696" y="2506"/>
                    </a:lnTo>
                    <a:lnTo>
                      <a:pt x="696" y="2968"/>
                    </a:lnTo>
                    <a:lnTo>
                      <a:pt x="767" y="2968"/>
                    </a:lnTo>
                    <a:lnTo>
                      <a:pt x="767" y="2617"/>
                    </a:lnTo>
                    <a:lnTo>
                      <a:pt x="947" y="2617"/>
                    </a:lnTo>
                    <a:lnTo>
                      <a:pt x="947" y="2968"/>
                    </a:lnTo>
                    <a:lnTo>
                      <a:pt x="1393" y="2968"/>
                    </a:lnTo>
                    <a:lnTo>
                      <a:pt x="1393" y="0"/>
                    </a:lnTo>
                    <a:lnTo>
                      <a:pt x="0" y="0"/>
                    </a:lnTo>
                    <a:close/>
                    <a:moveTo>
                      <a:pt x="1263" y="940"/>
                    </a:moveTo>
                    <a:lnTo>
                      <a:pt x="137" y="940"/>
                    </a:lnTo>
                    <a:lnTo>
                      <a:pt x="137" y="760"/>
                    </a:lnTo>
                    <a:lnTo>
                      <a:pt x="1263" y="760"/>
                    </a:lnTo>
                    <a:lnTo>
                      <a:pt x="1263" y="940"/>
                    </a:lnTo>
                    <a:close/>
                    <a:moveTo>
                      <a:pt x="1263" y="632"/>
                    </a:moveTo>
                    <a:lnTo>
                      <a:pt x="137" y="632"/>
                    </a:lnTo>
                    <a:lnTo>
                      <a:pt x="137" y="450"/>
                    </a:lnTo>
                    <a:lnTo>
                      <a:pt x="1263" y="450"/>
                    </a:lnTo>
                    <a:lnTo>
                      <a:pt x="1263" y="632"/>
                    </a:lnTo>
                    <a:close/>
                    <a:moveTo>
                      <a:pt x="1263" y="320"/>
                    </a:moveTo>
                    <a:lnTo>
                      <a:pt x="137" y="320"/>
                    </a:lnTo>
                    <a:lnTo>
                      <a:pt x="137" y="137"/>
                    </a:lnTo>
                    <a:lnTo>
                      <a:pt x="1263" y="137"/>
                    </a:lnTo>
                    <a:lnTo>
                      <a:pt x="1263" y="320"/>
                    </a:lnTo>
                    <a:close/>
                  </a:path>
                </a:pathLst>
              </a:custGeom>
              <a:solidFill>
                <a:schemeClr val="tx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85601" fontAlgn="auto">
                  <a:spcBef>
                    <a:spcPts val="0"/>
                  </a:spcBef>
                  <a:spcAft>
                    <a:spcPts val="0"/>
                  </a:spcAft>
                  <a:defRPr/>
                </a:pPr>
                <a:endParaRPr lang="en-US" sz="1350" b="0">
                  <a:solidFill>
                    <a:prstClr val="white"/>
                  </a:solidFill>
                  <a:latin typeface="Segoe UI"/>
                  <a:cs typeface="+mn-cs"/>
                </a:endParaRPr>
              </a:p>
            </p:txBody>
          </p:sp>
          <p:sp>
            <p:nvSpPr>
              <p:cNvPr id="18" name="TextBox 17">
                <a:extLst>
                  <a:ext uri="{FF2B5EF4-FFF2-40B4-BE49-F238E27FC236}">
                    <a16:creationId xmlns:a16="http://schemas.microsoft.com/office/drawing/2014/main" id="{9B92C99A-4CA3-4183-832F-898D1CE9965C}"/>
                  </a:ext>
                </a:extLst>
              </p:cNvPr>
              <p:cNvSpPr txBox="1"/>
              <p:nvPr/>
            </p:nvSpPr>
            <p:spPr>
              <a:xfrm>
                <a:off x="545080" y="3525121"/>
                <a:ext cx="2264544" cy="572500"/>
              </a:xfrm>
              <a:prstGeom prst="rect">
                <a:avLst/>
              </a:prstGeom>
              <a:noFill/>
            </p:spPr>
            <p:txBody>
              <a:bodyPr wrap="square" lIns="137143" tIns="109714" rIns="137143" bIns="109714" rtlCol="0">
                <a:spAutoFit/>
              </a:bodyPr>
              <a:lstStyle/>
              <a:p>
                <a:pPr defTabSz="685800" fontAlgn="auto">
                  <a:lnSpc>
                    <a:spcPct val="90000"/>
                  </a:lnSpc>
                  <a:spcBef>
                    <a:spcPts val="0"/>
                  </a:spcBef>
                  <a:spcAft>
                    <a:spcPts val="450"/>
                  </a:spcAft>
                </a:pPr>
                <a:r>
                  <a:rPr lang="en-US" sz="1500" dirty="0">
                    <a:solidFill>
                      <a:srgbClr val="4472C4">
                        <a:lumMod val="50000"/>
                      </a:srgbClr>
                    </a:solidFill>
                    <a:latin typeface="Calibri" panose="020F0502020204030204"/>
                    <a:cs typeface="+mn-cs"/>
                  </a:rPr>
                  <a:t>On-Premises</a:t>
                </a:r>
              </a:p>
            </p:txBody>
          </p:sp>
        </p:grpSp>
        <p:sp>
          <p:nvSpPr>
            <p:cNvPr id="19" name="Cloud 18">
              <a:extLst>
                <a:ext uri="{FF2B5EF4-FFF2-40B4-BE49-F238E27FC236}">
                  <a16:creationId xmlns:a16="http://schemas.microsoft.com/office/drawing/2014/main" id="{48BE36D2-A1F6-487E-8187-81B0EFBAE94D}"/>
                </a:ext>
              </a:extLst>
            </p:cNvPr>
            <p:cNvSpPr/>
            <p:nvPr/>
          </p:nvSpPr>
          <p:spPr bwMode="auto">
            <a:xfrm>
              <a:off x="8263396" y="1499338"/>
              <a:ext cx="3017135" cy="2158679"/>
            </a:xfrm>
            <a:prstGeom prst="cloud">
              <a:avLst/>
            </a:prstGeom>
            <a:solidFill>
              <a:srgbClr val="00BCF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3" rIns="0" bIns="34973" numCol="1" rtlCol="0" anchor="ctr" anchorCtr="0" compatLnSpc="1">
              <a:prstTxWarp prst="textNoShape">
                <a:avLst/>
              </a:prstTxWarp>
            </a:bodyPr>
            <a:lstStyle/>
            <a:p>
              <a:pPr algn="ctr" defTabSz="699284">
                <a:defRPr/>
              </a:pPr>
              <a:endParaRPr lang="en-US" sz="1500" b="0" dirty="0">
                <a:solidFill>
                  <a:prstClr val="white"/>
                </a:solidFill>
                <a:latin typeface="Segoe UI"/>
              </a:endParaRPr>
            </a:p>
          </p:txBody>
        </p:sp>
        <p:pic>
          <p:nvPicPr>
            <p:cNvPr id="20" name="Picture 19">
              <a:extLst>
                <a:ext uri="{FF2B5EF4-FFF2-40B4-BE49-F238E27FC236}">
                  <a16:creationId xmlns:a16="http://schemas.microsoft.com/office/drawing/2014/main" id="{40DEE250-34BD-43AC-A5D2-E107F77797C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105056" y="2278218"/>
              <a:ext cx="388570" cy="388570"/>
            </a:xfrm>
            <a:prstGeom prst="rect">
              <a:avLst/>
            </a:prstGeom>
          </p:spPr>
        </p:pic>
        <p:sp>
          <p:nvSpPr>
            <p:cNvPr id="21" name="TextBox 20">
              <a:extLst>
                <a:ext uri="{FF2B5EF4-FFF2-40B4-BE49-F238E27FC236}">
                  <a16:creationId xmlns:a16="http://schemas.microsoft.com/office/drawing/2014/main" id="{BCE81DF7-A7A7-4239-A752-DF888EC35A62}"/>
                </a:ext>
              </a:extLst>
            </p:cNvPr>
            <p:cNvSpPr txBox="1"/>
            <p:nvPr/>
          </p:nvSpPr>
          <p:spPr>
            <a:xfrm>
              <a:off x="8492325" y="1812022"/>
              <a:ext cx="2601298" cy="572427"/>
            </a:xfrm>
            <a:prstGeom prst="rect">
              <a:avLst/>
            </a:prstGeom>
            <a:noFill/>
          </p:spPr>
          <p:txBody>
            <a:bodyPr wrap="square" lIns="137143" tIns="109714" rIns="137143" bIns="109714" rtlCol="0">
              <a:spAutoFit/>
            </a:bodyPr>
            <a:lstStyle/>
            <a:p>
              <a:pPr defTabSz="685800" fontAlgn="auto">
                <a:lnSpc>
                  <a:spcPct val="90000"/>
                </a:lnSpc>
                <a:spcBef>
                  <a:spcPts val="0"/>
                </a:spcBef>
                <a:spcAft>
                  <a:spcPts val="450"/>
                </a:spcAft>
              </a:pPr>
              <a:r>
                <a:rPr lang="en-US" sz="1500" dirty="0">
                  <a:solidFill>
                    <a:prstClr val="white"/>
                  </a:solidFill>
                  <a:effectLst>
                    <a:outerShdw blurRad="38100" dist="38100" dir="2700000" algn="tl">
                      <a:srgbClr val="000000">
                        <a:alpha val="43137"/>
                      </a:srgbClr>
                    </a:outerShdw>
                  </a:effectLst>
                  <a:latin typeface="Calibri" panose="020F0502020204030204"/>
                  <a:cs typeface="+mn-cs"/>
                </a:rPr>
                <a:t>ARM VNet10.2/16</a:t>
              </a:r>
            </a:p>
          </p:txBody>
        </p:sp>
        <p:pic>
          <p:nvPicPr>
            <p:cNvPr id="22" name="Picture 21">
              <a:extLst>
                <a:ext uri="{FF2B5EF4-FFF2-40B4-BE49-F238E27FC236}">
                  <a16:creationId xmlns:a16="http://schemas.microsoft.com/office/drawing/2014/main" id="{C1CD720D-3168-4FD0-899E-86474DF3135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645116" y="2278218"/>
              <a:ext cx="388570" cy="388570"/>
            </a:xfrm>
            <a:prstGeom prst="rect">
              <a:avLst/>
            </a:prstGeom>
          </p:spPr>
        </p:pic>
        <p:pic>
          <p:nvPicPr>
            <p:cNvPr id="23" name="Picture 22">
              <a:extLst>
                <a:ext uri="{FF2B5EF4-FFF2-40B4-BE49-F238E27FC236}">
                  <a16:creationId xmlns:a16="http://schemas.microsoft.com/office/drawing/2014/main" id="{E4008E1B-D341-4A15-B575-AB8588F9F24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179338" y="2278218"/>
              <a:ext cx="388570" cy="388570"/>
            </a:xfrm>
            <a:prstGeom prst="rect">
              <a:avLst/>
            </a:prstGeom>
          </p:spPr>
        </p:pic>
        <p:pic>
          <p:nvPicPr>
            <p:cNvPr id="24" name="Picture 23">
              <a:extLst>
                <a:ext uri="{FF2B5EF4-FFF2-40B4-BE49-F238E27FC236}">
                  <a16:creationId xmlns:a16="http://schemas.microsoft.com/office/drawing/2014/main" id="{614BDB1D-7999-4291-8250-D33A86437D0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105056" y="2735359"/>
              <a:ext cx="388570" cy="388570"/>
            </a:xfrm>
            <a:prstGeom prst="rect">
              <a:avLst/>
            </a:prstGeom>
          </p:spPr>
        </p:pic>
        <p:pic>
          <p:nvPicPr>
            <p:cNvPr id="25" name="Picture 24">
              <a:extLst>
                <a:ext uri="{FF2B5EF4-FFF2-40B4-BE49-F238E27FC236}">
                  <a16:creationId xmlns:a16="http://schemas.microsoft.com/office/drawing/2014/main" id="{EB3D43A7-41BE-4216-A5F6-68284A594B2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645116" y="2735359"/>
              <a:ext cx="388570" cy="388570"/>
            </a:xfrm>
            <a:prstGeom prst="rect">
              <a:avLst/>
            </a:prstGeom>
          </p:spPr>
        </p:pic>
        <p:pic>
          <p:nvPicPr>
            <p:cNvPr id="26" name="Picture 25">
              <a:extLst>
                <a:ext uri="{FF2B5EF4-FFF2-40B4-BE49-F238E27FC236}">
                  <a16:creationId xmlns:a16="http://schemas.microsoft.com/office/drawing/2014/main" id="{4F30CC3E-DCD0-4742-A68E-F69D95C7D69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179338" y="2735359"/>
              <a:ext cx="388570" cy="388570"/>
            </a:xfrm>
            <a:prstGeom prst="rect">
              <a:avLst/>
            </a:prstGeom>
          </p:spPr>
        </p:pic>
        <p:sp>
          <p:nvSpPr>
            <p:cNvPr id="27" name="Left-Right Arrow 42">
              <a:extLst>
                <a:ext uri="{FF2B5EF4-FFF2-40B4-BE49-F238E27FC236}">
                  <a16:creationId xmlns:a16="http://schemas.microsoft.com/office/drawing/2014/main" id="{A4302056-CCD5-4FDC-8B90-D96705827093}"/>
                </a:ext>
              </a:extLst>
            </p:cNvPr>
            <p:cNvSpPr/>
            <p:nvPr/>
          </p:nvSpPr>
          <p:spPr bwMode="auto">
            <a:xfrm>
              <a:off x="7031450" y="2363359"/>
              <a:ext cx="1366821" cy="779773"/>
            </a:xfrm>
            <a:prstGeom prst="leftRightArrow">
              <a:avLst>
                <a:gd name="adj1" fmla="val 50000"/>
                <a:gd name="adj2" fmla="val 29604"/>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3" rIns="0" bIns="34973" numCol="1" rtlCol="0" anchor="ctr" anchorCtr="0" compatLnSpc="1">
              <a:prstTxWarp prst="textNoShape">
                <a:avLst/>
              </a:prstTxWarp>
            </a:bodyPr>
            <a:lstStyle/>
            <a:p>
              <a:pPr algn="ctr" defTabSz="699284"/>
              <a:r>
                <a:rPr lang="en-US" b="0" dirty="0">
                  <a:solidFill>
                    <a:prstClr val="white"/>
                  </a:solidFill>
                  <a:effectLst>
                    <a:outerShdw blurRad="38100" dist="38100" dir="2700000" algn="tl">
                      <a:srgbClr val="000000">
                        <a:alpha val="43137"/>
                      </a:srgbClr>
                    </a:outerShdw>
                  </a:effectLst>
                  <a:latin typeface="Calibri" panose="020F0502020204030204"/>
                </a:rPr>
                <a:t>Peering</a:t>
              </a:r>
            </a:p>
          </p:txBody>
        </p:sp>
        <p:cxnSp>
          <p:nvCxnSpPr>
            <p:cNvPr id="29" name="Elbow Connector 43">
              <a:extLst>
                <a:ext uri="{FF2B5EF4-FFF2-40B4-BE49-F238E27FC236}">
                  <a16:creationId xmlns:a16="http://schemas.microsoft.com/office/drawing/2014/main" id="{EE5CEEF8-01F4-41B3-89F9-02957889992E}"/>
                </a:ext>
              </a:extLst>
            </p:cNvPr>
            <p:cNvCxnSpPr>
              <a:stCxn id="34" idx="2"/>
              <a:endCxn id="24" idx="2"/>
            </p:cNvCxnSpPr>
            <p:nvPr/>
          </p:nvCxnSpPr>
          <p:spPr>
            <a:xfrm rot="16200000" flipH="1">
              <a:off x="6683501" y="508091"/>
              <a:ext cx="230117" cy="5001561"/>
            </a:xfrm>
            <a:prstGeom prst="bentConnector3">
              <a:avLst>
                <a:gd name="adj1" fmla="val 235779"/>
              </a:avLst>
            </a:prstGeom>
            <a:ln w="57150">
              <a:solidFill>
                <a:schemeClr val="tx1">
                  <a:lumMod val="9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2C3107C8-47FB-4ED9-8E62-11A3B834796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13375" y="2843740"/>
              <a:ext cx="384547" cy="306060"/>
            </a:xfrm>
            <a:prstGeom prst="rect">
              <a:avLst/>
            </a:prstGeom>
            <a:solidFill>
              <a:schemeClr val="bg2"/>
            </a:solidFill>
          </p:spPr>
        </p:pic>
        <p:pic>
          <p:nvPicPr>
            <p:cNvPr id="31" name="Picture 30">
              <a:extLst>
                <a:ext uri="{FF2B5EF4-FFF2-40B4-BE49-F238E27FC236}">
                  <a16:creationId xmlns:a16="http://schemas.microsoft.com/office/drawing/2014/main" id="{E1282CAA-617A-40DF-9E54-F90E1299D5F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36476" y="2837073"/>
              <a:ext cx="384547" cy="306060"/>
            </a:xfrm>
            <a:prstGeom prst="rect">
              <a:avLst/>
            </a:prstGeom>
            <a:solidFill>
              <a:schemeClr val="bg2"/>
            </a:solidFill>
          </p:spPr>
        </p:pic>
        <p:pic>
          <p:nvPicPr>
            <p:cNvPr id="32" name="Picture 31">
              <a:extLst>
                <a:ext uri="{FF2B5EF4-FFF2-40B4-BE49-F238E27FC236}">
                  <a16:creationId xmlns:a16="http://schemas.microsoft.com/office/drawing/2014/main" id="{C9B8B5D9-D858-48E7-AE12-94D732277BF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09767" y="2850386"/>
              <a:ext cx="384547" cy="306060"/>
            </a:xfrm>
            <a:prstGeom prst="rect">
              <a:avLst/>
            </a:prstGeom>
            <a:solidFill>
              <a:schemeClr val="bg2"/>
            </a:solidFill>
          </p:spPr>
        </p:pic>
        <p:pic>
          <p:nvPicPr>
            <p:cNvPr id="33" name="Picture 32">
              <a:extLst>
                <a:ext uri="{FF2B5EF4-FFF2-40B4-BE49-F238E27FC236}">
                  <a16:creationId xmlns:a16="http://schemas.microsoft.com/office/drawing/2014/main" id="{5227DDE1-7E5D-4DC0-A77E-4835EA20524A}"/>
                </a:ext>
              </a:extLst>
            </p:cNvPr>
            <p:cNvPicPr>
              <a:picLocks noChangeAspect="1"/>
            </p:cNvPicPr>
            <p:nvPr/>
          </p:nvPicPr>
          <p:blipFill>
            <a:blip r:embed="rId6"/>
            <a:stretch>
              <a:fillRect/>
            </a:stretch>
          </p:blipFill>
          <p:spPr>
            <a:xfrm>
              <a:off x="2265546" y="2369068"/>
              <a:ext cx="524341" cy="524746"/>
            </a:xfrm>
            <a:prstGeom prst="rect">
              <a:avLst/>
            </a:prstGeom>
          </p:spPr>
        </p:pic>
        <p:pic>
          <p:nvPicPr>
            <p:cNvPr id="34" name="Picture 33">
              <a:extLst>
                <a:ext uri="{FF2B5EF4-FFF2-40B4-BE49-F238E27FC236}">
                  <a16:creationId xmlns:a16="http://schemas.microsoft.com/office/drawing/2014/main" id="{1678B9F1-1402-4FF6-BEF8-4A65D5190268}"/>
                </a:ext>
              </a:extLst>
            </p:cNvPr>
            <p:cNvPicPr>
              <a:picLocks noChangeAspect="1"/>
            </p:cNvPicPr>
            <p:nvPr/>
          </p:nvPicPr>
          <p:blipFill>
            <a:blip r:embed="rId6"/>
            <a:stretch>
              <a:fillRect/>
            </a:stretch>
          </p:blipFill>
          <p:spPr>
            <a:xfrm>
              <a:off x="4035609" y="2369068"/>
              <a:ext cx="524341" cy="524746"/>
            </a:xfrm>
            <a:prstGeom prst="rect">
              <a:avLst/>
            </a:prstGeom>
          </p:spPr>
        </p:pic>
        <p:sp>
          <p:nvSpPr>
            <p:cNvPr id="35" name="TextBox 34">
              <a:extLst>
                <a:ext uri="{FF2B5EF4-FFF2-40B4-BE49-F238E27FC236}">
                  <a16:creationId xmlns:a16="http://schemas.microsoft.com/office/drawing/2014/main" id="{B78BA2E2-DBFD-4D1A-BA6D-BC2A7627C58B}"/>
                </a:ext>
              </a:extLst>
            </p:cNvPr>
            <p:cNvSpPr txBox="1"/>
            <p:nvPr/>
          </p:nvSpPr>
          <p:spPr>
            <a:xfrm>
              <a:off x="2967813" y="2104059"/>
              <a:ext cx="901484" cy="627826"/>
            </a:xfrm>
            <a:prstGeom prst="rect">
              <a:avLst/>
            </a:prstGeom>
            <a:noFill/>
          </p:spPr>
          <p:txBody>
            <a:bodyPr wrap="none" lIns="137143" tIns="109714" rIns="137143" bIns="109714" rtlCol="0">
              <a:spAutoFit/>
            </a:bodyPr>
            <a:lstStyle/>
            <a:p>
              <a:pPr defTabSz="685800" fontAlgn="auto">
                <a:lnSpc>
                  <a:spcPct val="90000"/>
                </a:lnSpc>
                <a:spcBef>
                  <a:spcPts val="0"/>
                </a:spcBef>
                <a:spcAft>
                  <a:spcPts val="450"/>
                </a:spcAft>
              </a:pPr>
              <a:r>
                <a:rPr lang="en-US" b="0" dirty="0">
                  <a:solidFill>
                    <a:srgbClr val="4472C4">
                      <a:lumMod val="50000"/>
                    </a:srgbClr>
                  </a:solidFill>
                  <a:latin typeface="Calibri" panose="020F0502020204030204"/>
                  <a:cs typeface="+mn-cs"/>
                </a:rPr>
                <a:t>VPN</a:t>
              </a:r>
            </a:p>
          </p:txBody>
        </p:sp>
        <p:sp>
          <p:nvSpPr>
            <p:cNvPr id="36" name="TextBox 35">
              <a:extLst>
                <a:ext uri="{FF2B5EF4-FFF2-40B4-BE49-F238E27FC236}">
                  <a16:creationId xmlns:a16="http://schemas.microsoft.com/office/drawing/2014/main" id="{EB7AEEAE-9ADC-451C-8464-34657FE27EF2}"/>
                </a:ext>
              </a:extLst>
            </p:cNvPr>
            <p:cNvSpPr txBox="1"/>
            <p:nvPr/>
          </p:nvSpPr>
          <p:spPr>
            <a:xfrm>
              <a:off x="5074590" y="3345305"/>
              <a:ext cx="3776801" cy="627826"/>
            </a:xfrm>
            <a:prstGeom prst="rect">
              <a:avLst/>
            </a:prstGeom>
            <a:noFill/>
          </p:spPr>
          <p:txBody>
            <a:bodyPr wrap="none" lIns="137143" tIns="109714" rIns="137143" bIns="109714" rtlCol="0">
              <a:spAutoFit/>
            </a:bodyPr>
            <a:lstStyle/>
            <a:p>
              <a:pPr defTabSz="685800" fontAlgn="auto">
                <a:lnSpc>
                  <a:spcPct val="90000"/>
                </a:lnSpc>
                <a:spcBef>
                  <a:spcPts val="0"/>
                </a:spcBef>
                <a:spcAft>
                  <a:spcPts val="450"/>
                </a:spcAft>
              </a:pPr>
              <a:r>
                <a:rPr lang="en-US" b="0" dirty="0">
                  <a:solidFill>
                    <a:srgbClr val="4472C4">
                      <a:lumMod val="50000"/>
                    </a:srgbClr>
                  </a:solidFill>
                  <a:latin typeface="Calibri" panose="020F0502020204030204"/>
                  <a:cs typeface="+mn-cs"/>
                </a:rPr>
                <a:t>Gateway transit via Peering</a:t>
              </a:r>
            </a:p>
          </p:txBody>
        </p:sp>
      </p:grpSp>
      <p:sp>
        <p:nvSpPr>
          <p:cNvPr id="37" name="Text Placeholder 3">
            <a:extLst>
              <a:ext uri="{FF2B5EF4-FFF2-40B4-BE49-F238E27FC236}">
                <a16:creationId xmlns:a16="http://schemas.microsoft.com/office/drawing/2014/main" id="{096943B5-8B27-4023-8234-43FDBCF395CD}"/>
              </a:ext>
            </a:extLst>
          </p:cNvPr>
          <p:cNvSpPr txBox="1">
            <a:spLocks/>
          </p:cNvSpPr>
          <p:nvPr/>
        </p:nvSpPr>
        <p:spPr>
          <a:xfrm>
            <a:off x="281131" y="3877722"/>
            <a:ext cx="4857750" cy="1800225"/>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800" indent="-342800" defTabSz="685800" fontAlgn="auto">
              <a:spcBef>
                <a:spcPts val="750"/>
              </a:spcBef>
              <a:spcAft>
                <a:spcPts val="0"/>
              </a:spcAft>
            </a:pPr>
            <a:r>
              <a:rPr lang="en-US" sz="1500" b="0" dirty="0">
                <a:solidFill>
                  <a:prstClr val="black"/>
                </a:solidFill>
                <a:latin typeface="Calibri" panose="020F0502020204030204"/>
              </a:rPr>
              <a:t>Direct and bidirectional L3 connectivity between </a:t>
            </a:r>
            <a:r>
              <a:rPr lang="en-US" sz="1500" b="0" dirty="0" err="1">
                <a:solidFill>
                  <a:prstClr val="black"/>
                </a:solidFill>
                <a:latin typeface="Calibri" panose="020F0502020204030204"/>
              </a:rPr>
              <a:t>VNet’s</a:t>
            </a:r>
            <a:r>
              <a:rPr lang="en-US" sz="1500" b="0">
                <a:solidFill>
                  <a:prstClr val="black"/>
                </a:solidFill>
                <a:latin typeface="Calibri" panose="020F0502020204030204"/>
              </a:rPr>
              <a:t> </a:t>
            </a:r>
          </a:p>
          <a:p>
            <a:pPr marL="342800" indent="-342800" defTabSz="685800" fontAlgn="auto">
              <a:spcBef>
                <a:spcPts val="750"/>
              </a:spcBef>
              <a:spcAft>
                <a:spcPts val="0"/>
              </a:spcAft>
            </a:pPr>
            <a:r>
              <a:rPr lang="en-US" sz="1500" b="0">
                <a:solidFill>
                  <a:prstClr val="black"/>
                </a:solidFill>
                <a:latin typeface="Calibri" panose="020F0502020204030204"/>
              </a:rPr>
              <a:t>High </a:t>
            </a:r>
            <a:r>
              <a:rPr lang="en-US" sz="1500" b="0" dirty="0">
                <a:solidFill>
                  <a:prstClr val="black"/>
                </a:solidFill>
                <a:latin typeface="Calibri" panose="020F0502020204030204"/>
              </a:rPr>
              <a:t>throughput, low latency connectivity</a:t>
            </a:r>
          </a:p>
          <a:p>
            <a:pPr marL="342800" indent="-342800" defTabSz="685800" fontAlgn="auto">
              <a:spcBef>
                <a:spcPts val="750"/>
              </a:spcBef>
              <a:spcAft>
                <a:spcPts val="0"/>
              </a:spcAft>
            </a:pPr>
            <a:r>
              <a:rPr lang="en-US" sz="1500" b="0" dirty="0">
                <a:solidFill>
                  <a:prstClr val="black"/>
                </a:solidFill>
                <a:latin typeface="Calibri" panose="020F0502020204030204"/>
              </a:rPr>
              <a:t>Bypass gateway, no bandwidth bottleneck</a:t>
            </a:r>
          </a:p>
          <a:p>
            <a:pPr marL="342800" indent="-342800" defTabSz="685800" fontAlgn="auto">
              <a:spcBef>
                <a:spcPts val="750"/>
              </a:spcBef>
              <a:spcAft>
                <a:spcPts val="0"/>
              </a:spcAft>
            </a:pPr>
            <a:r>
              <a:rPr lang="en-US" sz="1500" b="0" dirty="0">
                <a:solidFill>
                  <a:prstClr val="black"/>
                </a:solidFill>
                <a:latin typeface="Calibri" panose="020F0502020204030204"/>
              </a:rPr>
              <a:t>Supports Gateway Transit (ARM-to-ARM only)</a:t>
            </a:r>
          </a:p>
          <a:p>
            <a:pPr marL="342800" indent="-342800" defTabSz="685800" fontAlgn="auto">
              <a:spcBef>
                <a:spcPts val="750"/>
              </a:spcBef>
              <a:spcAft>
                <a:spcPts val="0"/>
              </a:spcAft>
            </a:pPr>
            <a:r>
              <a:rPr lang="en-US" sz="1500" b="0" dirty="0">
                <a:solidFill>
                  <a:prstClr val="black"/>
                </a:solidFill>
                <a:latin typeface="Calibri" panose="020F0502020204030204"/>
              </a:rPr>
              <a:t>10/50 Vnet Peering per Virtual network</a:t>
            </a:r>
          </a:p>
          <a:p>
            <a:pPr marL="342800" indent="-342800" defTabSz="685800" fontAlgn="auto">
              <a:spcBef>
                <a:spcPts val="750"/>
              </a:spcBef>
              <a:spcAft>
                <a:spcPts val="0"/>
              </a:spcAft>
            </a:pPr>
            <a:endParaRPr lang="en-US" sz="1500" b="0" dirty="0">
              <a:solidFill>
                <a:prstClr val="black"/>
              </a:solidFill>
              <a:latin typeface="Calibri" panose="020F0502020204030204"/>
            </a:endParaRPr>
          </a:p>
        </p:txBody>
      </p:sp>
      <p:sp>
        <p:nvSpPr>
          <p:cNvPr id="38" name="TextBox 37">
            <a:extLst>
              <a:ext uri="{FF2B5EF4-FFF2-40B4-BE49-F238E27FC236}">
                <a16:creationId xmlns:a16="http://schemas.microsoft.com/office/drawing/2014/main" id="{E6274302-7D8A-47F4-8445-DC8C91B1EE44}"/>
              </a:ext>
            </a:extLst>
          </p:cNvPr>
          <p:cNvSpPr txBox="1"/>
          <p:nvPr/>
        </p:nvSpPr>
        <p:spPr>
          <a:xfrm>
            <a:off x="5124251" y="3874892"/>
            <a:ext cx="3631621" cy="1855864"/>
          </a:xfrm>
          <a:prstGeom prst="rect">
            <a:avLst/>
          </a:prstGeom>
          <a:noFill/>
        </p:spPr>
        <p:txBody>
          <a:bodyPr wrap="square" lIns="137143" tIns="109714" rIns="137143" bIns="109714" rtlCol="0">
            <a:spAutoFit/>
          </a:bodyPr>
          <a:lstStyle/>
          <a:p>
            <a:pPr marL="342800" indent="-342800" defTabSz="699431" fontAlgn="auto">
              <a:lnSpc>
                <a:spcPct val="90000"/>
              </a:lnSpc>
              <a:spcBef>
                <a:spcPts val="918"/>
              </a:spcBef>
              <a:spcAft>
                <a:spcPts val="0"/>
              </a:spcAft>
              <a:buClr>
                <a:prstClr val="black"/>
              </a:buClr>
              <a:buSzPct val="90000"/>
              <a:buFont typeface="Arial" panose="020B0604020202020204" pitchFamily="34" charset="0"/>
              <a:buChar char="•"/>
            </a:pPr>
            <a:r>
              <a:rPr lang="en-US" sz="1500" b="0" dirty="0">
                <a:solidFill>
                  <a:prstClr val="black"/>
                </a:solidFill>
                <a:latin typeface="Calibri" panose="020F0502020204030204"/>
                <a:cs typeface="+mn-cs"/>
              </a:rPr>
              <a:t>Peer ASM and ARM VNet's </a:t>
            </a:r>
          </a:p>
          <a:p>
            <a:pPr marL="342800" indent="-342800" defTabSz="699431" fontAlgn="auto">
              <a:lnSpc>
                <a:spcPct val="90000"/>
              </a:lnSpc>
              <a:spcBef>
                <a:spcPts val="918"/>
              </a:spcBef>
              <a:spcAft>
                <a:spcPts val="0"/>
              </a:spcAft>
              <a:buClr>
                <a:prstClr val="black"/>
              </a:buClr>
              <a:buSzPct val="90000"/>
              <a:buFont typeface="Arial" panose="020B0604020202020204" pitchFamily="34" charset="0"/>
              <a:buChar char="•"/>
            </a:pPr>
            <a:r>
              <a:rPr lang="en-US" sz="1500" b="0" dirty="0">
                <a:solidFill>
                  <a:prstClr val="black"/>
                </a:solidFill>
                <a:latin typeface="Calibri" panose="020F0502020204030204"/>
                <a:cs typeface="+mn-cs"/>
              </a:rPr>
              <a:t>Peer across subscriptions</a:t>
            </a:r>
          </a:p>
          <a:p>
            <a:pPr marL="342800" indent="-342800" defTabSz="699431" fontAlgn="auto">
              <a:lnSpc>
                <a:spcPct val="90000"/>
              </a:lnSpc>
              <a:spcBef>
                <a:spcPts val="918"/>
              </a:spcBef>
              <a:spcAft>
                <a:spcPts val="0"/>
              </a:spcAft>
              <a:buClr>
                <a:prstClr val="black"/>
              </a:buClr>
              <a:buSzPct val="90000"/>
              <a:buFont typeface="Arial" panose="020B0604020202020204" pitchFamily="34" charset="0"/>
              <a:buChar char="•"/>
            </a:pPr>
            <a:r>
              <a:rPr lang="en-US" sz="1500" b="0" dirty="0">
                <a:solidFill>
                  <a:prstClr val="black"/>
                </a:solidFill>
                <a:latin typeface="Calibri" panose="020F0502020204030204"/>
                <a:cs typeface="+mn-cs"/>
              </a:rPr>
              <a:t>NSGs and UDRs will work across the link</a:t>
            </a:r>
          </a:p>
          <a:p>
            <a:pPr marL="342800" indent="-342800" defTabSz="699431" fontAlgn="auto">
              <a:lnSpc>
                <a:spcPct val="90000"/>
              </a:lnSpc>
              <a:spcBef>
                <a:spcPts val="918"/>
              </a:spcBef>
              <a:spcAft>
                <a:spcPts val="0"/>
              </a:spcAft>
              <a:buClr>
                <a:prstClr val="black"/>
              </a:buClr>
              <a:buSzPct val="90000"/>
              <a:buFont typeface="Arial" panose="020B0604020202020204" pitchFamily="34" charset="0"/>
              <a:buChar char="•"/>
            </a:pPr>
            <a:r>
              <a:rPr lang="en-US" sz="1500" b="0" dirty="0">
                <a:solidFill>
                  <a:prstClr val="black"/>
                </a:solidFill>
                <a:latin typeface="Calibri" panose="020F0502020204030204"/>
                <a:cs typeface="+mn-cs"/>
              </a:rPr>
              <a:t>Public preview – Global Vnet Peering</a:t>
            </a:r>
          </a:p>
          <a:p>
            <a:pPr defTabSz="685800" fontAlgn="auto">
              <a:lnSpc>
                <a:spcPct val="90000"/>
              </a:lnSpc>
              <a:spcBef>
                <a:spcPts val="0"/>
              </a:spcBef>
              <a:spcAft>
                <a:spcPts val="450"/>
              </a:spcAft>
            </a:pPr>
            <a:endParaRPr lang="en-US" b="0" dirty="0" err="1">
              <a:solidFill>
                <a:prstClr val="white"/>
              </a:solidFill>
              <a:latin typeface="Calibri" panose="020F0502020204030204"/>
              <a:cs typeface="+mn-cs"/>
            </a:endParaRPr>
          </a:p>
        </p:txBody>
      </p:sp>
      <p:sp>
        <p:nvSpPr>
          <p:cNvPr id="39" name="TextBox 38">
            <a:extLst>
              <a:ext uri="{FF2B5EF4-FFF2-40B4-BE49-F238E27FC236}">
                <a16:creationId xmlns:a16="http://schemas.microsoft.com/office/drawing/2014/main" id="{A5115397-AE5A-47E2-97AE-068969E9885A}"/>
              </a:ext>
            </a:extLst>
          </p:cNvPr>
          <p:cNvSpPr txBox="1"/>
          <p:nvPr/>
        </p:nvSpPr>
        <p:spPr>
          <a:xfrm>
            <a:off x="965083" y="1628456"/>
            <a:ext cx="923960" cy="429320"/>
          </a:xfrm>
          <a:prstGeom prst="rect">
            <a:avLst/>
          </a:prstGeom>
          <a:noFill/>
        </p:spPr>
        <p:txBody>
          <a:bodyPr wrap="square" lIns="137143" tIns="109714" rIns="137143" bIns="109714" rtlCol="0">
            <a:spAutoFit/>
          </a:bodyPr>
          <a:lstStyle/>
          <a:p>
            <a:pPr defTabSz="685800" fontAlgn="auto">
              <a:lnSpc>
                <a:spcPct val="90000"/>
              </a:lnSpc>
              <a:spcBef>
                <a:spcPts val="0"/>
              </a:spcBef>
              <a:spcAft>
                <a:spcPts val="450"/>
              </a:spcAft>
            </a:pPr>
            <a:r>
              <a:rPr lang="en-US" sz="1500" b="0" dirty="0">
                <a:solidFill>
                  <a:srgbClr val="4472C4">
                    <a:lumMod val="50000"/>
                  </a:srgbClr>
                </a:solidFill>
                <a:latin typeface="Calibri" panose="020F0502020204030204"/>
                <a:cs typeface="+mn-cs"/>
              </a:rPr>
              <a:t>10.0/16</a:t>
            </a:r>
          </a:p>
        </p:txBody>
      </p:sp>
    </p:spTree>
    <p:custDataLst>
      <p:tags r:id="rId1"/>
    </p:custDataLst>
    <p:extLst>
      <p:ext uri="{BB962C8B-B14F-4D97-AF65-F5344CB8AC3E}">
        <p14:creationId xmlns:p14="http://schemas.microsoft.com/office/powerpoint/2010/main" val="4392052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Title 5">
            <a:extLst>
              <a:ext uri="{FF2B5EF4-FFF2-40B4-BE49-F238E27FC236}">
                <a16:creationId xmlns:a16="http://schemas.microsoft.com/office/drawing/2014/main" id="{5CC44F13-D781-44F3-9F62-E9B4F20A50F3}"/>
              </a:ext>
            </a:extLst>
          </p:cNvPr>
          <p:cNvSpPr>
            <a:spLocks noGrp="1"/>
          </p:cNvSpPr>
          <p:nvPr>
            <p:ph type="title"/>
          </p:nvPr>
        </p:nvSpPr>
        <p:spPr>
          <a:xfrm>
            <a:off x="201930" y="1123370"/>
            <a:ext cx="8741880" cy="674749"/>
          </a:xfrm>
        </p:spPr>
        <p:txBody>
          <a:bodyPr/>
          <a:lstStyle/>
          <a:p>
            <a:r>
              <a:rPr lang="en-US" sz="2700"/>
              <a:t>Connectivity</a:t>
            </a:r>
          </a:p>
        </p:txBody>
      </p:sp>
      <p:grpSp>
        <p:nvGrpSpPr>
          <p:cNvPr id="2" name="Group 1">
            <a:extLst>
              <a:ext uri="{FF2B5EF4-FFF2-40B4-BE49-F238E27FC236}">
                <a16:creationId xmlns:a16="http://schemas.microsoft.com/office/drawing/2014/main" id="{60CBF85E-9133-4209-8A47-88C8567C82EB}"/>
              </a:ext>
            </a:extLst>
          </p:cNvPr>
          <p:cNvGrpSpPr/>
          <p:nvPr/>
        </p:nvGrpSpPr>
        <p:grpSpPr>
          <a:xfrm>
            <a:off x="10470029" y="2422506"/>
            <a:ext cx="2440721" cy="1629664"/>
            <a:chOff x="8542532" y="2700561"/>
            <a:chExt cx="3254294" cy="2172885"/>
          </a:xfrm>
        </p:grpSpPr>
        <p:sp>
          <p:nvSpPr>
            <p:cNvPr id="123" name="Rectangle 122">
              <a:extLst>
                <a:ext uri="{FF2B5EF4-FFF2-40B4-BE49-F238E27FC236}">
                  <a16:creationId xmlns:a16="http://schemas.microsoft.com/office/drawing/2014/main" id="{69812FEE-FAC9-4908-B891-4D656490278C}"/>
                </a:ext>
              </a:extLst>
            </p:cNvPr>
            <p:cNvSpPr/>
            <p:nvPr/>
          </p:nvSpPr>
          <p:spPr bwMode="auto">
            <a:xfrm>
              <a:off x="8587762" y="2700561"/>
              <a:ext cx="3209064" cy="2172885"/>
            </a:xfrm>
            <a:prstGeom prst="rect">
              <a:avLst/>
            </a:prstGeom>
            <a:solidFill>
              <a:schemeClr val="bg1">
                <a:lumMod val="85000"/>
              </a:schemeClr>
            </a:solidFill>
            <a:ln w="28575">
              <a:solidFill>
                <a:schemeClr val="bg1">
                  <a:lumMod val="65000"/>
                </a:schemeClr>
              </a:solidFill>
            </a:ln>
          </p:spPr>
          <p:txBody>
            <a:bodyPr lIns="134464" tIns="107571" rIns="134464" bIns="107571" anchor="t" anchorCtr="0"/>
            <a:lstStyle/>
            <a:p>
              <a:pPr algn="ctr" defTabSz="699039" fontAlgn="auto">
                <a:spcBef>
                  <a:spcPts val="0"/>
                </a:spcBef>
                <a:spcAft>
                  <a:spcPts val="0"/>
                </a:spcAft>
                <a:defRPr/>
              </a:pPr>
              <a:endParaRPr lang="en-US" sz="1050" b="0" kern="0" err="1">
                <a:gradFill>
                  <a:gsLst>
                    <a:gs pos="1250">
                      <a:srgbClr val="353535"/>
                    </a:gs>
                    <a:gs pos="100000">
                      <a:srgbClr val="353535"/>
                    </a:gs>
                  </a:gsLst>
                  <a:lin ang="5400000" scaled="0"/>
                </a:gradFill>
                <a:latin typeface="Segoe UI Semilight"/>
                <a:ea typeface="MS PGothic" pitchFamily="34" charset="-128"/>
                <a:cs typeface="+mn-cs"/>
              </a:endParaRPr>
            </a:p>
          </p:txBody>
        </p:sp>
        <p:pic>
          <p:nvPicPr>
            <p:cNvPr id="114" name="Picture 113">
              <a:extLst>
                <a:ext uri="{FF2B5EF4-FFF2-40B4-BE49-F238E27FC236}">
                  <a16:creationId xmlns:a16="http://schemas.microsoft.com/office/drawing/2014/main" id="{56CA5B8B-4B9B-4291-B6B4-AB8373B4BB14}"/>
                </a:ext>
              </a:extLst>
            </p:cNvPr>
            <p:cNvPicPr>
              <a:picLocks noChangeAspect="1"/>
            </p:cNvPicPr>
            <p:nvPr/>
          </p:nvPicPr>
          <p:blipFill>
            <a:blip r:embed="rId3">
              <a:grayscl/>
            </a:blip>
            <a:stretch>
              <a:fillRect/>
            </a:stretch>
          </p:blipFill>
          <p:spPr>
            <a:xfrm>
              <a:off x="8694863" y="2900642"/>
              <a:ext cx="567756" cy="567756"/>
            </a:xfrm>
            <a:prstGeom prst="rect">
              <a:avLst/>
            </a:prstGeom>
          </p:spPr>
        </p:pic>
        <p:pic>
          <p:nvPicPr>
            <p:cNvPr id="115" name="Picture 114">
              <a:extLst>
                <a:ext uri="{FF2B5EF4-FFF2-40B4-BE49-F238E27FC236}">
                  <a16:creationId xmlns:a16="http://schemas.microsoft.com/office/drawing/2014/main" id="{61BBE236-128B-4D82-8AEF-C2DB8778B8BB}"/>
                </a:ext>
              </a:extLst>
            </p:cNvPr>
            <p:cNvPicPr>
              <a:picLocks noChangeAspect="1"/>
            </p:cNvPicPr>
            <p:nvPr/>
          </p:nvPicPr>
          <p:blipFill>
            <a:blip r:embed="rId4">
              <a:grayscl/>
            </a:blip>
            <a:stretch>
              <a:fillRect/>
            </a:stretch>
          </p:blipFill>
          <p:spPr>
            <a:xfrm>
              <a:off x="9668965" y="3633862"/>
              <a:ext cx="695438" cy="695438"/>
            </a:xfrm>
            <a:prstGeom prst="rect">
              <a:avLst/>
            </a:prstGeom>
          </p:spPr>
        </p:pic>
        <p:pic>
          <p:nvPicPr>
            <p:cNvPr id="116" name="Picture 115">
              <a:extLst>
                <a:ext uri="{FF2B5EF4-FFF2-40B4-BE49-F238E27FC236}">
                  <a16:creationId xmlns:a16="http://schemas.microsoft.com/office/drawing/2014/main" id="{4357BFB0-32BA-40C6-98B0-A4825A187170}"/>
                </a:ext>
              </a:extLst>
            </p:cNvPr>
            <p:cNvPicPr>
              <a:picLocks noChangeAspect="1"/>
            </p:cNvPicPr>
            <p:nvPr/>
          </p:nvPicPr>
          <p:blipFill>
            <a:blip r:embed="rId5">
              <a:grayscl/>
            </a:blip>
            <a:stretch>
              <a:fillRect/>
            </a:stretch>
          </p:blipFill>
          <p:spPr>
            <a:xfrm>
              <a:off x="9749044" y="2823795"/>
              <a:ext cx="655516" cy="655516"/>
            </a:xfrm>
            <a:prstGeom prst="rect">
              <a:avLst/>
            </a:prstGeom>
          </p:spPr>
        </p:pic>
        <p:pic>
          <p:nvPicPr>
            <p:cNvPr id="117" name="Picture 116">
              <a:extLst>
                <a:ext uri="{FF2B5EF4-FFF2-40B4-BE49-F238E27FC236}">
                  <a16:creationId xmlns:a16="http://schemas.microsoft.com/office/drawing/2014/main" id="{B1B875F2-4DD3-4CCA-9D71-E0E6708AEF85}"/>
                </a:ext>
              </a:extLst>
            </p:cNvPr>
            <p:cNvPicPr>
              <a:picLocks noChangeAspect="1"/>
            </p:cNvPicPr>
            <p:nvPr/>
          </p:nvPicPr>
          <p:blipFill>
            <a:blip r:embed="rId6">
              <a:grayscl/>
            </a:blip>
            <a:stretch>
              <a:fillRect/>
            </a:stretch>
          </p:blipFill>
          <p:spPr>
            <a:xfrm>
              <a:off x="10769516" y="2790692"/>
              <a:ext cx="669116" cy="669116"/>
            </a:xfrm>
            <a:prstGeom prst="rect">
              <a:avLst/>
            </a:prstGeom>
          </p:spPr>
        </p:pic>
        <p:pic>
          <p:nvPicPr>
            <p:cNvPr id="118" name="Picture 117">
              <a:extLst>
                <a:ext uri="{FF2B5EF4-FFF2-40B4-BE49-F238E27FC236}">
                  <a16:creationId xmlns:a16="http://schemas.microsoft.com/office/drawing/2014/main" id="{5D184608-2285-4C87-8B92-E33BA3D1690C}"/>
                </a:ext>
              </a:extLst>
            </p:cNvPr>
            <p:cNvPicPr>
              <a:picLocks noChangeAspect="1"/>
            </p:cNvPicPr>
            <p:nvPr/>
          </p:nvPicPr>
          <p:blipFill>
            <a:blip r:embed="rId7">
              <a:grayscl/>
            </a:blip>
            <a:stretch>
              <a:fillRect/>
            </a:stretch>
          </p:blipFill>
          <p:spPr>
            <a:xfrm>
              <a:off x="10852485" y="3690008"/>
              <a:ext cx="583144" cy="583144"/>
            </a:xfrm>
            <a:prstGeom prst="rect">
              <a:avLst/>
            </a:prstGeom>
          </p:spPr>
        </p:pic>
        <p:pic>
          <p:nvPicPr>
            <p:cNvPr id="119" name="Picture 118">
              <a:extLst>
                <a:ext uri="{FF2B5EF4-FFF2-40B4-BE49-F238E27FC236}">
                  <a16:creationId xmlns:a16="http://schemas.microsoft.com/office/drawing/2014/main" id="{FF04ED35-2A25-478A-851A-8238E94944DA}"/>
                </a:ext>
              </a:extLst>
            </p:cNvPr>
            <p:cNvPicPr>
              <a:picLocks noChangeAspect="1"/>
            </p:cNvPicPr>
            <p:nvPr/>
          </p:nvPicPr>
          <p:blipFill>
            <a:blip r:embed="rId8">
              <a:grayscl/>
            </a:blip>
            <a:stretch>
              <a:fillRect/>
            </a:stretch>
          </p:blipFill>
          <p:spPr>
            <a:xfrm>
              <a:off x="8714606" y="3660198"/>
              <a:ext cx="642761" cy="642761"/>
            </a:xfrm>
            <a:prstGeom prst="rect">
              <a:avLst/>
            </a:prstGeom>
          </p:spPr>
        </p:pic>
        <p:pic>
          <p:nvPicPr>
            <p:cNvPr id="120" name="Picture 119">
              <a:extLst>
                <a:ext uri="{FF2B5EF4-FFF2-40B4-BE49-F238E27FC236}">
                  <a16:creationId xmlns:a16="http://schemas.microsoft.com/office/drawing/2014/main" id="{8D0BDF76-6FFD-437F-B833-27843818BD66}"/>
                </a:ext>
              </a:extLst>
            </p:cNvPr>
            <p:cNvPicPr>
              <a:picLocks noChangeAspect="1"/>
            </p:cNvPicPr>
            <p:nvPr/>
          </p:nvPicPr>
          <p:blipFill rotWithShape="1">
            <a:blip r:embed="rId9">
              <a:grayscl/>
            </a:blip>
            <a:srcRect t="1" b="26644"/>
            <a:stretch/>
          </p:blipFill>
          <p:spPr>
            <a:xfrm>
              <a:off x="8542532" y="4428390"/>
              <a:ext cx="508012" cy="372653"/>
            </a:xfrm>
            <a:prstGeom prst="rect">
              <a:avLst/>
            </a:prstGeom>
          </p:spPr>
        </p:pic>
        <p:pic>
          <p:nvPicPr>
            <p:cNvPr id="122" name="Picture 121">
              <a:extLst>
                <a:ext uri="{FF2B5EF4-FFF2-40B4-BE49-F238E27FC236}">
                  <a16:creationId xmlns:a16="http://schemas.microsoft.com/office/drawing/2014/main" id="{F3C9B3F7-C699-40FB-ACAD-E011BD57A12C}"/>
                </a:ext>
              </a:extLst>
            </p:cNvPr>
            <p:cNvPicPr>
              <a:picLocks noChangeAspect="1"/>
            </p:cNvPicPr>
            <p:nvPr/>
          </p:nvPicPr>
          <p:blipFill>
            <a:blip r:embed="rId10"/>
            <a:stretch>
              <a:fillRect/>
            </a:stretch>
          </p:blipFill>
          <p:spPr>
            <a:xfrm>
              <a:off x="11286251" y="4432404"/>
              <a:ext cx="427563" cy="427388"/>
            </a:xfrm>
            <a:prstGeom prst="rect">
              <a:avLst/>
            </a:prstGeom>
          </p:spPr>
        </p:pic>
      </p:grpSp>
      <p:sp>
        <p:nvSpPr>
          <p:cNvPr id="3" name="Rectangle 2">
            <a:extLst>
              <a:ext uri="{FF2B5EF4-FFF2-40B4-BE49-F238E27FC236}">
                <a16:creationId xmlns:a16="http://schemas.microsoft.com/office/drawing/2014/main" id="{0F5F6BAC-D99C-48A9-84E7-C8653901BECC}"/>
              </a:ext>
            </a:extLst>
          </p:cNvPr>
          <p:cNvSpPr/>
          <p:nvPr/>
        </p:nvSpPr>
        <p:spPr>
          <a:xfrm>
            <a:off x="2805564" y="5120732"/>
            <a:ext cx="4311514" cy="748923"/>
          </a:xfrm>
          <a:prstGeom prst="rect">
            <a:avLst/>
          </a:prstGeom>
        </p:spPr>
        <p:txBody>
          <a:bodyPr wrap="square">
            <a:spAutoFit/>
          </a:bodyPr>
          <a:lstStyle/>
          <a:p>
            <a:pPr marL="0" lvl="1" defTabSz="685800" fontAlgn="auto">
              <a:spcBef>
                <a:spcPts val="441"/>
              </a:spcBef>
              <a:spcAft>
                <a:spcPts val="0"/>
              </a:spcAft>
              <a:defRPr/>
            </a:pPr>
            <a:r>
              <a:rPr lang="en-US" sz="1200" b="0" err="1">
                <a:solidFill>
                  <a:srgbClr val="2F2F2F"/>
                </a:solidFill>
                <a:latin typeface="Segoe UI"/>
                <a:cs typeface="+mn-cs"/>
              </a:rPr>
              <a:t>VNets</a:t>
            </a:r>
            <a:r>
              <a:rPr lang="en-US" sz="1200" b="0">
                <a:solidFill>
                  <a:srgbClr val="2F2F2F"/>
                </a:solidFill>
                <a:latin typeface="Segoe UI"/>
                <a:cs typeface="+mn-cs"/>
              </a:rPr>
              <a:t> in different regions can now be peered directly</a:t>
            </a:r>
          </a:p>
          <a:p>
            <a:pPr marL="0" lvl="1" defTabSz="685800" fontAlgn="auto">
              <a:spcBef>
                <a:spcPts val="441"/>
              </a:spcBef>
              <a:spcAft>
                <a:spcPts val="0"/>
              </a:spcAft>
              <a:defRPr/>
            </a:pPr>
            <a:r>
              <a:rPr lang="en-US" sz="1200" b="0">
                <a:solidFill>
                  <a:srgbClr val="2F2F2F"/>
                </a:solidFill>
                <a:latin typeface="Segoe UI"/>
                <a:cs typeface="+mn-cs"/>
              </a:rPr>
              <a:t>Simple and quick to configure</a:t>
            </a:r>
          </a:p>
          <a:p>
            <a:pPr marL="0" lvl="1" defTabSz="685800" fontAlgn="auto">
              <a:spcBef>
                <a:spcPts val="441"/>
              </a:spcBef>
              <a:spcAft>
                <a:spcPts val="0"/>
              </a:spcAft>
              <a:defRPr/>
            </a:pPr>
            <a:r>
              <a:rPr lang="en-US" sz="1200" b="0">
                <a:solidFill>
                  <a:srgbClr val="2F2F2F"/>
                </a:solidFill>
                <a:latin typeface="Segoe UI"/>
                <a:cs typeface="+mn-cs"/>
              </a:rPr>
              <a:t>Routed through the Azure backbone</a:t>
            </a:r>
          </a:p>
        </p:txBody>
      </p:sp>
      <p:sp>
        <p:nvSpPr>
          <p:cNvPr id="51" name="Rectangle 50">
            <a:extLst>
              <a:ext uri="{FF2B5EF4-FFF2-40B4-BE49-F238E27FC236}">
                <a16:creationId xmlns:a16="http://schemas.microsoft.com/office/drawing/2014/main" id="{3FEE820A-0526-4076-BED8-25C5C037268A}"/>
              </a:ext>
            </a:extLst>
          </p:cNvPr>
          <p:cNvSpPr/>
          <p:nvPr/>
        </p:nvSpPr>
        <p:spPr bwMode="auto">
          <a:xfrm>
            <a:off x="0" y="857250"/>
            <a:ext cx="2571750" cy="51435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85800" fontAlgn="auto">
              <a:spcBef>
                <a:spcPts val="0"/>
              </a:spcBef>
              <a:spcAft>
                <a:spcPts val="450"/>
              </a:spcAft>
              <a:defRPr/>
            </a:pPr>
            <a:endParaRPr lang="en-US" b="0">
              <a:solidFill>
                <a:srgbClr val="FFFFFF"/>
              </a:solidFill>
              <a:latin typeface="Segoe UI"/>
            </a:endParaRPr>
          </a:p>
        </p:txBody>
      </p:sp>
      <p:grpSp>
        <p:nvGrpSpPr>
          <p:cNvPr id="52" name="Group 51">
            <a:extLst>
              <a:ext uri="{FF2B5EF4-FFF2-40B4-BE49-F238E27FC236}">
                <a16:creationId xmlns:a16="http://schemas.microsoft.com/office/drawing/2014/main" id="{BE6A1806-5DFA-49FD-AE71-A35B0178CE38}"/>
              </a:ext>
            </a:extLst>
          </p:cNvPr>
          <p:cNvGrpSpPr/>
          <p:nvPr/>
        </p:nvGrpSpPr>
        <p:grpSpPr>
          <a:xfrm>
            <a:off x="795891" y="2560056"/>
            <a:ext cx="1516745" cy="637097"/>
            <a:chOff x="1061187" y="4729690"/>
            <a:chExt cx="2022327" cy="849463"/>
          </a:xfrm>
        </p:grpSpPr>
        <p:sp>
          <p:nvSpPr>
            <p:cNvPr id="53" name="TextBox 52">
              <a:extLst>
                <a:ext uri="{FF2B5EF4-FFF2-40B4-BE49-F238E27FC236}">
                  <a16:creationId xmlns:a16="http://schemas.microsoft.com/office/drawing/2014/main" id="{E7085FFF-E128-435E-9AC3-F8CB40B6C034}"/>
                </a:ext>
              </a:extLst>
            </p:cNvPr>
            <p:cNvSpPr txBox="1"/>
            <p:nvPr/>
          </p:nvSpPr>
          <p:spPr>
            <a:xfrm>
              <a:off x="1078852" y="4729690"/>
              <a:ext cx="2004662" cy="849463"/>
            </a:xfrm>
            <a:prstGeom prst="rect">
              <a:avLst/>
            </a:prstGeom>
            <a:noFill/>
          </p:spPr>
          <p:txBody>
            <a:bodyPr wrap="square" lIns="137160" tIns="109728" rIns="137160" bIns="109728" rtlCol="0">
              <a:spAutoFit/>
            </a:bodyPr>
            <a:lstStyle/>
            <a:p>
              <a:pPr defTabSz="685800" fontAlgn="auto">
                <a:spcBef>
                  <a:spcPts val="0"/>
                </a:spcBef>
                <a:spcAft>
                  <a:spcPts val="0"/>
                </a:spcAft>
                <a:defRPr/>
              </a:pPr>
              <a:r>
                <a:rPr lang="en-US" sz="1350" b="0">
                  <a:solidFill>
                    <a:srgbClr val="FFFFFF"/>
                  </a:solidFill>
                  <a:latin typeface="Segoe UI"/>
                  <a:cs typeface="+mn-cs"/>
                </a:rPr>
                <a:t>From on-premises</a:t>
              </a:r>
            </a:p>
          </p:txBody>
        </p:sp>
        <p:cxnSp>
          <p:nvCxnSpPr>
            <p:cNvPr id="54" name="Straight Connector 53">
              <a:extLst>
                <a:ext uri="{FF2B5EF4-FFF2-40B4-BE49-F238E27FC236}">
                  <a16:creationId xmlns:a16="http://schemas.microsoft.com/office/drawing/2014/main" id="{25E9ADEB-B49E-4634-8135-5372634D214B}"/>
                </a:ext>
              </a:extLst>
            </p:cNvPr>
            <p:cNvCxnSpPr/>
            <p:nvPr/>
          </p:nvCxnSpPr>
          <p:spPr>
            <a:xfrm>
              <a:off x="1061187" y="4854117"/>
              <a:ext cx="0" cy="600609"/>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56" name="Rectangle 55">
            <a:extLst>
              <a:ext uri="{FF2B5EF4-FFF2-40B4-BE49-F238E27FC236}">
                <a16:creationId xmlns:a16="http://schemas.microsoft.com/office/drawing/2014/main" id="{A12887CB-114A-4AC4-A2AA-5036208E0B44}"/>
              </a:ext>
            </a:extLst>
          </p:cNvPr>
          <p:cNvSpPr/>
          <p:nvPr/>
        </p:nvSpPr>
        <p:spPr bwMode="auto">
          <a:xfrm>
            <a:off x="-18539" y="3830763"/>
            <a:ext cx="2590286" cy="814680"/>
          </a:xfrm>
          <a:prstGeom prst="rect">
            <a:avLst/>
          </a:prstGeom>
          <a:solidFill>
            <a:schemeClr val="bg2">
              <a:alpha val="3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a:lnSpc>
                <a:spcPct val="90000"/>
              </a:lnSpc>
            </a:pPr>
            <a:endParaRPr lang="en-US" b="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57" name="Group 56">
            <a:extLst>
              <a:ext uri="{FF2B5EF4-FFF2-40B4-BE49-F238E27FC236}">
                <a16:creationId xmlns:a16="http://schemas.microsoft.com/office/drawing/2014/main" id="{2D01A84B-3B92-4666-9932-C26C38CC9FF4}"/>
              </a:ext>
            </a:extLst>
          </p:cNvPr>
          <p:cNvGrpSpPr/>
          <p:nvPr/>
        </p:nvGrpSpPr>
        <p:grpSpPr>
          <a:xfrm>
            <a:off x="236424" y="3997668"/>
            <a:ext cx="2032068" cy="450457"/>
            <a:chOff x="315232" y="3489448"/>
            <a:chExt cx="2709424" cy="600609"/>
          </a:xfrm>
        </p:grpSpPr>
        <p:sp>
          <p:nvSpPr>
            <p:cNvPr id="58" name="TextBox 57">
              <a:extLst>
                <a:ext uri="{FF2B5EF4-FFF2-40B4-BE49-F238E27FC236}">
                  <a16:creationId xmlns:a16="http://schemas.microsoft.com/office/drawing/2014/main" id="{FFA11DC4-C3F5-4651-9C7E-599FF5141E7A}"/>
                </a:ext>
              </a:extLst>
            </p:cNvPr>
            <p:cNvSpPr txBox="1"/>
            <p:nvPr/>
          </p:nvSpPr>
          <p:spPr>
            <a:xfrm>
              <a:off x="1078852" y="3496725"/>
              <a:ext cx="1945804" cy="572464"/>
            </a:xfrm>
            <a:prstGeom prst="rect">
              <a:avLst/>
            </a:prstGeom>
            <a:noFill/>
          </p:spPr>
          <p:txBody>
            <a:bodyPr wrap="square" lIns="137160" tIns="109728" rIns="137160" bIns="109728" rtlCol="0">
              <a:spAutoFit/>
            </a:bodyPr>
            <a:lstStyle/>
            <a:p>
              <a:pPr defTabSz="685800" fontAlgn="auto">
                <a:spcBef>
                  <a:spcPts val="0"/>
                </a:spcBef>
                <a:spcAft>
                  <a:spcPts val="450"/>
                </a:spcAft>
                <a:defRPr/>
              </a:pPr>
              <a:r>
                <a:rPr lang="en-US" sz="1350" b="0">
                  <a:solidFill>
                    <a:srgbClr val="FFFFFF"/>
                  </a:solidFill>
                  <a:latin typeface="Segoe UI"/>
                  <a:cs typeface="+mn-cs"/>
                </a:rPr>
                <a:t>Within Azure</a:t>
              </a:r>
            </a:p>
          </p:txBody>
        </p:sp>
        <p:cxnSp>
          <p:nvCxnSpPr>
            <p:cNvPr id="59" name="Straight Connector 58">
              <a:extLst>
                <a:ext uri="{FF2B5EF4-FFF2-40B4-BE49-F238E27FC236}">
                  <a16:creationId xmlns:a16="http://schemas.microsoft.com/office/drawing/2014/main" id="{760B3150-7F8F-45B9-8192-1653EBC4C2A0}"/>
                </a:ext>
              </a:extLst>
            </p:cNvPr>
            <p:cNvCxnSpPr/>
            <p:nvPr/>
          </p:nvCxnSpPr>
          <p:spPr>
            <a:xfrm>
              <a:off x="1061187" y="3489448"/>
              <a:ext cx="0" cy="600609"/>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0" name="cloud" title="Icon of a cloud">
              <a:extLst>
                <a:ext uri="{FF2B5EF4-FFF2-40B4-BE49-F238E27FC236}">
                  <a16:creationId xmlns:a16="http://schemas.microsoft.com/office/drawing/2014/main" id="{74F81278-CF9A-48BD-93A9-1C9C66C0A6C7}"/>
                </a:ext>
              </a:extLst>
            </p:cNvPr>
            <p:cNvSpPr>
              <a:spLocks noChangeAspect="1"/>
            </p:cNvSpPr>
            <p:nvPr/>
          </p:nvSpPr>
          <p:spPr bwMode="auto">
            <a:xfrm>
              <a:off x="315232" y="3605506"/>
              <a:ext cx="578392" cy="368492"/>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675" b="0">
                <a:gradFill>
                  <a:gsLst>
                    <a:gs pos="0">
                      <a:srgbClr val="505050"/>
                    </a:gs>
                    <a:gs pos="100000">
                      <a:srgbClr val="505050"/>
                    </a:gs>
                  </a:gsLst>
                </a:gradFill>
                <a:latin typeface="Segoe UI"/>
                <a:cs typeface="+mn-cs"/>
              </a:endParaRPr>
            </a:p>
          </p:txBody>
        </p:sp>
      </p:grpSp>
      <p:sp>
        <p:nvSpPr>
          <p:cNvPr id="61" name="building_5">
            <a:extLst>
              <a:ext uri="{FF2B5EF4-FFF2-40B4-BE49-F238E27FC236}">
                <a16:creationId xmlns:a16="http://schemas.microsoft.com/office/drawing/2014/main" id="{6E4BE954-FB44-4413-94DC-C27EEC35548F}"/>
              </a:ext>
            </a:extLst>
          </p:cNvPr>
          <p:cNvSpPr>
            <a:spLocks noChangeAspect="1" noEditPoints="1"/>
          </p:cNvSpPr>
          <p:nvPr/>
        </p:nvSpPr>
        <p:spPr bwMode="auto">
          <a:xfrm>
            <a:off x="327530" y="2653377"/>
            <a:ext cx="372718" cy="404800"/>
          </a:xfrm>
          <a:custGeom>
            <a:avLst/>
            <a:gdLst>
              <a:gd name="T0" fmla="*/ 299 w 395"/>
              <a:gd name="T1" fmla="*/ 151 h 429"/>
              <a:gd name="T2" fmla="*/ 299 w 395"/>
              <a:gd name="T3" fmla="*/ 429 h 429"/>
              <a:gd name="T4" fmla="*/ 242 w 395"/>
              <a:gd name="T5" fmla="*/ 429 h 429"/>
              <a:gd name="T6" fmla="*/ 242 w 395"/>
              <a:gd name="T7" fmla="*/ 333 h 429"/>
              <a:gd name="T8" fmla="*/ 181 w 395"/>
              <a:gd name="T9" fmla="*/ 333 h 429"/>
              <a:gd name="T10" fmla="*/ 181 w 395"/>
              <a:gd name="T11" fmla="*/ 429 h 429"/>
              <a:gd name="T12" fmla="*/ 121 w 395"/>
              <a:gd name="T13" fmla="*/ 429 h 429"/>
              <a:gd name="T14" fmla="*/ 121 w 395"/>
              <a:gd name="T15" fmla="*/ 151 h 429"/>
              <a:gd name="T16" fmla="*/ 211 w 395"/>
              <a:gd name="T17" fmla="*/ 151 h 429"/>
              <a:gd name="T18" fmla="*/ 299 w 395"/>
              <a:gd name="T19" fmla="*/ 151 h 429"/>
              <a:gd name="T20" fmla="*/ 211 w 395"/>
              <a:gd name="T21" fmla="*/ 151 h 429"/>
              <a:gd name="T22" fmla="*/ 211 w 395"/>
              <a:gd name="T23" fmla="*/ 92 h 429"/>
              <a:gd name="T24" fmla="*/ 0 w 395"/>
              <a:gd name="T25" fmla="*/ 92 h 429"/>
              <a:gd name="T26" fmla="*/ 0 w 395"/>
              <a:gd name="T27" fmla="*/ 429 h 429"/>
              <a:gd name="T28" fmla="*/ 395 w 395"/>
              <a:gd name="T29" fmla="*/ 429 h 429"/>
              <a:gd name="T30" fmla="*/ 395 w 395"/>
              <a:gd name="T31" fmla="*/ 123 h 429"/>
              <a:gd name="T32" fmla="*/ 268 w 395"/>
              <a:gd name="T33" fmla="*/ 0 h 429"/>
              <a:gd name="T34" fmla="*/ 268 w 395"/>
              <a:gd name="T35" fmla="*/ 151 h 429"/>
              <a:gd name="T36" fmla="*/ 62 w 395"/>
              <a:gd name="T37" fmla="*/ 151 h 429"/>
              <a:gd name="T38" fmla="*/ 56 w 395"/>
              <a:gd name="T39" fmla="*/ 151 h 429"/>
              <a:gd name="T40" fmla="*/ 56 w 395"/>
              <a:gd name="T41" fmla="*/ 155 h 429"/>
              <a:gd name="T42" fmla="*/ 62 w 395"/>
              <a:gd name="T43" fmla="*/ 155 h 429"/>
              <a:gd name="T44" fmla="*/ 62 w 395"/>
              <a:gd name="T45" fmla="*/ 151 h 429"/>
              <a:gd name="T46" fmla="*/ 62 w 395"/>
              <a:gd name="T47" fmla="*/ 211 h 429"/>
              <a:gd name="T48" fmla="*/ 56 w 395"/>
              <a:gd name="T49" fmla="*/ 211 h 429"/>
              <a:gd name="T50" fmla="*/ 56 w 395"/>
              <a:gd name="T51" fmla="*/ 217 h 429"/>
              <a:gd name="T52" fmla="*/ 62 w 395"/>
              <a:gd name="T53" fmla="*/ 217 h 429"/>
              <a:gd name="T54" fmla="*/ 62 w 395"/>
              <a:gd name="T55" fmla="*/ 211 h 429"/>
              <a:gd name="T56" fmla="*/ 62 w 395"/>
              <a:gd name="T57" fmla="*/ 271 h 429"/>
              <a:gd name="T58" fmla="*/ 56 w 395"/>
              <a:gd name="T59" fmla="*/ 271 h 429"/>
              <a:gd name="T60" fmla="*/ 56 w 395"/>
              <a:gd name="T61" fmla="*/ 277 h 429"/>
              <a:gd name="T62" fmla="*/ 62 w 395"/>
              <a:gd name="T63" fmla="*/ 277 h 429"/>
              <a:gd name="T64" fmla="*/ 62 w 395"/>
              <a:gd name="T65" fmla="*/ 271 h 429"/>
              <a:gd name="T66" fmla="*/ 62 w 395"/>
              <a:gd name="T67" fmla="*/ 332 h 429"/>
              <a:gd name="T68" fmla="*/ 56 w 395"/>
              <a:gd name="T69" fmla="*/ 332 h 429"/>
              <a:gd name="T70" fmla="*/ 56 w 395"/>
              <a:gd name="T71" fmla="*/ 337 h 429"/>
              <a:gd name="T72" fmla="*/ 62 w 395"/>
              <a:gd name="T73" fmla="*/ 337 h 429"/>
              <a:gd name="T74" fmla="*/ 62 w 395"/>
              <a:gd name="T75" fmla="*/ 332 h 429"/>
              <a:gd name="T76" fmla="*/ 62 w 395"/>
              <a:gd name="T77" fmla="*/ 392 h 429"/>
              <a:gd name="T78" fmla="*/ 56 w 395"/>
              <a:gd name="T79" fmla="*/ 392 h 429"/>
              <a:gd name="T80" fmla="*/ 56 w 395"/>
              <a:gd name="T81" fmla="*/ 397 h 429"/>
              <a:gd name="T82" fmla="*/ 62 w 395"/>
              <a:gd name="T83" fmla="*/ 397 h 429"/>
              <a:gd name="T84" fmla="*/ 62 w 395"/>
              <a:gd name="T85" fmla="*/ 392 h 429"/>
              <a:gd name="T86" fmla="*/ 182 w 395"/>
              <a:gd name="T87" fmla="*/ 211 h 429"/>
              <a:gd name="T88" fmla="*/ 177 w 395"/>
              <a:gd name="T89" fmla="*/ 211 h 429"/>
              <a:gd name="T90" fmla="*/ 177 w 395"/>
              <a:gd name="T91" fmla="*/ 217 h 429"/>
              <a:gd name="T92" fmla="*/ 182 w 395"/>
              <a:gd name="T93" fmla="*/ 217 h 429"/>
              <a:gd name="T94" fmla="*/ 182 w 395"/>
              <a:gd name="T95" fmla="*/ 211 h 429"/>
              <a:gd name="T96" fmla="*/ 182 w 395"/>
              <a:gd name="T97" fmla="*/ 273 h 429"/>
              <a:gd name="T98" fmla="*/ 177 w 395"/>
              <a:gd name="T99" fmla="*/ 273 h 429"/>
              <a:gd name="T100" fmla="*/ 177 w 395"/>
              <a:gd name="T101" fmla="*/ 277 h 429"/>
              <a:gd name="T102" fmla="*/ 182 w 395"/>
              <a:gd name="T103" fmla="*/ 277 h 429"/>
              <a:gd name="T104" fmla="*/ 182 w 395"/>
              <a:gd name="T105" fmla="*/ 273 h 429"/>
              <a:gd name="T106" fmla="*/ 243 w 395"/>
              <a:gd name="T107" fmla="*/ 211 h 429"/>
              <a:gd name="T108" fmla="*/ 237 w 395"/>
              <a:gd name="T109" fmla="*/ 211 h 429"/>
              <a:gd name="T110" fmla="*/ 237 w 395"/>
              <a:gd name="T111" fmla="*/ 217 h 429"/>
              <a:gd name="T112" fmla="*/ 243 w 395"/>
              <a:gd name="T113" fmla="*/ 217 h 429"/>
              <a:gd name="T114" fmla="*/ 243 w 395"/>
              <a:gd name="T115" fmla="*/ 211 h 429"/>
              <a:gd name="T116" fmla="*/ 243 w 395"/>
              <a:gd name="T117" fmla="*/ 273 h 429"/>
              <a:gd name="T118" fmla="*/ 237 w 395"/>
              <a:gd name="T119" fmla="*/ 273 h 429"/>
              <a:gd name="T120" fmla="*/ 237 w 395"/>
              <a:gd name="T121" fmla="*/ 277 h 429"/>
              <a:gd name="T122" fmla="*/ 243 w 395"/>
              <a:gd name="T123" fmla="*/ 277 h 429"/>
              <a:gd name="T124" fmla="*/ 243 w 395"/>
              <a:gd name="T125" fmla="*/ 273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95" h="429">
                <a:moveTo>
                  <a:pt x="299" y="151"/>
                </a:moveTo>
                <a:lnTo>
                  <a:pt x="299" y="429"/>
                </a:lnTo>
                <a:lnTo>
                  <a:pt x="242" y="429"/>
                </a:lnTo>
                <a:lnTo>
                  <a:pt x="242" y="333"/>
                </a:lnTo>
                <a:lnTo>
                  <a:pt x="181" y="333"/>
                </a:lnTo>
                <a:lnTo>
                  <a:pt x="181" y="429"/>
                </a:lnTo>
                <a:lnTo>
                  <a:pt x="121" y="429"/>
                </a:lnTo>
                <a:lnTo>
                  <a:pt x="121" y="151"/>
                </a:lnTo>
                <a:lnTo>
                  <a:pt x="211" y="151"/>
                </a:lnTo>
                <a:lnTo>
                  <a:pt x="299" y="151"/>
                </a:lnTo>
                <a:moveTo>
                  <a:pt x="211" y="151"/>
                </a:moveTo>
                <a:lnTo>
                  <a:pt x="211" y="92"/>
                </a:lnTo>
                <a:lnTo>
                  <a:pt x="0" y="92"/>
                </a:lnTo>
                <a:lnTo>
                  <a:pt x="0" y="429"/>
                </a:lnTo>
                <a:moveTo>
                  <a:pt x="395" y="429"/>
                </a:moveTo>
                <a:lnTo>
                  <a:pt x="395" y="123"/>
                </a:lnTo>
                <a:lnTo>
                  <a:pt x="268" y="0"/>
                </a:lnTo>
                <a:lnTo>
                  <a:pt x="268" y="151"/>
                </a:lnTo>
                <a:moveTo>
                  <a:pt x="62" y="151"/>
                </a:moveTo>
                <a:lnTo>
                  <a:pt x="56" y="151"/>
                </a:lnTo>
                <a:lnTo>
                  <a:pt x="56" y="155"/>
                </a:lnTo>
                <a:lnTo>
                  <a:pt x="62" y="155"/>
                </a:lnTo>
                <a:lnTo>
                  <a:pt x="62" y="151"/>
                </a:lnTo>
                <a:moveTo>
                  <a:pt x="62" y="211"/>
                </a:moveTo>
                <a:lnTo>
                  <a:pt x="56" y="211"/>
                </a:lnTo>
                <a:lnTo>
                  <a:pt x="56" y="217"/>
                </a:lnTo>
                <a:lnTo>
                  <a:pt x="62" y="217"/>
                </a:lnTo>
                <a:lnTo>
                  <a:pt x="62" y="211"/>
                </a:lnTo>
                <a:moveTo>
                  <a:pt x="62" y="271"/>
                </a:moveTo>
                <a:lnTo>
                  <a:pt x="56" y="271"/>
                </a:lnTo>
                <a:lnTo>
                  <a:pt x="56" y="277"/>
                </a:lnTo>
                <a:lnTo>
                  <a:pt x="62" y="277"/>
                </a:lnTo>
                <a:lnTo>
                  <a:pt x="62" y="271"/>
                </a:lnTo>
                <a:moveTo>
                  <a:pt x="62" y="332"/>
                </a:moveTo>
                <a:lnTo>
                  <a:pt x="56" y="332"/>
                </a:lnTo>
                <a:lnTo>
                  <a:pt x="56" y="337"/>
                </a:lnTo>
                <a:lnTo>
                  <a:pt x="62" y="337"/>
                </a:lnTo>
                <a:lnTo>
                  <a:pt x="62" y="332"/>
                </a:lnTo>
                <a:moveTo>
                  <a:pt x="62" y="392"/>
                </a:moveTo>
                <a:lnTo>
                  <a:pt x="56" y="392"/>
                </a:lnTo>
                <a:lnTo>
                  <a:pt x="56" y="397"/>
                </a:lnTo>
                <a:lnTo>
                  <a:pt x="62" y="397"/>
                </a:lnTo>
                <a:lnTo>
                  <a:pt x="62" y="392"/>
                </a:lnTo>
                <a:moveTo>
                  <a:pt x="182" y="211"/>
                </a:moveTo>
                <a:lnTo>
                  <a:pt x="177" y="211"/>
                </a:lnTo>
                <a:lnTo>
                  <a:pt x="177" y="217"/>
                </a:lnTo>
                <a:lnTo>
                  <a:pt x="182" y="217"/>
                </a:lnTo>
                <a:lnTo>
                  <a:pt x="182" y="211"/>
                </a:lnTo>
                <a:moveTo>
                  <a:pt x="182" y="273"/>
                </a:moveTo>
                <a:lnTo>
                  <a:pt x="177" y="273"/>
                </a:lnTo>
                <a:lnTo>
                  <a:pt x="177" y="277"/>
                </a:lnTo>
                <a:lnTo>
                  <a:pt x="182" y="277"/>
                </a:lnTo>
                <a:lnTo>
                  <a:pt x="182" y="273"/>
                </a:lnTo>
                <a:moveTo>
                  <a:pt x="243" y="211"/>
                </a:moveTo>
                <a:lnTo>
                  <a:pt x="237" y="211"/>
                </a:lnTo>
                <a:lnTo>
                  <a:pt x="237" y="217"/>
                </a:lnTo>
                <a:lnTo>
                  <a:pt x="243" y="217"/>
                </a:lnTo>
                <a:lnTo>
                  <a:pt x="243" y="211"/>
                </a:lnTo>
                <a:moveTo>
                  <a:pt x="243" y="273"/>
                </a:moveTo>
                <a:lnTo>
                  <a:pt x="237" y="273"/>
                </a:lnTo>
                <a:lnTo>
                  <a:pt x="237" y="277"/>
                </a:lnTo>
                <a:lnTo>
                  <a:pt x="243" y="277"/>
                </a:lnTo>
                <a:lnTo>
                  <a:pt x="243" y="273"/>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85800" fontAlgn="auto">
              <a:spcBef>
                <a:spcPts val="0"/>
              </a:spcBef>
              <a:spcAft>
                <a:spcPts val="0"/>
              </a:spcAft>
            </a:pPr>
            <a:endParaRPr lang="en-US" sz="662" b="0">
              <a:gradFill>
                <a:gsLst>
                  <a:gs pos="0">
                    <a:srgbClr val="505050"/>
                  </a:gs>
                  <a:gs pos="100000">
                    <a:srgbClr val="505050"/>
                  </a:gs>
                </a:gsLst>
              </a:gradFill>
              <a:latin typeface="Segoe UI"/>
              <a:cs typeface="+mn-cs"/>
            </a:endParaRPr>
          </a:p>
        </p:txBody>
      </p:sp>
      <p:sp>
        <p:nvSpPr>
          <p:cNvPr id="63" name="Title 1">
            <a:extLst>
              <a:ext uri="{FF2B5EF4-FFF2-40B4-BE49-F238E27FC236}">
                <a16:creationId xmlns:a16="http://schemas.microsoft.com/office/drawing/2014/main" id="{813CF826-FED1-4C8A-B9A3-F90B56864FC1}"/>
              </a:ext>
            </a:extLst>
          </p:cNvPr>
          <p:cNvSpPr txBox="1">
            <a:spLocks/>
          </p:cNvSpPr>
          <p:nvPr/>
        </p:nvSpPr>
        <p:spPr>
          <a:xfrm>
            <a:off x="2695312" y="1184173"/>
            <a:ext cx="5186627" cy="611972"/>
          </a:xfrm>
          <a:prstGeom prst="rect">
            <a:avLst/>
          </a:prstGeom>
        </p:spPr>
        <p:txBody>
          <a:bodyPr vert="horz" lIns="68580" tIns="34290" rIns="68580" bIns="34290" rtlCol="0" anchor="t">
            <a:noAutofit/>
          </a:bodyPr>
          <a:lstStyle>
            <a:lvl1pPr algn="l" defTabSz="914400" rtl="0" eaLnBrk="1" latinLnBrk="0" hangingPunct="1">
              <a:lnSpc>
                <a:spcPct val="90000"/>
              </a:lnSpc>
              <a:spcBef>
                <a:spcPct val="0"/>
              </a:spcBef>
              <a:buNone/>
              <a:defRPr sz="5400" kern="1200">
                <a:solidFill>
                  <a:schemeClr val="bg1"/>
                </a:solidFill>
                <a:latin typeface="Segoe UI Light" panose="020B0502040204020203" pitchFamily="34" charset="0"/>
                <a:ea typeface="+mj-ea"/>
                <a:cs typeface="Segoe UI Light" panose="020B0502040204020203" pitchFamily="34" charset="0"/>
              </a:defRPr>
            </a:lvl1pPr>
          </a:lstStyle>
          <a:p>
            <a:pPr defTabSz="685800" fontAlgn="auto">
              <a:spcAft>
                <a:spcPts val="0"/>
              </a:spcAft>
            </a:pPr>
            <a:r>
              <a:rPr lang="en-US" sz="2400" b="0">
                <a:solidFill>
                  <a:srgbClr val="0068BB"/>
                </a:solidFill>
              </a:rPr>
              <a:t>Global VNet Peering</a:t>
            </a:r>
          </a:p>
        </p:txBody>
      </p:sp>
      <p:sp>
        <p:nvSpPr>
          <p:cNvPr id="62" name="Title 5">
            <a:extLst>
              <a:ext uri="{FF2B5EF4-FFF2-40B4-BE49-F238E27FC236}">
                <a16:creationId xmlns:a16="http://schemas.microsoft.com/office/drawing/2014/main" id="{ECB3D9DA-EE0E-489B-A551-E83676768932}"/>
              </a:ext>
            </a:extLst>
          </p:cNvPr>
          <p:cNvSpPr txBox="1">
            <a:spLocks/>
          </p:cNvSpPr>
          <p:nvPr/>
        </p:nvSpPr>
        <p:spPr>
          <a:xfrm>
            <a:off x="733575" y="1353124"/>
            <a:ext cx="1871660" cy="522125"/>
          </a:xfrm>
          <a:prstGeom prst="rect">
            <a:avLst/>
          </a:prstGeom>
        </p:spPr>
        <p:txBody>
          <a:bodyPr vert="horz" wrap="square" lIns="109728" tIns="68580" rIns="109728" bIns="68580" rtlCol="0" anchor="t">
            <a:noAutofit/>
          </a:bodyPr>
          <a:lstStyle>
            <a:lvl1pPr marL="0" algn="l" defTabSz="914367" rtl="0" eaLnBrk="1" latinLnBrk="0" hangingPunct="1">
              <a:lnSpc>
                <a:spcPct val="90000"/>
              </a:lnSpc>
              <a:spcBef>
                <a:spcPct val="0"/>
              </a:spcBef>
              <a:buNone/>
              <a:defRPr lang="en-US" sz="4400" b="0" kern="1200" cap="none" spc="-100" baseline="0">
                <a:ln w="3175">
                  <a:noFill/>
                </a:ln>
                <a:solidFill>
                  <a:schemeClr val="bg1"/>
                </a:solidFill>
                <a:effectLst/>
                <a:latin typeface="+mj-lt"/>
                <a:ea typeface="+mn-ea"/>
                <a:cs typeface="Segoe UI" pitchFamily="34" charset="0"/>
              </a:defRPr>
            </a:lvl1pPr>
          </a:lstStyle>
          <a:p>
            <a:pPr defTabSz="685775" fontAlgn="auto">
              <a:spcAft>
                <a:spcPts val="0"/>
              </a:spcAft>
            </a:pPr>
            <a:r>
              <a:rPr lang="en-US" sz="2100" spc="-75">
                <a:solidFill>
                  <a:srgbClr val="FFFFFF"/>
                </a:solidFill>
                <a:latin typeface="Segoe UI Light"/>
              </a:rPr>
              <a:t>Connectivity</a:t>
            </a:r>
          </a:p>
        </p:txBody>
      </p:sp>
      <p:sp>
        <p:nvSpPr>
          <p:cNvPr id="64" name="IoT">
            <a:extLst>
              <a:ext uri="{FF2B5EF4-FFF2-40B4-BE49-F238E27FC236}">
                <a16:creationId xmlns:a16="http://schemas.microsoft.com/office/drawing/2014/main" id="{8670203D-3C23-4105-9B43-43566A7207BD}"/>
              </a:ext>
            </a:extLst>
          </p:cNvPr>
          <p:cNvSpPr>
            <a:spLocks noChangeAspect="1" noEditPoints="1"/>
          </p:cNvSpPr>
          <p:nvPr/>
        </p:nvSpPr>
        <p:spPr bwMode="auto">
          <a:xfrm>
            <a:off x="327530" y="1365605"/>
            <a:ext cx="385427" cy="386045"/>
          </a:xfrm>
          <a:custGeom>
            <a:avLst/>
            <a:gdLst>
              <a:gd name="T0" fmla="*/ 235 w 352"/>
              <a:gd name="T1" fmla="*/ 176 h 352"/>
              <a:gd name="T2" fmla="*/ 176 w 352"/>
              <a:gd name="T3" fmla="*/ 235 h 352"/>
              <a:gd name="T4" fmla="*/ 117 w 352"/>
              <a:gd name="T5" fmla="*/ 176 h 352"/>
              <a:gd name="T6" fmla="*/ 176 w 352"/>
              <a:gd name="T7" fmla="*/ 117 h 352"/>
              <a:gd name="T8" fmla="*/ 235 w 352"/>
              <a:gd name="T9" fmla="*/ 176 h 352"/>
              <a:gd name="T10" fmla="*/ 270 w 352"/>
              <a:gd name="T11" fmla="*/ 0 h 352"/>
              <a:gd name="T12" fmla="*/ 235 w 352"/>
              <a:gd name="T13" fmla="*/ 35 h 352"/>
              <a:gd name="T14" fmla="*/ 270 w 352"/>
              <a:gd name="T15" fmla="*/ 70 h 352"/>
              <a:gd name="T16" fmla="*/ 305 w 352"/>
              <a:gd name="T17" fmla="*/ 35 h 352"/>
              <a:gd name="T18" fmla="*/ 270 w 352"/>
              <a:gd name="T19" fmla="*/ 0 h 352"/>
              <a:gd name="T20" fmla="*/ 82 w 352"/>
              <a:gd name="T21" fmla="*/ 23 h 352"/>
              <a:gd name="T22" fmla="*/ 47 w 352"/>
              <a:gd name="T23" fmla="*/ 59 h 352"/>
              <a:gd name="T24" fmla="*/ 82 w 352"/>
              <a:gd name="T25" fmla="*/ 94 h 352"/>
              <a:gd name="T26" fmla="*/ 117 w 352"/>
              <a:gd name="T27" fmla="*/ 59 h 352"/>
              <a:gd name="T28" fmla="*/ 82 w 352"/>
              <a:gd name="T29" fmla="*/ 23 h 352"/>
              <a:gd name="T30" fmla="*/ 35 w 352"/>
              <a:gd name="T31" fmla="*/ 211 h 352"/>
              <a:gd name="T32" fmla="*/ 0 w 352"/>
              <a:gd name="T33" fmla="*/ 246 h 352"/>
              <a:gd name="T34" fmla="*/ 35 w 352"/>
              <a:gd name="T35" fmla="*/ 282 h 352"/>
              <a:gd name="T36" fmla="*/ 70 w 352"/>
              <a:gd name="T37" fmla="*/ 246 h 352"/>
              <a:gd name="T38" fmla="*/ 35 w 352"/>
              <a:gd name="T39" fmla="*/ 211 h 352"/>
              <a:gd name="T40" fmla="*/ 223 w 352"/>
              <a:gd name="T41" fmla="*/ 282 h 352"/>
              <a:gd name="T42" fmla="*/ 188 w 352"/>
              <a:gd name="T43" fmla="*/ 317 h 352"/>
              <a:gd name="T44" fmla="*/ 223 w 352"/>
              <a:gd name="T45" fmla="*/ 352 h 352"/>
              <a:gd name="T46" fmla="*/ 258 w 352"/>
              <a:gd name="T47" fmla="*/ 317 h 352"/>
              <a:gd name="T48" fmla="*/ 223 w 352"/>
              <a:gd name="T49" fmla="*/ 282 h 352"/>
              <a:gd name="T50" fmla="*/ 317 w 352"/>
              <a:gd name="T51" fmla="*/ 164 h 352"/>
              <a:gd name="T52" fmla="*/ 282 w 352"/>
              <a:gd name="T53" fmla="*/ 199 h 352"/>
              <a:gd name="T54" fmla="*/ 317 w 352"/>
              <a:gd name="T55" fmla="*/ 235 h 352"/>
              <a:gd name="T56" fmla="*/ 352 w 352"/>
              <a:gd name="T57" fmla="*/ 199 h 352"/>
              <a:gd name="T58" fmla="*/ 317 w 352"/>
              <a:gd name="T59" fmla="*/ 164 h 352"/>
              <a:gd name="T60" fmla="*/ 250 w 352"/>
              <a:gd name="T61" fmla="*/ 64 h 352"/>
              <a:gd name="T62" fmla="*/ 209 w 352"/>
              <a:gd name="T63" fmla="*/ 127 h 352"/>
              <a:gd name="T64" fmla="*/ 139 w 352"/>
              <a:gd name="T65" fmla="*/ 130 h 352"/>
              <a:gd name="T66" fmla="*/ 104 w 352"/>
              <a:gd name="T67" fmla="*/ 86 h 352"/>
              <a:gd name="T68" fmla="*/ 67 w 352"/>
              <a:gd name="T69" fmla="*/ 231 h 352"/>
              <a:gd name="T70" fmla="*/ 124 w 352"/>
              <a:gd name="T71" fmla="*/ 202 h 352"/>
              <a:gd name="T72" fmla="*/ 212 w 352"/>
              <a:gd name="T73" fmla="*/ 283 h 352"/>
              <a:gd name="T74" fmla="*/ 195 w 352"/>
              <a:gd name="T75" fmla="*/ 232 h 352"/>
              <a:gd name="T76" fmla="*/ 234 w 352"/>
              <a:gd name="T77" fmla="*/ 186 h 352"/>
              <a:gd name="T78" fmla="*/ 282 w 352"/>
              <a:gd name="T79" fmla="*/ 194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2" h="352">
                <a:moveTo>
                  <a:pt x="235" y="176"/>
                </a:moveTo>
                <a:cubicBezTo>
                  <a:pt x="235" y="208"/>
                  <a:pt x="208" y="235"/>
                  <a:pt x="176" y="235"/>
                </a:cubicBezTo>
                <a:cubicBezTo>
                  <a:pt x="144" y="235"/>
                  <a:pt x="117" y="208"/>
                  <a:pt x="117" y="176"/>
                </a:cubicBezTo>
                <a:cubicBezTo>
                  <a:pt x="117" y="144"/>
                  <a:pt x="144" y="117"/>
                  <a:pt x="176" y="117"/>
                </a:cubicBezTo>
                <a:cubicBezTo>
                  <a:pt x="208" y="117"/>
                  <a:pt x="235" y="144"/>
                  <a:pt x="235" y="176"/>
                </a:cubicBezTo>
                <a:close/>
                <a:moveTo>
                  <a:pt x="270" y="0"/>
                </a:moveTo>
                <a:cubicBezTo>
                  <a:pt x="250" y="0"/>
                  <a:pt x="235" y="16"/>
                  <a:pt x="235" y="35"/>
                </a:cubicBezTo>
                <a:cubicBezTo>
                  <a:pt x="235" y="55"/>
                  <a:pt x="250" y="70"/>
                  <a:pt x="270" y="70"/>
                </a:cubicBezTo>
                <a:cubicBezTo>
                  <a:pt x="289" y="70"/>
                  <a:pt x="305" y="55"/>
                  <a:pt x="305" y="35"/>
                </a:cubicBezTo>
                <a:cubicBezTo>
                  <a:pt x="305" y="16"/>
                  <a:pt x="289" y="0"/>
                  <a:pt x="270" y="0"/>
                </a:cubicBezTo>
                <a:close/>
                <a:moveTo>
                  <a:pt x="82" y="23"/>
                </a:moveTo>
                <a:cubicBezTo>
                  <a:pt x="63" y="23"/>
                  <a:pt x="47" y="39"/>
                  <a:pt x="47" y="59"/>
                </a:cubicBezTo>
                <a:cubicBezTo>
                  <a:pt x="47" y="78"/>
                  <a:pt x="63" y="94"/>
                  <a:pt x="82" y="94"/>
                </a:cubicBezTo>
                <a:cubicBezTo>
                  <a:pt x="102" y="94"/>
                  <a:pt x="117" y="78"/>
                  <a:pt x="117" y="59"/>
                </a:cubicBezTo>
                <a:cubicBezTo>
                  <a:pt x="117" y="39"/>
                  <a:pt x="102" y="23"/>
                  <a:pt x="82" y="23"/>
                </a:cubicBezTo>
                <a:close/>
                <a:moveTo>
                  <a:pt x="35" y="211"/>
                </a:moveTo>
                <a:cubicBezTo>
                  <a:pt x="16" y="211"/>
                  <a:pt x="0" y="227"/>
                  <a:pt x="0" y="246"/>
                </a:cubicBezTo>
                <a:cubicBezTo>
                  <a:pt x="0" y="266"/>
                  <a:pt x="16" y="282"/>
                  <a:pt x="35" y="282"/>
                </a:cubicBezTo>
                <a:cubicBezTo>
                  <a:pt x="55" y="282"/>
                  <a:pt x="70" y="266"/>
                  <a:pt x="70" y="246"/>
                </a:cubicBezTo>
                <a:cubicBezTo>
                  <a:pt x="70" y="227"/>
                  <a:pt x="55" y="211"/>
                  <a:pt x="35" y="211"/>
                </a:cubicBezTo>
                <a:close/>
                <a:moveTo>
                  <a:pt x="223" y="282"/>
                </a:moveTo>
                <a:cubicBezTo>
                  <a:pt x="203" y="282"/>
                  <a:pt x="188" y="297"/>
                  <a:pt x="188" y="317"/>
                </a:cubicBezTo>
                <a:cubicBezTo>
                  <a:pt x="188" y="336"/>
                  <a:pt x="203" y="352"/>
                  <a:pt x="223" y="352"/>
                </a:cubicBezTo>
                <a:cubicBezTo>
                  <a:pt x="242" y="352"/>
                  <a:pt x="258" y="336"/>
                  <a:pt x="258" y="317"/>
                </a:cubicBezTo>
                <a:cubicBezTo>
                  <a:pt x="258" y="297"/>
                  <a:pt x="242" y="282"/>
                  <a:pt x="223" y="282"/>
                </a:cubicBezTo>
                <a:close/>
                <a:moveTo>
                  <a:pt x="317" y="164"/>
                </a:moveTo>
                <a:cubicBezTo>
                  <a:pt x="297" y="164"/>
                  <a:pt x="282" y="180"/>
                  <a:pt x="282" y="199"/>
                </a:cubicBezTo>
                <a:cubicBezTo>
                  <a:pt x="282" y="219"/>
                  <a:pt x="297" y="235"/>
                  <a:pt x="317" y="235"/>
                </a:cubicBezTo>
                <a:cubicBezTo>
                  <a:pt x="336" y="235"/>
                  <a:pt x="352" y="219"/>
                  <a:pt x="352" y="199"/>
                </a:cubicBezTo>
                <a:cubicBezTo>
                  <a:pt x="352" y="180"/>
                  <a:pt x="336" y="164"/>
                  <a:pt x="317" y="164"/>
                </a:cubicBezTo>
                <a:close/>
                <a:moveTo>
                  <a:pt x="250" y="64"/>
                </a:moveTo>
                <a:cubicBezTo>
                  <a:pt x="209" y="127"/>
                  <a:pt x="209" y="127"/>
                  <a:pt x="209" y="127"/>
                </a:cubicBezTo>
                <a:moveTo>
                  <a:pt x="139" y="130"/>
                </a:moveTo>
                <a:cubicBezTo>
                  <a:pt x="104" y="86"/>
                  <a:pt x="104" y="86"/>
                  <a:pt x="104" y="86"/>
                </a:cubicBezTo>
                <a:moveTo>
                  <a:pt x="67" y="231"/>
                </a:moveTo>
                <a:cubicBezTo>
                  <a:pt x="124" y="202"/>
                  <a:pt x="124" y="202"/>
                  <a:pt x="124" y="202"/>
                </a:cubicBezTo>
                <a:moveTo>
                  <a:pt x="212" y="283"/>
                </a:moveTo>
                <a:cubicBezTo>
                  <a:pt x="195" y="232"/>
                  <a:pt x="195" y="232"/>
                  <a:pt x="195" y="232"/>
                </a:cubicBezTo>
                <a:moveTo>
                  <a:pt x="234" y="186"/>
                </a:moveTo>
                <a:cubicBezTo>
                  <a:pt x="282" y="194"/>
                  <a:pt x="282" y="194"/>
                  <a:pt x="282" y="194"/>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r>
              <a:rPr lang="en-US" sz="675" b="0">
                <a:gradFill>
                  <a:gsLst>
                    <a:gs pos="0">
                      <a:srgbClr val="505050"/>
                    </a:gs>
                    <a:gs pos="100000">
                      <a:srgbClr val="505050"/>
                    </a:gs>
                  </a:gsLst>
                  <a:lin ang="5400000" scaled="1"/>
                </a:gradFill>
                <a:latin typeface="Segoe UI"/>
                <a:cs typeface="+mn-cs"/>
              </a:rPr>
              <a:t> </a:t>
            </a:r>
          </a:p>
        </p:txBody>
      </p:sp>
      <p:pic>
        <p:nvPicPr>
          <p:cNvPr id="488" name="Picture 487">
            <a:extLst>
              <a:ext uri="{FF2B5EF4-FFF2-40B4-BE49-F238E27FC236}">
                <a16:creationId xmlns:a16="http://schemas.microsoft.com/office/drawing/2014/main" id="{EF685CD2-7B23-4166-AD48-DD8E42091AD9}"/>
              </a:ext>
            </a:extLst>
          </p:cNvPr>
          <p:cNvPicPr>
            <a:picLocks noChangeAspect="1"/>
          </p:cNvPicPr>
          <p:nvPr/>
        </p:nvPicPr>
        <p:blipFill>
          <a:blip r:embed="rId11">
            <a:alphaModFix amt="70000"/>
            <a:extLst>
              <a:ext uri="{BEBA8EAE-BF5A-486C-A8C5-ECC9F3942E4B}">
                <a14:imgProps xmlns:a14="http://schemas.microsoft.com/office/drawing/2010/main">
                  <a14:imgLayer r:embed="rId12">
                    <a14:imgEffect>
                      <a14:colorTemperature colorTemp="4700"/>
                    </a14:imgEffect>
                    <a14:imgEffect>
                      <a14:saturation sat="0"/>
                    </a14:imgEffect>
                  </a14:imgLayer>
                </a14:imgProps>
              </a:ext>
              <a:ext uri="{28A0092B-C50C-407E-A947-70E740481C1C}">
                <a14:useLocalDpi xmlns:a14="http://schemas.microsoft.com/office/drawing/2010/main" val="0"/>
              </a:ext>
            </a:extLst>
          </a:blip>
          <a:stretch>
            <a:fillRect/>
          </a:stretch>
        </p:blipFill>
        <p:spPr>
          <a:xfrm>
            <a:off x="2625852" y="1646855"/>
            <a:ext cx="6744882" cy="3588869"/>
          </a:xfrm>
          <a:prstGeom prst="rect">
            <a:avLst/>
          </a:prstGeom>
        </p:spPr>
      </p:pic>
      <p:sp>
        <p:nvSpPr>
          <p:cNvPr id="489" name="globe_2">
            <a:extLst>
              <a:ext uri="{FF2B5EF4-FFF2-40B4-BE49-F238E27FC236}">
                <a16:creationId xmlns:a16="http://schemas.microsoft.com/office/drawing/2014/main" id="{0AEE5A14-7441-44ED-BA8F-85A956AEF645}"/>
              </a:ext>
            </a:extLst>
          </p:cNvPr>
          <p:cNvSpPr>
            <a:spLocks noChangeAspect="1" noEditPoints="1"/>
          </p:cNvSpPr>
          <p:nvPr/>
        </p:nvSpPr>
        <p:spPr bwMode="auto">
          <a:xfrm>
            <a:off x="5594835" y="2168001"/>
            <a:ext cx="354346" cy="354346"/>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2222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85775" fontAlgn="auto">
              <a:spcBef>
                <a:spcPts val="0"/>
              </a:spcBef>
              <a:spcAft>
                <a:spcPts val="0"/>
              </a:spcAft>
              <a:defRPr/>
            </a:pPr>
            <a:endParaRPr lang="en-US" sz="662" b="0">
              <a:gradFill>
                <a:gsLst>
                  <a:gs pos="0">
                    <a:srgbClr val="505050"/>
                  </a:gs>
                  <a:gs pos="100000">
                    <a:srgbClr val="505050"/>
                  </a:gs>
                </a:gsLst>
              </a:gradFill>
              <a:latin typeface="Segoe UI Semilight"/>
              <a:cs typeface="+mn-cs"/>
            </a:endParaRPr>
          </a:p>
        </p:txBody>
      </p:sp>
      <p:cxnSp>
        <p:nvCxnSpPr>
          <p:cNvPr id="490" name="Connector: Elbow 489">
            <a:extLst>
              <a:ext uri="{FF2B5EF4-FFF2-40B4-BE49-F238E27FC236}">
                <a16:creationId xmlns:a16="http://schemas.microsoft.com/office/drawing/2014/main" id="{EEE1AB76-933A-4589-80D9-B4D0294368B4}"/>
              </a:ext>
            </a:extLst>
          </p:cNvPr>
          <p:cNvCxnSpPr>
            <a:cxnSpLocks/>
            <a:stCxn id="493" idx="2"/>
          </p:cNvCxnSpPr>
          <p:nvPr/>
        </p:nvCxnSpPr>
        <p:spPr>
          <a:xfrm rot="5400000">
            <a:off x="5098808" y="2661012"/>
            <a:ext cx="355867" cy="990534"/>
          </a:xfrm>
          <a:prstGeom prst="bentConnector2">
            <a:avLst/>
          </a:prstGeom>
          <a:ln w="19050">
            <a:solidFill>
              <a:schemeClr val="accent1"/>
            </a:solidFill>
            <a:prstDash val="sysDash"/>
            <a:headEnd type="none"/>
            <a:tailEnd type="arrow"/>
          </a:ln>
        </p:spPr>
        <p:style>
          <a:lnRef idx="1">
            <a:schemeClr val="accent1"/>
          </a:lnRef>
          <a:fillRef idx="0">
            <a:schemeClr val="accent1"/>
          </a:fillRef>
          <a:effectRef idx="0">
            <a:schemeClr val="accent1"/>
          </a:effectRef>
          <a:fontRef idx="minor">
            <a:schemeClr val="tx1"/>
          </a:fontRef>
        </p:style>
      </p:cxnSp>
      <p:cxnSp>
        <p:nvCxnSpPr>
          <p:cNvPr id="491" name="Connector: Elbow 490">
            <a:extLst>
              <a:ext uri="{FF2B5EF4-FFF2-40B4-BE49-F238E27FC236}">
                <a16:creationId xmlns:a16="http://schemas.microsoft.com/office/drawing/2014/main" id="{48CD942D-04B5-4210-A65A-B98147083D05}"/>
              </a:ext>
            </a:extLst>
          </p:cNvPr>
          <p:cNvCxnSpPr>
            <a:cxnSpLocks/>
          </p:cNvCxnSpPr>
          <p:nvPr/>
        </p:nvCxnSpPr>
        <p:spPr>
          <a:xfrm>
            <a:off x="5772007" y="3332024"/>
            <a:ext cx="904690" cy="2189"/>
          </a:xfrm>
          <a:prstGeom prst="bentConnector3">
            <a:avLst>
              <a:gd name="adj1" fmla="val 50000"/>
            </a:avLst>
          </a:prstGeom>
          <a:ln w="19050">
            <a:solidFill>
              <a:schemeClr val="accent1"/>
            </a:solidFill>
            <a:prstDash val="sysDash"/>
            <a:headEnd type="none"/>
            <a:tailEnd type="arrow"/>
          </a:ln>
        </p:spPr>
        <p:style>
          <a:lnRef idx="1">
            <a:schemeClr val="accent1"/>
          </a:lnRef>
          <a:fillRef idx="0">
            <a:schemeClr val="accent1"/>
          </a:fillRef>
          <a:effectRef idx="0">
            <a:schemeClr val="accent1"/>
          </a:effectRef>
          <a:fontRef idx="minor">
            <a:schemeClr val="tx1"/>
          </a:fontRef>
        </p:style>
      </p:cxnSp>
      <p:cxnSp>
        <p:nvCxnSpPr>
          <p:cNvPr id="492" name="Straight Arrow Connector 491">
            <a:extLst>
              <a:ext uri="{FF2B5EF4-FFF2-40B4-BE49-F238E27FC236}">
                <a16:creationId xmlns:a16="http://schemas.microsoft.com/office/drawing/2014/main" id="{22E5DE0C-8460-4864-A002-880FD57B83DB}"/>
              </a:ext>
            </a:extLst>
          </p:cNvPr>
          <p:cNvCxnSpPr>
            <a:cxnSpLocks/>
            <a:stCxn id="493" idx="0"/>
            <a:endCxn id="489" idx="3"/>
          </p:cNvCxnSpPr>
          <p:nvPr/>
        </p:nvCxnSpPr>
        <p:spPr>
          <a:xfrm flipV="1">
            <a:off x="5772007" y="2522347"/>
            <a:ext cx="530" cy="208283"/>
          </a:xfrm>
          <a:prstGeom prst="straightConnector1">
            <a:avLst/>
          </a:prstGeom>
          <a:ln w="19050">
            <a:solidFill>
              <a:schemeClr val="accent1"/>
            </a:solidFill>
            <a:prstDash val="solid"/>
            <a:headEnd type="none"/>
            <a:tailEnd type="arrow"/>
          </a:ln>
        </p:spPr>
        <p:style>
          <a:lnRef idx="1">
            <a:schemeClr val="accent1"/>
          </a:lnRef>
          <a:fillRef idx="0">
            <a:schemeClr val="accent1"/>
          </a:fillRef>
          <a:effectRef idx="0">
            <a:schemeClr val="accent1"/>
          </a:effectRef>
          <a:fontRef idx="minor">
            <a:schemeClr val="tx1"/>
          </a:fontRef>
        </p:style>
      </p:cxnSp>
      <p:pic>
        <p:nvPicPr>
          <p:cNvPr id="493" name="Picture 492">
            <a:extLst>
              <a:ext uri="{FF2B5EF4-FFF2-40B4-BE49-F238E27FC236}">
                <a16:creationId xmlns:a16="http://schemas.microsoft.com/office/drawing/2014/main" id="{3FD8D99F-AF1F-48F1-9FB5-6F18159E7D5D}"/>
              </a:ext>
            </a:extLst>
          </p:cNvPr>
          <p:cNvPicPr>
            <a:picLocks noChangeAspect="1"/>
          </p:cNvPicPr>
          <p:nvPr/>
        </p:nvPicPr>
        <p:blipFill>
          <a:blip r:embed="rId13"/>
          <a:stretch>
            <a:fillRect/>
          </a:stretch>
        </p:blipFill>
        <p:spPr>
          <a:xfrm>
            <a:off x="5648149" y="2730630"/>
            <a:ext cx="247717" cy="247717"/>
          </a:xfrm>
          <a:prstGeom prst="rect">
            <a:avLst/>
          </a:prstGeom>
        </p:spPr>
      </p:pic>
      <p:sp>
        <p:nvSpPr>
          <p:cNvPr id="494" name="Cylinder 493">
            <a:extLst>
              <a:ext uri="{FF2B5EF4-FFF2-40B4-BE49-F238E27FC236}">
                <a16:creationId xmlns:a16="http://schemas.microsoft.com/office/drawing/2014/main" id="{B75C40AC-105E-4713-BF14-EC077C4C802E}"/>
              </a:ext>
            </a:extLst>
          </p:cNvPr>
          <p:cNvSpPr/>
          <p:nvPr/>
        </p:nvSpPr>
        <p:spPr bwMode="auto">
          <a:xfrm rot="16200000">
            <a:off x="5586840" y="2927956"/>
            <a:ext cx="278101" cy="1514231"/>
          </a:xfrm>
          <a:prstGeom prst="can">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134464" tIns="107571" rIns="134464" bIns="107571" numCol="1" spcCol="0" rtlCol="0" fromWordArt="0" anchor="ctr" anchorCtr="0" forceAA="0" compatLnSpc="1">
            <a:prstTxWarp prst="textNoShape">
              <a:avLst/>
            </a:prstTxWarp>
            <a:noAutofit/>
          </a:bodyPr>
          <a:lstStyle/>
          <a:p>
            <a:pPr algn="ctr" defTabSz="685577">
              <a:lnSpc>
                <a:spcPct val="90000"/>
              </a:lnSpc>
              <a:defRPr/>
            </a:pPr>
            <a:r>
              <a:rPr lang="en-US" sz="1050" b="0"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VNet Peering</a:t>
            </a:r>
          </a:p>
        </p:txBody>
      </p:sp>
      <p:grpSp>
        <p:nvGrpSpPr>
          <p:cNvPr id="495" name="Group 494">
            <a:extLst>
              <a:ext uri="{FF2B5EF4-FFF2-40B4-BE49-F238E27FC236}">
                <a16:creationId xmlns:a16="http://schemas.microsoft.com/office/drawing/2014/main" id="{3075157E-236C-4A44-9018-EEF856C67619}"/>
              </a:ext>
            </a:extLst>
          </p:cNvPr>
          <p:cNvGrpSpPr/>
          <p:nvPr/>
        </p:nvGrpSpPr>
        <p:grpSpPr>
          <a:xfrm>
            <a:off x="6391291" y="3058177"/>
            <a:ext cx="1629835" cy="830069"/>
            <a:chOff x="17546" y="1371239"/>
            <a:chExt cx="1359326" cy="673979"/>
          </a:xfrm>
        </p:grpSpPr>
        <p:sp>
          <p:nvSpPr>
            <p:cNvPr id="496" name="Freeform 11">
              <a:extLst>
                <a:ext uri="{FF2B5EF4-FFF2-40B4-BE49-F238E27FC236}">
                  <a16:creationId xmlns:a16="http://schemas.microsoft.com/office/drawing/2014/main" id="{6CB59BA1-AAC7-42CC-8E6B-F9C9A74744BD}"/>
                </a:ext>
              </a:extLst>
            </p:cNvPr>
            <p:cNvSpPr>
              <a:spLocks/>
            </p:cNvSpPr>
            <p:nvPr/>
          </p:nvSpPr>
          <p:spPr bwMode="auto">
            <a:xfrm>
              <a:off x="120969" y="1371239"/>
              <a:ext cx="1152480" cy="673979"/>
            </a:xfrm>
            <a:custGeom>
              <a:avLst/>
              <a:gdLst>
                <a:gd name="T0" fmla="*/ 800 w 800"/>
                <a:gd name="T1" fmla="*/ 404 h 497"/>
                <a:gd name="T2" fmla="*/ 707 w 800"/>
                <a:gd name="T3" fmla="*/ 312 h 497"/>
                <a:gd name="T4" fmla="*/ 696 w 800"/>
                <a:gd name="T5" fmla="*/ 312 h 497"/>
                <a:gd name="T6" fmla="*/ 705 w 800"/>
                <a:gd name="T7" fmla="*/ 247 h 497"/>
                <a:gd name="T8" fmla="*/ 458 w 800"/>
                <a:gd name="T9" fmla="*/ 0 h 497"/>
                <a:gd name="T10" fmla="*/ 224 w 800"/>
                <a:gd name="T11" fmla="*/ 169 h 497"/>
                <a:gd name="T12" fmla="*/ 169 w 800"/>
                <a:gd name="T13" fmla="*/ 159 h 497"/>
                <a:gd name="T14" fmla="*/ 0 w 800"/>
                <a:gd name="T15" fmla="*/ 328 h 497"/>
                <a:gd name="T16" fmla="*/ 169 w 800"/>
                <a:gd name="T17" fmla="*/ 497 h 497"/>
                <a:gd name="T18" fmla="*/ 169 w 800"/>
                <a:gd name="T19" fmla="*/ 497 h 497"/>
                <a:gd name="T20" fmla="*/ 169 w 800"/>
                <a:gd name="T21" fmla="*/ 497 h 497"/>
                <a:gd name="T22" fmla="*/ 715 w 800"/>
                <a:gd name="T23" fmla="*/ 497 h 497"/>
                <a:gd name="T24" fmla="*/ 715 w 800"/>
                <a:gd name="T25" fmla="*/ 496 h 497"/>
                <a:gd name="T26" fmla="*/ 800 w 800"/>
                <a:gd name="T27" fmla="*/ 404 h 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497">
                  <a:moveTo>
                    <a:pt x="800" y="404"/>
                  </a:moveTo>
                  <a:cubicBezTo>
                    <a:pt x="800" y="353"/>
                    <a:pt x="758" y="312"/>
                    <a:pt x="707" y="312"/>
                  </a:cubicBezTo>
                  <a:cubicBezTo>
                    <a:pt x="703" y="312"/>
                    <a:pt x="700" y="312"/>
                    <a:pt x="696" y="312"/>
                  </a:cubicBezTo>
                  <a:cubicBezTo>
                    <a:pt x="702" y="292"/>
                    <a:pt x="705" y="270"/>
                    <a:pt x="705" y="247"/>
                  </a:cubicBezTo>
                  <a:cubicBezTo>
                    <a:pt x="705" y="111"/>
                    <a:pt x="594" y="0"/>
                    <a:pt x="458" y="0"/>
                  </a:cubicBezTo>
                  <a:cubicBezTo>
                    <a:pt x="349" y="0"/>
                    <a:pt x="257" y="71"/>
                    <a:pt x="224" y="169"/>
                  </a:cubicBezTo>
                  <a:cubicBezTo>
                    <a:pt x="207" y="163"/>
                    <a:pt x="188" y="159"/>
                    <a:pt x="169" y="159"/>
                  </a:cubicBezTo>
                  <a:cubicBezTo>
                    <a:pt x="76" y="159"/>
                    <a:pt x="0" y="235"/>
                    <a:pt x="0" y="328"/>
                  </a:cubicBezTo>
                  <a:cubicBezTo>
                    <a:pt x="0" y="421"/>
                    <a:pt x="76" y="497"/>
                    <a:pt x="169" y="497"/>
                  </a:cubicBezTo>
                  <a:cubicBezTo>
                    <a:pt x="169" y="497"/>
                    <a:pt x="169" y="497"/>
                    <a:pt x="169" y="497"/>
                  </a:cubicBezTo>
                  <a:lnTo>
                    <a:pt x="169" y="497"/>
                  </a:lnTo>
                  <a:lnTo>
                    <a:pt x="715" y="497"/>
                  </a:lnTo>
                  <a:lnTo>
                    <a:pt x="715" y="496"/>
                  </a:lnTo>
                  <a:cubicBezTo>
                    <a:pt x="762" y="492"/>
                    <a:pt x="800" y="453"/>
                    <a:pt x="800" y="404"/>
                  </a:cubicBezTo>
                  <a:close/>
                </a:path>
              </a:pathLst>
            </a:custGeom>
            <a:solidFill>
              <a:schemeClr val="accent4"/>
            </a:solidFill>
            <a:ln w="28575" cap="flat">
              <a:noFill/>
              <a:prstDash val="solid"/>
              <a:miter lim="800000"/>
              <a:headEnd/>
              <a:tailEnd/>
            </a:ln>
          </p:spPr>
          <p:txBody>
            <a:bodyPr vert="horz" wrap="square" lIns="67232" tIns="33616" rIns="67232" bIns="33616" numCol="1" anchor="t" anchorCtr="0" compatLnSpc="1">
              <a:prstTxWarp prst="textNoShape">
                <a:avLst/>
              </a:prstTxWarp>
            </a:bodyPr>
            <a:lstStyle/>
            <a:p>
              <a:pPr defTabSz="672290" fontAlgn="auto">
                <a:spcBef>
                  <a:spcPts val="0"/>
                </a:spcBef>
                <a:spcAft>
                  <a:spcPts val="0"/>
                </a:spcAft>
                <a:defRPr/>
              </a:pPr>
              <a:endParaRPr lang="en-US" sz="1200" b="0" kern="0">
                <a:solidFill>
                  <a:sysClr val="windowText" lastClr="000000"/>
                </a:solidFill>
                <a:latin typeface="Segoe UI Semibold" panose="020B0702040204020203" pitchFamily="34" charset="0"/>
                <a:cs typeface="Segoe UI Semibold" panose="020B0702040204020203" pitchFamily="34" charset="0"/>
              </a:endParaRPr>
            </a:p>
          </p:txBody>
        </p:sp>
        <p:sp>
          <p:nvSpPr>
            <p:cNvPr id="497" name="TextBox 496">
              <a:extLst>
                <a:ext uri="{FF2B5EF4-FFF2-40B4-BE49-F238E27FC236}">
                  <a16:creationId xmlns:a16="http://schemas.microsoft.com/office/drawing/2014/main" id="{95ACCB79-E94E-4C83-AE40-294F3338C2A8}"/>
                </a:ext>
              </a:extLst>
            </p:cNvPr>
            <p:cNvSpPr txBox="1"/>
            <p:nvPr/>
          </p:nvSpPr>
          <p:spPr>
            <a:xfrm>
              <a:off x="17546" y="1623734"/>
              <a:ext cx="1359326" cy="311338"/>
            </a:xfrm>
            <a:prstGeom prst="rect">
              <a:avLst/>
            </a:prstGeom>
            <a:noFill/>
          </p:spPr>
          <p:txBody>
            <a:bodyPr wrap="square" lIns="134464" tIns="107571" rIns="134464" bIns="107571" rtlCol="0">
              <a:spAutoFit/>
            </a:bodyPr>
            <a:lstStyle/>
            <a:p>
              <a:pPr algn="ctr" defTabSz="672290" fontAlgn="auto">
                <a:lnSpc>
                  <a:spcPct val="90000"/>
                </a:lnSpc>
                <a:spcBef>
                  <a:spcPts val="0"/>
                </a:spcBef>
                <a:spcAft>
                  <a:spcPts val="1765"/>
                </a:spcAft>
                <a:defRPr/>
              </a:pPr>
              <a:r>
                <a:rPr lang="en-US" sz="1200" b="0" kern="0" dirty="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rPr>
                <a:t>Azure VNet 2</a:t>
              </a:r>
            </a:p>
          </p:txBody>
        </p:sp>
      </p:grpSp>
      <p:grpSp>
        <p:nvGrpSpPr>
          <p:cNvPr id="498" name="Group 497">
            <a:extLst>
              <a:ext uri="{FF2B5EF4-FFF2-40B4-BE49-F238E27FC236}">
                <a16:creationId xmlns:a16="http://schemas.microsoft.com/office/drawing/2014/main" id="{D3069DC5-0707-4FB7-AC33-4D950F01F52B}"/>
              </a:ext>
            </a:extLst>
          </p:cNvPr>
          <p:cNvGrpSpPr/>
          <p:nvPr/>
        </p:nvGrpSpPr>
        <p:grpSpPr>
          <a:xfrm>
            <a:off x="3354972" y="3058177"/>
            <a:ext cx="1629835" cy="830069"/>
            <a:chOff x="-29763" y="1371239"/>
            <a:chExt cx="1359326" cy="673979"/>
          </a:xfrm>
        </p:grpSpPr>
        <p:sp>
          <p:nvSpPr>
            <p:cNvPr id="499" name="Freeform 11">
              <a:extLst>
                <a:ext uri="{FF2B5EF4-FFF2-40B4-BE49-F238E27FC236}">
                  <a16:creationId xmlns:a16="http://schemas.microsoft.com/office/drawing/2014/main" id="{6452B783-CA4A-454C-B2BE-59F0393D58A2}"/>
                </a:ext>
              </a:extLst>
            </p:cNvPr>
            <p:cNvSpPr>
              <a:spLocks/>
            </p:cNvSpPr>
            <p:nvPr/>
          </p:nvSpPr>
          <p:spPr bwMode="auto">
            <a:xfrm>
              <a:off x="120969" y="1371239"/>
              <a:ext cx="1152480" cy="673979"/>
            </a:xfrm>
            <a:custGeom>
              <a:avLst/>
              <a:gdLst>
                <a:gd name="T0" fmla="*/ 800 w 800"/>
                <a:gd name="T1" fmla="*/ 404 h 497"/>
                <a:gd name="T2" fmla="*/ 707 w 800"/>
                <a:gd name="T3" fmla="*/ 312 h 497"/>
                <a:gd name="T4" fmla="*/ 696 w 800"/>
                <a:gd name="T5" fmla="*/ 312 h 497"/>
                <a:gd name="T6" fmla="*/ 705 w 800"/>
                <a:gd name="T7" fmla="*/ 247 h 497"/>
                <a:gd name="T8" fmla="*/ 458 w 800"/>
                <a:gd name="T9" fmla="*/ 0 h 497"/>
                <a:gd name="T10" fmla="*/ 224 w 800"/>
                <a:gd name="T11" fmla="*/ 169 h 497"/>
                <a:gd name="T12" fmla="*/ 169 w 800"/>
                <a:gd name="T13" fmla="*/ 159 h 497"/>
                <a:gd name="T14" fmla="*/ 0 w 800"/>
                <a:gd name="T15" fmla="*/ 328 h 497"/>
                <a:gd name="T16" fmla="*/ 169 w 800"/>
                <a:gd name="T17" fmla="*/ 497 h 497"/>
                <a:gd name="T18" fmla="*/ 169 w 800"/>
                <a:gd name="T19" fmla="*/ 497 h 497"/>
                <a:gd name="T20" fmla="*/ 169 w 800"/>
                <a:gd name="T21" fmla="*/ 497 h 497"/>
                <a:gd name="T22" fmla="*/ 715 w 800"/>
                <a:gd name="T23" fmla="*/ 497 h 497"/>
                <a:gd name="T24" fmla="*/ 715 w 800"/>
                <a:gd name="T25" fmla="*/ 496 h 497"/>
                <a:gd name="T26" fmla="*/ 800 w 800"/>
                <a:gd name="T27" fmla="*/ 404 h 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497">
                  <a:moveTo>
                    <a:pt x="800" y="404"/>
                  </a:moveTo>
                  <a:cubicBezTo>
                    <a:pt x="800" y="353"/>
                    <a:pt x="758" y="312"/>
                    <a:pt x="707" y="312"/>
                  </a:cubicBezTo>
                  <a:cubicBezTo>
                    <a:pt x="703" y="312"/>
                    <a:pt x="700" y="312"/>
                    <a:pt x="696" y="312"/>
                  </a:cubicBezTo>
                  <a:cubicBezTo>
                    <a:pt x="702" y="292"/>
                    <a:pt x="705" y="270"/>
                    <a:pt x="705" y="247"/>
                  </a:cubicBezTo>
                  <a:cubicBezTo>
                    <a:pt x="705" y="111"/>
                    <a:pt x="594" y="0"/>
                    <a:pt x="458" y="0"/>
                  </a:cubicBezTo>
                  <a:cubicBezTo>
                    <a:pt x="349" y="0"/>
                    <a:pt x="257" y="71"/>
                    <a:pt x="224" y="169"/>
                  </a:cubicBezTo>
                  <a:cubicBezTo>
                    <a:pt x="207" y="163"/>
                    <a:pt x="188" y="159"/>
                    <a:pt x="169" y="159"/>
                  </a:cubicBezTo>
                  <a:cubicBezTo>
                    <a:pt x="76" y="159"/>
                    <a:pt x="0" y="235"/>
                    <a:pt x="0" y="328"/>
                  </a:cubicBezTo>
                  <a:cubicBezTo>
                    <a:pt x="0" y="421"/>
                    <a:pt x="76" y="497"/>
                    <a:pt x="169" y="497"/>
                  </a:cubicBezTo>
                  <a:cubicBezTo>
                    <a:pt x="169" y="497"/>
                    <a:pt x="169" y="497"/>
                    <a:pt x="169" y="497"/>
                  </a:cubicBezTo>
                  <a:lnTo>
                    <a:pt x="169" y="497"/>
                  </a:lnTo>
                  <a:lnTo>
                    <a:pt x="715" y="497"/>
                  </a:lnTo>
                  <a:lnTo>
                    <a:pt x="715" y="496"/>
                  </a:lnTo>
                  <a:cubicBezTo>
                    <a:pt x="762" y="492"/>
                    <a:pt x="800" y="453"/>
                    <a:pt x="800" y="404"/>
                  </a:cubicBezTo>
                  <a:close/>
                </a:path>
              </a:pathLst>
            </a:custGeom>
            <a:solidFill>
              <a:schemeClr val="accent4"/>
            </a:solidFill>
            <a:ln w="28575" cap="flat">
              <a:noFill/>
              <a:prstDash val="solid"/>
              <a:miter lim="800000"/>
              <a:headEnd/>
              <a:tailEnd/>
            </a:ln>
          </p:spPr>
          <p:txBody>
            <a:bodyPr vert="horz" wrap="square" lIns="67232" tIns="33616" rIns="67232" bIns="33616" numCol="1" anchor="t" anchorCtr="0" compatLnSpc="1">
              <a:prstTxWarp prst="textNoShape">
                <a:avLst/>
              </a:prstTxWarp>
            </a:bodyPr>
            <a:lstStyle/>
            <a:p>
              <a:pPr defTabSz="672290" fontAlgn="auto">
                <a:spcBef>
                  <a:spcPts val="0"/>
                </a:spcBef>
                <a:spcAft>
                  <a:spcPts val="0"/>
                </a:spcAft>
                <a:defRPr/>
              </a:pPr>
              <a:endParaRPr lang="en-US" sz="1200" b="0" kern="0">
                <a:solidFill>
                  <a:sysClr val="windowText" lastClr="000000"/>
                </a:solidFill>
                <a:latin typeface="Segoe UI Semibold" panose="020B0702040204020203" pitchFamily="34" charset="0"/>
                <a:cs typeface="Segoe UI Semibold" panose="020B0702040204020203" pitchFamily="34" charset="0"/>
              </a:endParaRPr>
            </a:p>
          </p:txBody>
        </p:sp>
        <p:sp>
          <p:nvSpPr>
            <p:cNvPr id="500" name="TextBox 499">
              <a:extLst>
                <a:ext uri="{FF2B5EF4-FFF2-40B4-BE49-F238E27FC236}">
                  <a16:creationId xmlns:a16="http://schemas.microsoft.com/office/drawing/2014/main" id="{35AD468E-A22B-4BD4-8AE1-A62B2DB42BF2}"/>
                </a:ext>
              </a:extLst>
            </p:cNvPr>
            <p:cNvSpPr txBox="1"/>
            <p:nvPr/>
          </p:nvSpPr>
          <p:spPr>
            <a:xfrm>
              <a:off x="-29763" y="1623735"/>
              <a:ext cx="1359326" cy="311338"/>
            </a:xfrm>
            <a:prstGeom prst="rect">
              <a:avLst/>
            </a:prstGeom>
            <a:noFill/>
          </p:spPr>
          <p:txBody>
            <a:bodyPr wrap="square" lIns="134464" tIns="107571" rIns="134464" bIns="107571" rtlCol="0">
              <a:spAutoFit/>
            </a:bodyPr>
            <a:lstStyle/>
            <a:p>
              <a:pPr algn="ctr" defTabSz="672290" fontAlgn="auto">
                <a:lnSpc>
                  <a:spcPct val="90000"/>
                </a:lnSpc>
                <a:spcBef>
                  <a:spcPts val="0"/>
                </a:spcBef>
                <a:spcAft>
                  <a:spcPts val="1765"/>
                </a:spcAft>
                <a:defRPr/>
              </a:pPr>
              <a:r>
                <a:rPr lang="en-US" sz="1200" b="0" kern="0" dirty="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rPr>
                <a:t>Azure VNet 1</a:t>
              </a:r>
            </a:p>
          </p:txBody>
        </p:sp>
      </p:grpSp>
    </p:spTree>
    <p:extLst>
      <p:ext uri="{BB962C8B-B14F-4D97-AF65-F5344CB8AC3E}">
        <p14:creationId xmlns:p14="http://schemas.microsoft.com/office/powerpoint/2010/main" val="6272607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94"/>
                                        </p:tgtEl>
                                        <p:attrNameLst>
                                          <p:attrName>style.visibility</p:attrName>
                                        </p:attrNameLst>
                                      </p:cBhvr>
                                      <p:to>
                                        <p:strVal val="visible"/>
                                      </p:to>
                                    </p:set>
                                    <p:animEffect transition="in" filter="fade">
                                      <p:cBhvr>
                                        <p:cTn id="7" dur="500"/>
                                        <p:tgtEl>
                                          <p:spTgt spid="4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Rectangle 49">
            <a:extLst>
              <a:ext uri="{FF2B5EF4-FFF2-40B4-BE49-F238E27FC236}">
                <a16:creationId xmlns:a16="http://schemas.microsoft.com/office/drawing/2014/main" id="{325B00E5-6F41-4D51-AEBB-DE73A89837DE}"/>
              </a:ext>
            </a:extLst>
          </p:cNvPr>
          <p:cNvSpPr/>
          <p:nvPr/>
        </p:nvSpPr>
        <p:spPr bwMode="auto">
          <a:xfrm>
            <a:off x="-188205" y="2547873"/>
            <a:ext cx="2362925" cy="674749"/>
          </a:xfrm>
          <a:prstGeom prst="rect">
            <a:avLst/>
          </a:prstGeom>
          <a:solidFill>
            <a:schemeClr val="bg2">
              <a:alpha val="3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a:lnSpc>
                <a:spcPct val="90000"/>
              </a:lnSpc>
            </a:pPr>
            <a:endParaRPr lang="en-US" b="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5" name="Title 5">
            <a:extLst>
              <a:ext uri="{FF2B5EF4-FFF2-40B4-BE49-F238E27FC236}">
                <a16:creationId xmlns:a16="http://schemas.microsoft.com/office/drawing/2014/main" id="{7CDF87BA-1481-483F-B75A-3DF890C2172D}"/>
              </a:ext>
            </a:extLst>
          </p:cNvPr>
          <p:cNvSpPr>
            <a:spLocks noGrp="1"/>
          </p:cNvSpPr>
          <p:nvPr>
            <p:ph type="title"/>
          </p:nvPr>
        </p:nvSpPr>
        <p:spPr>
          <a:xfrm>
            <a:off x="201931" y="1123370"/>
            <a:ext cx="2299223" cy="674749"/>
          </a:xfrm>
        </p:spPr>
        <p:txBody>
          <a:bodyPr/>
          <a:lstStyle/>
          <a:p>
            <a:r>
              <a:rPr lang="en-US" sz="2700"/>
              <a:t>Availability</a:t>
            </a:r>
          </a:p>
        </p:txBody>
      </p:sp>
      <p:sp>
        <p:nvSpPr>
          <p:cNvPr id="76" name="Rectangle 75">
            <a:extLst>
              <a:ext uri="{FF2B5EF4-FFF2-40B4-BE49-F238E27FC236}">
                <a16:creationId xmlns:a16="http://schemas.microsoft.com/office/drawing/2014/main" id="{CDED17B0-802D-497D-8359-3A66CC049089}"/>
              </a:ext>
            </a:extLst>
          </p:cNvPr>
          <p:cNvSpPr/>
          <p:nvPr/>
        </p:nvSpPr>
        <p:spPr bwMode="auto">
          <a:xfrm>
            <a:off x="0" y="857250"/>
            <a:ext cx="2571750" cy="51435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85800" fontAlgn="auto">
              <a:spcBef>
                <a:spcPts val="0"/>
              </a:spcBef>
              <a:spcAft>
                <a:spcPts val="450"/>
              </a:spcAft>
              <a:defRPr/>
            </a:pPr>
            <a:endParaRPr lang="en-US" b="0">
              <a:solidFill>
                <a:srgbClr val="FFFFFF"/>
              </a:solidFill>
              <a:latin typeface="Segoe UI"/>
            </a:endParaRPr>
          </a:p>
        </p:txBody>
      </p:sp>
      <p:sp>
        <p:nvSpPr>
          <p:cNvPr id="78" name="Rectangle 77">
            <a:extLst>
              <a:ext uri="{FF2B5EF4-FFF2-40B4-BE49-F238E27FC236}">
                <a16:creationId xmlns:a16="http://schemas.microsoft.com/office/drawing/2014/main" id="{A82AEE89-821C-42E6-B19B-6186853D47C1}"/>
              </a:ext>
            </a:extLst>
          </p:cNvPr>
          <p:cNvSpPr/>
          <p:nvPr/>
        </p:nvSpPr>
        <p:spPr bwMode="auto">
          <a:xfrm>
            <a:off x="-33240" y="2457887"/>
            <a:ext cx="2637137" cy="814388"/>
          </a:xfrm>
          <a:prstGeom prst="rect">
            <a:avLst/>
          </a:prstGeom>
          <a:solidFill>
            <a:schemeClr val="bg2">
              <a:alpha val="3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a:lnSpc>
                <a:spcPct val="90000"/>
              </a:lnSpc>
            </a:pPr>
            <a:endParaRPr lang="en-US" b="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84" name="Group 83">
            <a:extLst>
              <a:ext uri="{FF2B5EF4-FFF2-40B4-BE49-F238E27FC236}">
                <a16:creationId xmlns:a16="http://schemas.microsoft.com/office/drawing/2014/main" id="{4DEB3C9F-F952-4BC9-9B61-CB613B183311}"/>
              </a:ext>
            </a:extLst>
          </p:cNvPr>
          <p:cNvGrpSpPr/>
          <p:nvPr/>
        </p:nvGrpSpPr>
        <p:grpSpPr>
          <a:xfrm>
            <a:off x="288367" y="2631922"/>
            <a:ext cx="1980125" cy="450457"/>
            <a:chOff x="384490" y="3231092"/>
            <a:chExt cx="2640166" cy="600609"/>
          </a:xfrm>
        </p:grpSpPr>
        <p:grpSp>
          <p:nvGrpSpPr>
            <p:cNvPr id="85" name="Group 84">
              <a:extLst>
                <a:ext uri="{FF2B5EF4-FFF2-40B4-BE49-F238E27FC236}">
                  <a16:creationId xmlns:a16="http://schemas.microsoft.com/office/drawing/2014/main" id="{0F6ACA46-F127-4A05-B914-8A8FAE1A3DE0}"/>
                </a:ext>
              </a:extLst>
            </p:cNvPr>
            <p:cNvGrpSpPr/>
            <p:nvPr/>
          </p:nvGrpSpPr>
          <p:grpSpPr>
            <a:xfrm>
              <a:off x="1061187" y="3231092"/>
              <a:ext cx="1963469" cy="600609"/>
              <a:chOff x="1061187" y="3489448"/>
              <a:chExt cx="1963469" cy="600609"/>
            </a:xfrm>
          </p:grpSpPr>
          <p:sp>
            <p:nvSpPr>
              <p:cNvPr id="87" name="TextBox 86">
                <a:extLst>
                  <a:ext uri="{FF2B5EF4-FFF2-40B4-BE49-F238E27FC236}">
                    <a16:creationId xmlns:a16="http://schemas.microsoft.com/office/drawing/2014/main" id="{EAEDCA28-15D9-4F12-A310-2CC85CD9E70C}"/>
                  </a:ext>
                </a:extLst>
              </p:cNvPr>
              <p:cNvSpPr txBox="1"/>
              <p:nvPr/>
            </p:nvSpPr>
            <p:spPr>
              <a:xfrm>
                <a:off x="1078852" y="3496725"/>
                <a:ext cx="1945804" cy="572464"/>
              </a:xfrm>
              <a:prstGeom prst="rect">
                <a:avLst/>
              </a:prstGeom>
              <a:noFill/>
            </p:spPr>
            <p:txBody>
              <a:bodyPr wrap="square" lIns="137160" tIns="109728" rIns="137160" bIns="109728" rtlCol="0">
                <a:spAutoFit/>
              </a:bodyPr>
              <a:lstStyle/>
              <a:p>
                <a:pPr defTabSz="685800" fontAlgn="auto">
                  <a:spcBef>
                    <a:spcPts val="0"/>
                  </a:spcBef>
                  <a:spcAft>
                    <a:spcPts val="450"/>
                  </a:spcAft>
                  <a:defRPr/>
                </a:pPr>
                <a:r>
                  <a:rPr lang="en-US" sz="1350" b="0">
                    <a:solidFill>
                      <a:srgbClr val="FFFFFF"/>
                    </a:solidFill>
                    <a:latin typeface="Segoe UI"/>
                    <a:cs typeface="+mn-cs"/>
                  </a:rPr>
                  <a:t>Application</a:t>
                </a:r>
              </a:p>
            </p:txBody>
          </p:sp>
          <p:cxnSp>
            <p:nvCxnSpPr>
              <p:cNvPr id="88" name="Straight Connector 87">
                <a:extLst>
                  <a:ext uri="{FF2B5EF4-FFF2-40B4-BE49-F238E27FC236}">
                    <a16:creationId xmlns:a16="http://schemas.microsoft.com/office/drawing/2014/main" id="{E011DC04-AC4A-45C7-B29C-43DCC55E8D75}"/>
                  </a:ext>
                </a:extLst>
              </p:cNvPr>
              <p:cNvCxnSpPr/>
              <p:nvPr/>
            </p:nvCxnSpPr>
            <p:spPr>
              <a:xfrm>
                <a:off x="1061187" y="3489448"/>
                <a:ext cx="0" cy="600609"/>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86" name="GenericApp_EB3B" title="Icon of an app window">
              <a:extLst>
                <a:ext uri="{FF2B5EF4-FFF2-40B4-BE49-F238E27FC236}">
                  <a16:creationId xmlns:a16="http://schemas.microsoft.com/office/drawing/2014/main" id="{9ACB9868-B7CB-44AE-945A-155274EF968F}"/>
                </a:ext>
              </a:extLst>
            </p:cNvPr>
            <p:cNvSpPr>
              <a:spLocks noChangeAspect="1" noEditPoints="1"/>
            </p:cNvSpPr>
            <p:nvPr/>
          </p:nvSpPr>
          <p:spPr bwMode="auto">
            <a:xfrm>
              <a:off x="384490" y="3348516"/>
              <a:ext cx="457020" cy="365760"/>
            </a:xfrm>
            <a:custGeom>
              <a:avLst/>
              <a:gdLst>
                <a:gd name="T0" fmla="*/ 5088 w 5088"/>
                <a:gd name="T1" fmla="*/ 4072 h 4072"/>
                <a:gd name="T2" fmla="*/ 0 w 5088"/>
                <a:gd name="T3" fmla="*/ 4072 h 4072"/>
                <a:gd name="T4" fmla="*/ 0 w 5088"/>
                <a:gd name="T5" fmla="*/ 0 h 4072"/>
                <a:gd name="T6" fmla="*/ 5088 w 5088"/>
                <a:gd name="T7" fmla="*/ 0 h 4072"/>
                <a:gd name="T8" fmla="*/ 5088 w 5088"/>
                <a:gd name="T9" fmla="*/ 4072 h 4072"/>
                <a:gd name="T10" fmla="*/ 0 w 5088"/>
                <a:gd name="T11" fmla="*/ 1018 h 4072"/>
                <a:gd name="T12" fmla="*/ 5004 w 5088"/>
                <a:gd name="T13" fmla="*/ 1018 h 4072"/>
                <a:gd name="T14" fmla="*/ 2035 w 5088"/>
                <a:gd name="T15" fmla="*/ 1697 h 4072"/>
                <a:gd name="T16" fmla="*/ 678 w 5088"/>
                <a:gd name="T17" fmla="*/ 1697 h 4072"/>
                <a:gd name="T18" fmla="*/ 678 w 5088"/>
                <a:gd name="T19" fmla="*/ 3393 h 4072"/>
                <a:gd name="T20" fmla="*/ 2035 w 5088"/>
                <a:gd name="T21" fmla="*/ 3393 h 4072"/>
                <a:gd name="T22" fmla="*/ 2035 w 5088"/>
                <a:gd name="T23" fmla="*/ 1697 h 4072"/>
                <a:gd name="T24" fmla="*/ 2544 w 5088"/>
                <a:gd name="T25" fmla="*/ 1697 h 4072"/>
                <a:gd name="T26" fmla="*/ 3561 w 5088"/>
                <a:gd name="T27" fmla="*/ 1697 h 4072"/>
                <a:gd name="T28" fmla="*/ 2544 w 5088"/>
                <a:gd name="T29" fmla="*/ 2375 h 4072"/>
                <a:gd name="T30" fmla="*/ 3561 w 5088"/>
                <a:gd name="T31" fmla="*/ 2375 h 4072"/>
                <a:gd name="T32" fmla="*/ 2544 w 5088"/>
                <a:gd name="T33" fmla="*/ 3054 h 4072"/>
                <a:gd name="T34" fmla="*/ 3222 w 5088"/>
                <a:gd name="T35" fmla="*/ 3054 h 4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88" h="4072">
                  <a:moveTo>
                    <a:pt x="5088" y="4072"/>
                  </a:moveTo>
                  <a:lnTo>
                    <a:pt x="0" y="4072"/>
                  </a:lnTo>
                  <a:lnTo>
                    <a:pt x="0" y="0"/>
                  </a:lnTo>
                  <a:lnTo>
                    <a:pt x="5088" y="0"/>
                  </a:lnTo>
                  <a:lnTo>
                    <a:pt x="5088" y="4072"/>
                  </a:lnTo>
                  <a:moveTo>
                    <a:pt x="0" y="1018"/>
                  </a:moveTo>
                  <a:lnTo>
                    <a:pt x="5004" y="1018"/>
                  </a:lnTo>
                  <a:moveTo>
                    <a:pt x="2035" y="1697"/>
                  </a:moveTo>
                  <a:lnTo>
                    <a:pt x="678" y="1697"/>
                  </a:lnTo>
                  <a:lnTo>
                    <a:pt x="678" y="3393"/>
                  </a:lnTo>
                  <a:lnTo>
                    <a:pt x="2035" y="3393"/>
                  </a:lnTo>
                  <a:lnTo>
                    <a:pt x="2035" y="1697"/>
                  </a:lnTo>
                  <a:moveTo>
                    <a:pt x="2544" y="1697"/>
                  </a:moveTo>
                  <a:lnTo>
                    <a:pt x="3561" y="1697"/>
                  </a:lnTo>
                  <a:moveTo>
                    <a:pt x="2544" y="2375"/>
                  </a:moveTo>
                  <a:lnTo>
                    <a:pt x="3561" y="2375"/>
                  </a:lnTo>
                  <a:moveTo>
                    <a:pt x="2544" y="3054"/>
                  </a:moveTo>
                  <a:lnTo>
                    <a:pt x="3222" y="3054"/>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a:solidFill>
                  <a:srgbClr val="2F2F2F"/>
                </a:solidFill>
                <a:latin typeface="Segoe UI"/>
                <a:cs typeface="+mn-cs"/>
              </a:endParaRPr>
            </a:p>
          </p:txBody>
        </p:sp>
      </p:grpSp>
      <p:grpSp>
        <p:nvGrpSpPr>
          <p:cNvPr id="89" name="Group 88">
            <a:extLst>
              <a:ext uri="{FF2B5EF4-FFF2-40B4-BE49-F238E27FC236}">
                <a16:creationId xmlns:a16="http://schemas.microsoft.com/office/drawing/2014/main" id="{A3E152FF-5311-43AB-9CCE-1B7D129975B4}"/>
              </a:ext>
            </a:extLst>
          </p:cNvPr>
          <p:cNvGrpSpPr/>
          <p:nvPr/>
        </p:nvGrpSpPr>
        <p:grpSpPr>
          <a:xfrm>
            <a:off x="313105" y="4414081"/>
            <a:ext cx="1999531" cy="455091"/>
            <a:chOff x="417473" y="5393867"/>
            <a:chExt cx="2666041" cy="606787"/>
          </a:xfrm>
        </p:grpSpPr>
        <p:grpSp>
          <p:nvGrpSpPr>
            <p:cNvPr id="90" name="Group 89">
              <a:extLst>
                <a:ext uri="{FF2B5EF4-FFF2-40B4-BE49-F238E27FC236}">
                  <a16:creationId xmlns:a16="http://schemas.microsoft.com/office/drawing/2014/main" id="{AC492F58-3511-4897-A252-C0517A6F7761}"/>
                </a:ext>
              </a:extLst>
            </p:cNvPr>
            <p:cNvGrpSpPr/>
            <p:nvPr/>
          </p:nvGrpSpPr>
          <p:grpSpPr>
            <a:xfrm>
              <a:off x="1061187" y="5393867"/>
              <a:ext cx="2022327" cy="606787"/>
              <a:chOff x="1061187" y="4854117"/>
              <a:chExt cx="2022327" cy="606787"/>
            </a:xfrm>
          </p:grpSpPr>
          <p:sp>
            <p:nvSpPr>
              <p:cNvPr id="92" name="TextBox 91">
                <a:extLst>
                  <a:ext uri="{FF2B5EF4-FFF2-40B4-BE49-F238E27FC236}">
                    <a16:creationId xmlns:a16="http://schemas.microsoft.com/office/drawing/2014/main" id="{E3E53ACE-F541-4148-B003-131DF62B3D54}"/>
                  </a:ext>
                </a:extLst>
              </p:cNvPr>
              <p:cNvSpPr txBox="1"/>
              <p:nvPr/>
            </p:nvSpPr>
            <p:spPr>
              <a:xfrm>
                <a:off x="1078852" y="4888440"/>
                <a:ext cx="2004662" cy="572464"/>
              </a:xfrm>
              <a:prstGeom prst="rect">
                <a:avLst/>
              </a:prstGeom>
              <a:noFill/>
            </p:spPr>
            <p:txBody>
              <a:bodyPr wrap="square" lIns="137160" tIns="109728" rIns="137160" bIns="109728" rtlCol="0">
                <a:spAutoFit/>
              </a:bodyPr>
              <a:lstStyle/>
              <a:p>
                <a:pPr defTabSz="685800" fontAlgn="auto">
                  <a:spcBef>
                    <a:spcPts val="0"/>
                  </a:spcBef>
                  <a:spcAft>
                    <a:spcPts val="0"/>
                  </a:spcAft>
                  <a:defRPr/>
                </a:pPr>
                <a:r>
                  <a:rPr lang="en-US" sz="1350" b="0">
                    <a:solidFill>
                      <a:srgbClr val="FFFFFF"/>
                    </a:solidFill>
                    <a:latin typeface="Segoe UI"/>
                    <a:cs typeface="+mn-cs"/>
                  </a:rPr>
                  <a:t>Zones</a:t>
                </a:r>
              </a:p>
            </p:txBody>
          </p:sp>
          <p:cxnSp>
            <p:nvCxnSpPr>
              <p:cNvPr id="93" name="Straight Connector 92">
                <a:extLst>
                  <a:ext uri="{FF2B5EF4-FFF2-40B4-BE49-F238E27FC236}">
                    <a16:creationId xmlns:a16="http://schemas.microsoft.com/office/drawing/2014/main" id="{67A686EA-23AB-433D-90B1-5E00E10F35CF}"/>
                  </a:ext>
                </a:extLst>
              </p:cNvPr>
              <p:cNvCxnSpPr/>
              <p:nvPr/>
            </p:nvCxnSpPr>
            <p:spPr>
              <a:xfrm>
                <a:off x="1061187" y="4854117"/>
                <a:ext cx="0" cy="600609"/>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91" name="Relationship_F003" title="Icon of three boxes connected by lines">
              <a:extLst>
                <a:ext uri="{FF2B5EF4-FFF2-40B4-BE49-F238E27FC236}">
                  <a16:creationId xmlns:a16="http://schemas.microsoft.com/office/drawing/2014/main" id="{E7A67A8B-7E05-4D8B-BB7E-9E173F09D09A}"/>
                </a:ext>
              </a:extLst>
            </p:cNvPr>
            <p:cNvSpPr>
              <a:spLocks noChangeAspect="1" noEditPoints="1"/>
            </p:cNvSpPr>
            <p:nvPr/>
          </p:nvSpPr>
          <p:spPr bwMode="auto">
            <a:xfrm>
              <a:off x="417473" y="5514380"/>
              <a:ext cx="391055" cy="365760"/>
            </a:xfrm>
            <a:custGeom>
              <a:avLst/>
              <a:gdLst>
                <a:gd name="T0" fmla="*/ 3230 w 4406"/>
                <a:gd name="T1" fmla="*/ 0 h 4121"/>
                <a:gd name="T2" fmla="*/ 4406 w 4406"/>
                <a:gd name="T3" fmla="*/ 0 h 4121"/>
                <a:gd name="T4" fmla="*/ 4406 w 4406"/>
                <a:gd name="T5" fmla="*/ 1176 h 4121"/>
                <a:gd name="T6" fmla="*/ 3230 w 4406"/>
                <a:gd name="T7" fmla="*/ 1176 h 4121"/>
                <a:gd name="T8" fmla="*/ 3230 w 4406"/>
                <a:gd name="T9" fmla="*/ 0 h 4121"/>
                <a:gd name="T10" fmla="*/ 3230 w 4406"/>
                <a:gd name="T11" fmla="*/ 4121 h 4121"/>
                <a:gd name="T12" fmla="*/ 4406 w 4406"/>
                <a:gd name="T13" fmla="*/ 4121 h 4121"/>
                <a:gd name="T14" fmla="*/ 4406 w 4406"/>
                <a:gd name="T15" fmla="*/ 2945 h 4121"/>
                <a:gd name="T16" fmla="*/ 3230 w 4406"/>
                <a:gd name="T17" fmla="*/ 2945 h 4121"/>
                <a:gd name="T18" fmla="*/ 3230 w 4406"/>
                <a:gd name="T19" fmla="*/ 4121 h 4121"/>
                <a:gd name="T20" fmla="*/ 0 w 4406"/>
                <a:gd name="T21" fmla="*/ 2653 h 4121"/>
                <a:gd name="T22" fmla="*/ 1175 w 4406"/>
                <a:gd name="T23" fmla="*/ 2653 h 4121"/>
                <a:gd name="T24" fmla="*/ 1175 w 4406"/>
                <a:gd name="T25" fmla="*/ 1477 h 4121"/>
                <a:gd name="T26" fmla="*/ 0 w 4406"/>
                <a:gd name="T27" fmla="*/ 1477 h 4121"/>
                <a:gd name="T28" fmla="*/ 0 w 4406"/>
                <a:gd name="T29" fmla="*/ 2653 h 4121"/>
                <a:gd name="T30" fmla="*/ 1176 w 4406"/>
                <a:gd name="T31" fmla="*/ 2062 h 4121"/>
                <a:gd name="T32" fmla="*/ 3230 w 4406"/>
                <a:gd name="T33" fmla="*/ 690 h 4121"/>
                <a:gd name="T34" fmla="*/ 3230 w 4406"/>
                <a:gd name="T35" fmla="*/ 3434 h 4121"/>
                <a:gd name="T36" fmla="*/ 1181 w 4406"/>
                <a:gd name="T37" fmla="*/ 2064 h 4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406" h="4121">
                  <a:moveTo>
                    <a:pt x="3230" y="0"/>
                  </a:moveTo>
                  <a:lnTo>
                    <a:pt x="4406" y="0"/>
                  </a:lnTo>
                  <a:lnTo>
                    <a:pt x="4406" y="1176"/>
                  </a:lnTo>
                  <a:lnTo>
                    <a:pt x="3230" y="1176"/>
                  </a:lnTo>
                  <a:lnTo>
                    <a:pt x="3230" y="0"/>
                  </a:lnTo>
                  <a:moveTo>
                    <a:pt x="3230" y="4121"/>
                  </a:moveTo>
                  <a:lnTo>
                    <a:pt x="4406" y="4121"/>
                  </a:lnTo>
                  <a:lnTo>
                    <a:pt x="4406" y="2945"/>
                  </a:lnTo>
                  <a:lnTo>
                    <a:pt x="3230" y="2945"/>
                  </a:lnTo>
                  <a:lnTo>
                    <a:pt x="3230" y="4121"/>
                  </a:lnTo>
                  <a:moveTo>
                    <a:pt x="0" y="2653"/>
                  </a:moveTo>
                  <a:lnTo>
                    <a:pt x="1175" y="2653"/>
                  </a:lnTo>
                  <a:lnTo>
                    <a:pt x="1175" y="1477"/>
                  </a:lnTo>
                  <a:lnTo>
                    <a:pt x="0" y="1477"/>
                  </a:lnTo>
                  <a:lnTo>
                    <a:pt x="0" y="2653"/>
                  </a:lnTo>
                  <a:moveTo>
                    <a:pt x="1176" y="2062"/>
                  </a:moveTo>
                  <a:lnTo>
                    <a:pt x="3230" y="690"/>
                  </a:lnTo>
                  <a:moveTo>
                    <a:pt x="3230" y="3434"/>
                  </a:moveTo>
                  <a:lnTo>
                    <a:pt x="1181" y="2064"/>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675" b="0">
                <a:gradFill>
                  <a:gsLst>
                    <a:gs pos="0">
                      <a:srgbClr val="505050"/>
                    </a:gs>
                    <a:gs pos="100000">
                      <a:srgbClr val="505050"/>
                    </a:gs>
                  </a:gsLst>
                  <a:lin ang="5400000" scaled="1"/>
                </a:gradFill>
                <a:latin typeface="Segoe UI"/>
                <a:cs typeface="+mn-cs"/>
              </a:endParaRPr>
            </a:p>
          </p:txBody>
        </p:sp>
      </p:grpSp>
      <p:grpSp>
        <p:nvGrpSpPr>
          <p:cNvPr id="94" name="Group 93">
            <a:extLst>
              <a:ext uri="{FF2B5EF4-FFF2-40B4-BE49-F238E27FC236}">
                <a16:creationId xmlns:a16="http://schemas.microsoft.com/office/drawing/2014/main" id="{A8F634D5-7CD9-49B8-8FA1-01C58E4198AE}"/>
              </a:ext>
            </a:extLst>
          </p:cNvPr>
          <p:cNvGrpSpPr/>
          <p:nvPr/>
        </p:nvGrpSpPr>
        <p:grpSpPr>
          <a:xfrm>
            <a:off x="328023" y="3520687"/>
            <a:ext cx="1984613" cy="455091"/>
            <a:chOff x="437363" y="4371538"/>
            <a:chExt cx="2646151" cy="606787"/>
          </a:xfrm>
        </p:grpSpPr>
        <p:grpSp>
          <p:nvGrpSpPr>
            <p:cNvPr id="95" name="Group 94">
              <a:extLst>
                <a:ext uri="{FF2B5EF4-FFF2-40B4-BE49-F238E27FC236}">
                  <a16:creationId xmlns:a16="http://schemas.microsoft.com/office/drawing/2014/main" id="{B94C34F0-62F5-4DCF-903E-E1385BAC2BB0}"/>
                </a:ext>
              </a:extLst>
            </p:cNvPr>
            <p:cNvGrpSpPr/>
            <p:nvPr/>
          </p:nvGrpSpPr>
          <p:grpSpPr>
            <a:xfrm>
              <a:off x="1061187" y="4371538"/>
              <a:ext cx="2022327" cy="606787"/>
              <a:chOff x="1061187" y="4854117"/>
              <a:chExt cx="2022327" cy="606787"/>
            </a:xfrm>
          </p:grpSpPr>
          <p:sp>
            <p:nvSpPr>
              <p:cNvPr id="97" name="TextBox 96">
                <a:extLst>
                  <a:ext uri="{FF2B5EF4-FFF2-40B4-BE49-F238E27FC236}">
                    <a16:creationId xmlns:a16="http://schemas.microsoft.com/office/drawing/2014/main" id="{2634F6AE-359F-4472-AF3C-C6E7A5FE6A1B}"/>
                  </a:ext>
                </a:extLst>
              </p:cNvPr>
              <p:cNvSpPr txBox="1"/>
              <p:nvPr/>
            </p:nvSpPr>
            <p:spPr>
              <a:xfrm>
                <a:off x="1078852" y="4888440"/>
                <a:ext cx="2004662" cy="572464"/>
              </a:xfrm>
              <a:prstGeom prst="rect">
                <a:avLst/>
              </a:prstGeom>
              <a:noFill/>
            </p:spPr>
            <p:txBody>
              <a:bodyPr wrap="square" lIns="137160" tIns="109728" rIns="137160" bIns="109728" rtlCol="0">
                <a:spAutoFit/>
              </a:bodyPr>
              <a:lstStyle/>
              <a:p>
                <a:pPr defTabSz="685800" fontAlgn="auto">
                  <a:spcBef>
                    <a:spcPts val="0"/>
                  </a:spcBef>
                  <a:spcAft>
                    <a:spcPts val="0"/>
                  </a:spcAft>
                  <a:defRPr/>
                </a:pPr>
                <a:r>
                  <a:rPr lang="en-US" sz="1350" b="0">
                    <a:solidFill>
                      <a:srgbClr val="FFFFFF"/>
                    </a:solidFill>
                    <a:latin typeface="Segoe UI"/>
                    <a:cs typeface="+mn-cs"/>
                  </a:rPr>
                  <a:t>Network</a:t>
                </a:r>
              </a:p>
            </p:txBody>
          </p:sp>
          <p:cxnSp>
            <p:nvCxnSpPr>
              <p:cNvPr id="98" name="Straight Connector 97">
                <a:extLst>
                  <a:ext uri="{FF2B5EF4-FFF2-40B4-BE49-F238E27FC236}">
                    <a16:creationId xmlns:a16="http://schemas.microsoft.com/office/drawing/2014/main" id="{18C8F915-5E50-42F3-A3FA-6D6FB19EB32D}"/>
                  </a:ext>
                </a:extLst>
              </p:cNvPr>
              <p:cNvCxnSpPr/>
              <p:nvPr/>
            </p:nvCxnSpPr>
            <p:spPr>
              <a:xfrm>
                <a:off x="1061187" y="4854117"/>
                <a:ext cx="0" cy="600609"/>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96" name="network" title="Icon of a device or computer network">
              <a:extLst>
                <a:ext uri="{FF2B5EF4-FFF2-40B4-BE49-F238E27FC236}">
                  <a16:creationId xmlns:a16="http://schemas.microsoft.com/office/drawing/2014/main" id="{5462399D-F90B-4848-A2D0-16B83F0B16E6}"/>
                </a:ext>
              </a:extLst>
            </p:cNvPr>
            <p:cNvSpPr>
              <a:spLocks noChangeAspect="1" noEditPoints="1"/>
            </p:cNvSpPr>
            <p:nvPr/>
          </p:nvSpPr>
          <p:spPr bwMode="auto">
            <a:xfrm>
              <a:off x="437363" y="4492051"/>
              <a:ext cx="351275" cy="365760"/>
            </a:xfrm>
            <a:custGeom>
              <a:avLst/>
              <a:gdLst>
                <a:gd name="T0" fmla="*/ 328 w 388"/>
                <a:gd name="T1" fmla="*/ 260 h 404"/>
                <a:gd name="T2" fmla="*/ 15 w 388"/>
                <a:gd name="T3" fmla="*/ 260 h 404"/>
                <a:gd name="T4" fmla="*/ 15 w 388"/>
                <a:gd name="T5" fmla="*/ 57 h 404"/>
                <a:gd name="T6" fmla="*/ 328 w 388"/>
                <a:gd name="T7" fmla="*/ 57 h 404"/>
                <a:gd name="T8" fmla="*/ 328 w 388"/>
                <a:gd name="T9" fmla="*/ 260 h 404"/>
                <a:gd name="T10" fmla="*/ 328 w 388"/>
                <a:gd name="T11" fmla="*/ 203 h 404"/>
                <a:gd name="T12" fmla="*/ 388 w 388"/>
                <a:gd name="T13" fmla="*/ 203 h 404"/>
                <a:gd name="T14" fmla="*/ 388 w 388"/>
                <a:gd name="T15" fmla="*/ 0 h 404"/>
                <a:gd name="T16" fmla="*/ 69 w 388"/>
                <a:gd name="T17" fmla="*/ 0 h 404"/>
                <a:gd name="T18" fmla="*/ 69 w 388"/>
                <a:gd name="T19" fmla="*/ 57 h 404"/>
                <a:gd name="T20" fmla="*/ 271 w 388"/>
                <a:gd name="T21" fmla="*/ 404 h 404"/>
                <a:gd name="T22" fmla="*/ 271 w 388"/>
                <a:gd name="T23" fmla="*/ 347 h 404"/>
                <a:gd name="T24" fmla="*/ 215 w 388"/>
                <a:gd name="T25" fmla="*/ 347 h 404"/>
                <a:gd name="T26" fmla="*/ 215 w 388"/>
                <a:gd name="T27" fmla="*/ 318 h 404"/>
                <a:gd name="T28" fmla="*/ 157 w 388"/>
                <a:gd name="T29" fmla="*/ 318 h 404"/>
                <a:gd name="T30" fmla="*/ 157 w 388"/>
                <a:gd name="T31" fmla="*/ 347 h 404"/>
                <a:gd name="T32" fmla="*/ 97 w 388"/>
                <a:gd name="T33" fmla="*/ 347 h 404"/>
                <a:gd name="T34" fmla="*/ 97 w 388"/>
                <a:gd name="T35" fmla="*/ 404 h 404"/>
                <a:gd name="T36" fmla="*/ 187 w 388"/>
                <a:gd name="T37" fmla="*/ 404 h 404"/>
                <a:gd name="T38" fmla="*/ 271 w 388"/>
                <a:gd name="T39" fmla="*/ 404 h 404"/>
                <a:gd name="T40" fmla="*/ 97 w 388"/>
                <a:gd name="T41" fmla="*/ 374 h 404"/>
                <a:gd name="T42" fmla="*/ 0 w 388"/>
                <a:gd name="T43" fmla="*/ 374 h 404"/>
                <a:gd name="T44" fmla="*/ 271 w 388"/>
                <a:gd name="T45" fmla="*/ 374 h 404"/>
                <a:gd name="T46" fmla="*/ 369 w 388"/>
                <a:gd name="T47" fmla="*/ 374 h 404"/>
                <a:gd name="T48" fmla="*/ 184 w 388"/>
                <a:gd name="T49" fmla="*/ 318 h 404"/>
                <a:gd name="T50" fmla="*/ 184 w 388"/>
                <a:gd name="T51" fmla="*/ 26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88" h="404">
                  <a:moveTo>
                    <a:pt x="328" y="260"/>
                  </a:moveTo>
                  <a:lnTo>
                    <a:pt x="15" y="260"/>
                  </a:lnTo>
                  <a:lnTo>
                    <a:pt x="15" y="57"/>
                  </a:lnTo>
                  <a:lnTo>
                    <a:pt x="328" y="57"/>
                  </a:lnTo>
                  <a:lnTo>
                    <a:pt x="328" y="260"/>
                  </a:lnTo>
                  <a:moveTo>
                    <a:pt x="328" y="203"/>
                  </a:moveTo>
                  <a:lnTo>
                    <a:pt x="388" y="203"/>
                  </a:lnTo>
                  <a:lnTo>
                    <a:pt x="388" y="0"/>
                  </a:lnTo>
                  <a:lnTo>
                    <a:pt x="69" y="0"/>
                  </a:lnTo>
                  <a:lnTo>
                    <a:pt x="69" y="57"/>
                  </a:lnTo>
                  <a:moveTo>
                    <a:pt x="271" y="404"/>
                  </a:moveTo>
                  <a:lnTo>
                    <a:pt x="271" y="347"/>
                  </a:lnTo>
                  <a:lnTo>
                    <a:pt x="215" y="347"/>
                  </a:lnTo>
                  <a:lnTo>
                    <a:pt x="215" y="318"/>
                  </a:lnTo>
                  <a:lnTo>
                    <a:pt x="157" y="318"/>
                  </a:lnTo>
                  <a:lnTo>
                    <a:pt x="157" y="347"/>
                  </a:lnTo>
                  <a:lnTo>
                    <a:pt x="97" y="347"/>
                  </a:lnTo>
                  <a:lnTo>
                    <a:pt x="97" y="404"/>
                  </a:lnTo>
                  <a:lnTo>
                    <a:pt x="187" y="404"/>
                  </a:lnTo>
                  <a:lnTo>
                    <a:pt x="271" y="404"/>
                  </a:lnTo>
                  <a:moveTo>
                    <a:pt x="97" y="374"/>
                  </a:moveTo>
                  <a:lnTo>
                    <a:pt x="0" y="374"/>
                  </a:lnTo>
                  <a:moveTo>
                    <a:pt x="271" y="374"/>
                  </a:moveTo>
                  <a:lnTo>
                    <a:pt x="369" y="374"/>
                  </a:lnTo>
                  <a:moveTo>
                    <a:pt x="184" y="318"/>
                  </a:moveTo>
                  <a:lnTo>
                    <a:pt x="184" y="260"/>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a:solidFill>
                  <a:srgbClr val="2F2F2F"/>
                </a:solidFill>
                <a:latin typeface="Segoe UI"/>
                <a:cs typeface="+mn-cs"/>
              </a:endParaRPr>
            </a:p>
          </p:txBody>
        </p:sp>
      </p:grpSp>
      <p:sp>
        <p:nvSpPr>
          <p:cNvPr id="99" name="Title 1">
            <a:extLst>
              <a:ext uri="{FF2B5EF4-FFF2-40B4-BE49-F238E27FC236}">
                <a16:creationId xmlns:a16="http://schemas.microsoft.com/office/drawing/2014/main" id="{E958E15D-AD98-4106-ADF8-E5898CD57F95}"/>
              </a:ext>
            </a:extLst>
          </p:cNvPr>
          <p:cNvSpPr txBox="1">
            <a:spLocks/>
          </p:cNvSpPr>
          <p:nvPr/>
        </p:nvSpPr>
        <p:spPr>
          <a:xfrm>
            <a:off x="2695312" y="1102528"/>
            <a:ext cx="6364403" cy="611972"/>
          </a:xfrm>
          <a:prstGeom prst="rect">
            <a:avLst/>
          </a:prstGeom>
        </p:spPr>
        <p:txBody>
          <a:bodyPr vert="horz" lIns="68580" tIns="34290" rIns="68580" bIns="34290" rtlCol="0" anchor="t">
            <a:noAutofit/>
          </a:bodyPr>
          <a:lstStyle>
            <a:lvl1pPr algn="l" defTabSz="914400" rtl="0" eaLnBrk="1" latinLnBrk="0" hangingPunct="1">
              <a:lnSpc>
                <a:spcPct val="90000"/>
              </a:lnSpc>
              <a:spcBef>
                <a:spcPct val="0"/>
              </a:spcBef>
              <a:buNone/>
              <a:defRPr sz="5400" kern="1200">
                <a:solidFill>
                  <a:schemeClr val="bg1"/>
                </a:solidFill>
                <a:latin typeface="Segoe UI Light" panose="020B0502040204020203" pitchFamily="34" charset="0"/>
                <a:ea typeface="+mj-ea"/>
                <a:cs typeface="Segoe UI Light" panose="020B0502040204020203" pitchFamily="34" charset="0"/>
              </a:defRPr>
            </a:lvl1pPr>
          </a:lstStyle>
          <a:p>
            <a:pPr defTabSz="685800" fontAlgn="auto">
              <a:spcAft>
                <a:spcPts val="0"/>
              </a:spcAft>
            </a:pPr>
            <a:r>
              <a:rPr lang="en-US" sz="2400" b="0">
                <a:solidFill>
                  <a:srgbClr val="0068BB"/>
                </a:solidFill>
              </a:rPr>
              <a:t>App Gateway</a:t>
            </a:r>
          </a:p>
        </p:txBody>
      </p:sp>
      <p:sp>
        <p:nvSpPr>
          <p:cNvPr id="79" name="Title 5">
            <a:extLst>
              <a:ext uri="{FF2B5EF4-FFF2-40B4-BE49-F238E27FC236}">
                <a16:creationId xmlns:a16="http://schemas.microsoft.com/office/drawing/2014/main" id="{AF31267C-E27D-47E6-9FBE-946A289ED1DE}"/>
              </a:ext>
            </a:extLst>
          </p:cNvPr>
          <p:cNvSpPr txBox="1">
            <a:spLocks/>
          </p:cNvSpPr>
          <p:nvPr/>
        </p:nvSpPr>
        <p:spPr>
          <a:xfrm>
            <a:off x="733575" y="1353124"/>
            <a:ext cx="1871660" cy="522125"/>
          </a:xfrm>
          <a:prstGeom prst="rect">
            <a:avLst/>
          </a:prstGeom>
        </p:spPr>
        <p:txBody>
          <a:bodyPr vert="horz" wrap="square" lIns="109728" tIns="68580" rIns="109728" bIns="68580" rtlCol="0" anchor="t">
            <a:noAutofit/>
          </a:bodyPr>
          <a:lstStyle>
            <a:lvl1pPr marL="0" algn="l" defTabSz="914367" rtl="0" eaLnBrk="1" latinLnBrk="0" hangingPunct="1">
              <a:lnSpc>
                <a:spcPct val="90000"/>
              </a:lnSpc>
              <a:spcBef>
                <a:spcPct val="0"/>
              </a:spcBef>
              <a:buNone/>
              <a:defRPr lang="en-US" sz="4400" b="0" kern="1200" cap="none" spc="-100" baseline="0">
                <a:ln w="3175">
                  <a:noFill/>
                </a:ln>
                <a:solidFill>
                  <a:schemeClr val="bg1"/>
                </a:solidFill>
                <a:effectLst/>
                <a:latin typeface="+mj-lt"/>
                <a:ea typeface="+mn-ea"/>
                <a:cs typeface="Segoe UI" pitchFamily="34" charset="0"/>
              </a:defRPr>
            </a:lvl1pPr>
          </a:lstStyle>
          <a:p>
            <a:pPr defTabSz="685775" fontAlgn="auto">
              <a:spcAft>
                <a:spcPts val="0"/>
              </a:spcAft>
            </a:pPr>
            <a:r>
              <a:rPr lang="en-US" sz="2100" spc="-75">
                <a:solidFill>
                  <a:srgbClr val="FFFFFF"/>
                </a:solidFill>
                <a:latin typeface="Segoe UI Light"/>
              </a:rPr>
              <a:t>Availability</a:t>
            </a:r>
          </a:p>
        </p:txBody>
      </p:sp>
      <p:sp>
        <p:nvSpPr>
          <p:cNvPr id="83" name="list_4">
            <a:extLst>
              <a:ext uri="{FF2B5EF4-FFF2-40B4-BE49-F238E27FC236}">
                <a16:creationId xmlns:a16="http://schemas.microsoft.com/office/drawing/2014/main" id="{6401E86E-982D-41F0-940C-AF693FBA2A9C}"/>
              </a:ext>
            </a:extLst>
          </p:cNvPr>
          <p:cNvSpPr>
            <a:spLocks noChangeAspect="1" noEditPoints="1"/>
          </p:cNvSpPr>
          <p:nvPr/>
        </p:nvSpPr>
        <p:spPr bwMode="auto">
          <a:xfrm>
            <a:off x="270984" y="1434846"/>
            <a:ext cx="382803" cy="258733"/>
          </a:xfrm>
          <a:custGeom>
            <a:avLst/>
            <a:gdLst>
              <a:gd name="T0" fmla="*/ 90 w 253"/>
              <a:gd name="T1" fmla="*/ 24 h 171"/>
              <a:gd name="T2" fmla="*/ 253 w 253"/>
              <a:gd name="T3" fmla="*/ 24 h 171"/>
              <a:gd name="T4" fmla="*/ 90 w 253"/>
              <a:gd name="T5" fmla="*/ 73 h 171"/>
              <a:gd name="T6" fmla="*/ 253 w 253"/>
              <a:gd name="T7" fmla="*/ 73 h 171"/>
              <a:gd name="T8" fmla="*/ 90 w 253"/>
              <a:gd name="T9" fmla="*/ 121 h 171"/>
              <a:gd name="T10" fmla="*/ 253 w 253"/>
              <a:gd name="T11" fmla="*/ 121 h 171"/>
              <a:gd name="T12" fmla="*/ 90 w 253"/>
              <a:gd name="T13" fmla="*/ 171 h 171"/>
              <a:gd name="T14" fmla="*/ 253 w 253"/>
              <a:gd name="T15" fmla="*/ 171 h 171"/>
              <a:gd name="T16" fmla="*/ 0 w 253"/>
              <a:gd name="T17" fmla="*/ 23 h 171"/>
              <a:gd name="T18" fmla="*/ 17 w 253"/>
              <a:gd name="T19" fmla="*/ 40 h 171"/>
              <a:gd name="T20" fmla="*/ 58 w 253"/>
              <a:gd name="T21" fmla="*/ 0 h 171"/>
              <a:gd name="T22" fmla="*/ 0 w 253"/>
              <a:gd name="T23" fmla="*/ 121 h 171"/>
              <a:gd name="T24" fmla="*/ 17 w 253"/>
              <a:gd name="T25" fmla="*/ 138 h 171"/>
              <a:gd name="T26" fmla="*/ 58 w 253"/>
              <a:gd name="T27" fmla="*/ 98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3" h="171">
                <a:moveTo>
                  <a:pt x="90" y="24"/>
                </a:moveTo>
                <a:lnTo>
                  <a:pt x="253" y="24"/>
                </a:lnTo>
                <a:moveTo>
                  <a:pt x="90" y="73"/>
                </a:moveTo>
                <a:lnTo>
                  <a:pt x="253" y="73"/>
                </a:lnTo>
                <a:moveTo>
                  <a:pt x="90" y="121"/>
                </a:moveTo>
                <a:lnTo>
                  <a:pt x="253" y="121"/>
                </a:lnTo>
                <a:moveTo>
                  <a:pt x="90" y="171"/>
                </a:moveTo>
                <a:lnTo>
                  <a:pt x="253" y="171"/>
                </a:lnTo>
                <a:moveTo>
                  <a:pt x="0" y="23"/>
                </a:moveTo>
                <a:lnTo>
                  <a:pt x="17" y="40"/>
                </a:lnTo>
                <a:lnTo>
                  <a:pt x="58" y="0"/>
                </a:lnTo>
                <a:moveTo>
                  <a:pt x="0" y="121"/>
                </a:moveTo>
                <a:lnTo>
                  <a:pt x="17" y="138"/>
                </a:lnTo>
                <a:lnTo>
                  <a:pt x="58" y="98"/>
                </a:ln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675" b="0">
              <a:gradFill>
                <a:gsLst>
                  <a:gs pos="0">
                    <a:srgbClr val="505050"/>
                  </a:gs>
                  <a:gs pos="100000">
                    <a:srgbClr val="505050"/>
                  </a:gs>
                </a:gsLst>
                <a:lin ang="5400000" scaled="1"/>
              </a:gradFill>
              <a:latin typeface="Segoe UI"/>
              <a:cs typeface="+mn-cs"/>
            </a:endParaRPr>
          </a:p>
        </p:txBody>
      </p:sp>
      <p:cxnSp>
        <p:nvCxnSpPr>
          <p:cNvPr id="127" name="Straight Arrow Connector 11">
            <a:extLst>
              <a:ext uri="{FF2B5EF4-FFF2-40B4-BE49-F238E27FC236}">
                <a16:creationId xmlns:a16="http://schemas.microsoft.com/office/drawing/2014/main" id="{5D07CE05-5811-422F-A848-742C4FCC46D8}"/>
              </a:ext>
            </a:extLst>
          </p:cNvPr>
          <p:cNvCxnSpPr>
            <a:cxnSpLocks/>
            <a:stCxn id="151" idx="3"/>
            <a:endCxn id="142" idx="1"/>
          </p:cNvCxnSpPr>
          <p:nvPr/>
        </p:nvCxnSpPr>
        <p:spPr>
          <a:xfrm>
            <a:off x="5114808" y="3574078"/>
            <a:ext cx="1107236" cy="1353244"/>
          </a:xfrm>
          <a:prstGeom prst="bentConnector3">
            <a:avLst>
              <a:gd name="adj1" fmla="val 50000"/>
            </a:avLst>
          </a:prstGeom>
          <a:solidFill>
            <a:srgbClr val="00BCF2">
              <a:lumMod val="50000"/>
            </a:srgbClr>
          </a:solidFill>
          <a:ln w="25400" cap="flat" cmpd="sng" algn="ctr">
            <a:solidFill>
              <a:srgbClr val="353535"/>
            </a:solidFill>
            <a:prstDash val="solid"/>
            <a:tailEnd type="triangle"/>
          </a:ln>
          <a:effectLst/>
        </p:spPr>
      </p:cxnSp>
      <p:sp>
        <p:nvSpPr>
          <p:cNvPr id="128" name="Freeform 27">
            <a:extLst>
              <a:ext uri="{FF2B5EF4-FFF2-40B4-BE49-F238E27FC236}">
                <a16:creationId xmlns:a16="http://schemas.microsoft.com/office/drawing/2014/main" id="{ABC3695A-B7F0-49DC-BBEA-22C17716E413}"/>
              </a:ext>
            </a:extLst>
          </p:cNvPr>
          <p:cNvSpPr>
            <a:spLocks noChangeAspect="1"/>
          </p:cNvSpPr>
          <p:nvPr/>
        </p:nvSpPr>
        <p:spPr bwMode="black">
          <a:xfrm>
            <a:off x="2999504" y="2936632"/>
            <a:ext cx="397890" cy="331139"/>
          </a:xfrm>
          <a:custGeom>
            <a:avLst/>
            <a:gdLst/>
            <a:ahLst/>
            <a:cxnLst/>
            <a:rect l="l" t="t" r="r" b="b"/>
            <a:pathLst>
              <a:path w="4740335" h="4048081">
                <a:moveTo>
                  <a:pt x="3683614" y="1098549"/>
                </a:moveTo>
                <a:cubicBezTo>
                  <a:pt x="3683654" y="1098549"/>
                  <a:pt x="3689354" y="1098549"/>
                  <a:pt x="4502870" y="1098549"/>
                </a:cubicBezTo>
                <a:cubicBezTo>
                  <a:pt x="4633477" y="1098549"/>
                  <a:pt x="4740335" y="1205183"/>
                  <a:pt x="4740335" y="1335514"/>
                </a:cubicBezTo>
                <a:cubicBezTo>
                  <a:pt x="4740335" y="1335569"/>
                  <a:pt x="4740335" y="1343335"/>
                  <a:pt x="4740335" y="2449249"/>
                </a:cubicBezTo>
                <a:cubicBezTo>
                  <a:pt x="4740335" y="2579580"/>
                  <a:pt x="4633477" y="2686214"/>
                  <a:pt x="4502870" y="2686214"/>
                </a:cubicBezTo>
                <a:cubicBezTo>
                  <a:pt x="4502870" y="2686253"/>
                  <a:pt x="4502870" y="2691777"/>
                  <a:pt x="4502870" y="3480046"/>
                </a:cubicBezTo>
                <a:cubicBezTo>
                  <a:pt x="4502870" y="3610377"/>
                  <a:pt x="4396011" y="3717011"/>
                  <a:pt x="4265405" y="3717011"/>
                </a:cubicBezTo>
                <a:cubicBezTo>
                  <a:pt x="4265376" y="3717011"/>
                  <a:pt x="4262133" y="3717011"/>
                  <a:pt x="3909206" y="3717011"/>
                </a:cubicBezTo>
                <a:cubicBezTo>
                  <a:pt x="3790473" y="3717011"/>
                  <a:pt x="3683614" y="3610377"/>
                  <a:pt x="3683614" y="3480046"/>
                </a:cubicBezTo>
                <a:cubicBezTo>
                  <a:pt x="3683614" y="3480010"/>
                  <a:pt x="3683614" y="3474701"/>
                  <a:pt x="3683614" y="2686214"/>
                </a:cubicBezTo>
                <a:cubicBezTo>
                  <a:pt x="3553008" y="2686214"/>
                  <a:pt x="3446148" y="2579580"/>
                  <a:pt x="3446148" y="2449249"/>
                </a:cubicBezTo>
                <a:cubicBezTo>
                  <a:pt x="3446148" y="2449192"/>
                  <a:pt x="3446148" y="2441288"/>
                  <a:pt x="3446148" y="1335514"/>
                </a:cubicBezTo>
                <a:cubicBezTo>
                  <a:pt x="3446148" y="1205183"/>
                  <a:pt x="3553008" y="1098549"/>
                  <a:pt x="3683614" y="1098549"/>
                </a:cubicBezTo>
                <a:close/>
                <a:moveTo>
                  <a:pt x="236546" y="1098549"/>
                </a:moveTo>
                <a:cubicBezTo>
                  <a:pt x="236570" y="1098549"/>
                  <a:pt x="240947" y="1098549"/>
                  <a:pt x="1052628" y="1098549"/>
                </a:cubicBezTo>
                <a:cubicBezTo>
                  <a:pt x="1182728" y="1098549"/>
                  <a:pt x="1289174" y="1205183"/>
                  <a:pt x="1289174" y="1335514"/>
                </a:cubicBezTo>
                <a:cubicBezTo>
                  <a:pt x="1289174" y="1335532"/>
                  <a:pt x="1289174" y="1340039"/>
                  <a:pt x="1289174" y="2449249"/>
                </a:cubicBezTo>
                <a:cubicBezTo>
                  <a:pt x="1289174" y="2579580"/>
                  <a:pt x="1182728" y="2686214"/>
                  <a:pt x="1052628" y="2686214"/>
                </a:cubicBezTo>
                <a:cubicBezTo>
                  <a:pt x="1052628" y="2686235"/>
                  <a:pt x="1052628" y="2690268"/>
                  <a:pt x="1052628" y="3480046"/>
                </a:cubicBezTo>
                <a:cubicBezTo>
                  <a:pt x="1052628" y="3610377"/>
                  <a:pt x="946183" y="3717011"/>
                  <a:pt x="827910" y="3717011"/>
                </a:cubicBezTo>
                <a:cubicBezTo>
                  <a:pt x="827894" y="3717011"/>
                  <a:pt x="825508" y="3717011"/>
                  <a:pt x="473091" y="3717011"/>
                </a:cubicBezTo>
                <a:cubicBezTo>
                  <a:pt x="342991" y="3717011"/>
                  <a:pt x="236546" y="3610377"/>
                  <a:pt x="236546" y="3480046"/>
                </a:cubicBezTo>
                <a:cubicBezTo>
                  <a:pt x="236546" y="3480026"/>
                  <a:pt x="236546" y="3476021"/>
                  <a:pt x="236546" y="2686214"/>
                </a:cubicBezTo>
                <a:cubicBezTo>
                  <a:pt x="106446" y="2686214"/>
                  <a:pt x="0" y="2579580"/>
                  <a:pt x="0" y="2449249"/>
                </a:cubicBezTo>
                <a:cubicBezTo>
                  <a:pt x="0" y="2449230"/>
                  <a:pt x="0" y="2444630"/>
                  <a:pt x="0" y="1335514"/>
                </a:cubicBezTo>
                <a:cubicBezTo>
                  <a:pt x="0" y="1205183"/>
                  <a:pt x="106446" y="1098549"/>
                  <a:pt x="236546" y="1098549"/>
                </a:cubicBezTo>
                <a:close/>
                <a:moveTo>
                  <a:pt x="1895194" y="993211"/>
                </a:moveTo>
                <a:cubicBezTo>
                  <a:pt x="1895245" y="993211"/>
                  <a:pt x="1902161" y="993211"/>
                  <a:pt x="2845141" y="993211"/>
                </a:cubicBezTo>
                <a:cubicBezTo>
                  <a:pt x="2999507" y="993211"/>
                  <a:pt x="3130125" y="1123457"/>
                  <a:pt x="3130125" y="1277385"/>
                </a:cubicBezTo>
                <a:cubicBezTo>
                  <a:pt x="3130125" y="1277420"/>
                  <a:pt x="3130125" y="1284134"/>
                  <a:pt x="3130125" y="2568008"/>
                </a:cubicBezTo>
                <a:cubicBezTo>
                  <a:pt x="3130125" y="2721936"/>
                  <a:pt x="2999507" y="2852182"/>
                  <a:pt x="2845141" y="2852182"/>
                </a:cubicBezTo>
                <a:cubicBezTo>
                  <a:pt x="2845141" y="2852231"/>
                  <a:pt x="2845141" y="2858826"/>
                  <a:pt x="2845141" y="3763907"/>
                </a:cubicBezTo>
                <a:cubicBezTo>
                  <a:pt x="2845141" y="3917835"/>
                  <a:pt x="2726398" y="4048081"/>
                  <a:pt x="2572031" y="4048081"/>
                </a:cubicBezTo>
                <a:cubicBezTo>
                  <a:pt x="2571992" y="4048081"/>
                  <a:pt x="2568051" y="4048081"/>
                  <a:pt x="2168304" y="4048081"/>
                </a:cubicBezTo>
                <a:cubicBezTo>
                  <a:pt x="2013937" y="4048081"/>
                  <a:pt x="1895194" y="3917835"/>
                  <a:pt x="1895194" y="3763907"/>
                </a:cubicBezTo>
                <a:cubicBezTo>
                  <a:pt x="1895194" y="3763858"/>
                  <a:pt x="1895194" y="3757193"/>
                  <a:pt x="1895194" y="2852182"/>
                </a:cubicBezTo>
                <a:cubicBezTo>
                  <a:pt x="1740828" y="2852182"/>
                  <a:pt x="1610210" y="2721936"/>
                  <a:pt x="1610210" y="2568008"/>
                </a:cubicBezTo>
                <a:cubicBezTo>
                  <a:pt x="1610210" y="2567966"/>
                  <a:pt x="1610210" y="2560581"/>
                  <a:pt x="1610210" y="1277385"/>
                </a:cubicBezTo>
                <a:cubicBezTo>
                  <a:pt x="1610210" y="1123457"/>
                  <a:pt x="1740828" y="993211"/>
                  <a:pt x="1895194" y="993211"/>
                </a:cubicBezTo>
                <a:close/>
                <a:moveTo>
                  <a:pt x="4093246" y="245790"/>
                </a:moveTo>
                <a:cubicBezTo>
                  <a:pt x="4306565" y="245790"/>
                  <a:pt x="4479495" y="420965"/>
                  <a:pt x="4479495" y="637055"/>
                </a:cubicBezTo>
                <a:cubicBezTo>
                  <a:pt x="4479495" y="853145"/>
                  <a:pt x="4306565" y="1028320"/>
                  <a:pt x="4093246" y="1028320"/>
                </a:cubicBezTo>
                <a:cubicBezTo>
                  <a:pt x="3879927" y="1028320"/>
                  <a:pt x="3706997" y="853145"/>
                  <a:pt x="3706997" y="637055"/>
                </a:cubicBezTo>
                <a:cubicBezTo>
                  <a:pt x="3706997" y="420965"/>
                  <a:pt x="3879927" y="245790"/>
                  <a:pt x="4093246" y="245790"/>
                </a:cubicBezTo>
                <a:close/>
                <a:moveTo>
                  <a:pt x="644584" y="245790"/>
                </a:moveTo>
                <a:cubicBezTo>
                  <a:pt x="856519" y="245790"/>
                  <a:pt x="1028326" y="420965"/>
                  <a:pt x="1028326" y="637055"/>
                </a:cubicBezTo>
                <a:cubicBezTo>
                  <a:pt x="1028326" y="853145"/>
                  <a:pt x="856519" y="1028320"/>
                  <a:pt x="644584" y="1028320"/>
                </a:cubicBezTo>
                <a:cubicBezTo>
                  <a:pt x="432649" y="1028320"/>
                  <a:pt x="260842" y="853145"/>
                  <a:pt x="260842" y="637055"/>
                </a:cubicBezTo>
                <a:cubicBezTo>
                  <a:pt x="260842" y="420965"/>
                  <a:pt x="432649" y="245790"/>
                  <a:pt x="644584" y="245790"/>
                </a:cubicBezTo>
                <a:close/>
                <a:moveTo>
                  <a:pt x="2367657" y="0"/>
                </a:moveTo>
                <a:cubicBezTo>
                  <a:pt x="2616992" y="0"/>
                  <a:pt x="2819118" y="203249"/>
                  <a:pt x="2819118" y="453969"/>
                </a:cubicBezTo>
                <a:cubicBezTo>
                  <a:pt x="2819118" y="704689"/>
                  <a:pt x="2616992" y="907938"/>
                  <a:pt x="2367657" y="907938"/>
                </a:cubicBezTo>
                <a:cubicBezTo>
                  <a:pt x="2118322" y="907938"/>
                  <a:pt x="1916196" y="704689"/>
                  <a:pt x="1916196" y="453969"/>
                </a:cubicBezTo>
                <a:cubicBezTo>
                  <a:pt x="1916196" y="203249"/>
                  <a:pt x="2118322" y="0"/>
                  <a:pt x="2367657" y="0"/>
                </a:cubicBezTo>
                <a:close/>
              </a:path>
            </a:pathLst>
          </a:custGeom>
          <a:solidFill>
            <a:srgbClr val="00BCF2"/>
          </a:solidFill>
          <a:ln w="9525" cap="flat" cmpd="sng" algn="ctr">
            <a:noFill/>
            <a:prstDash val="solid"/>
            <a:headEnd type="none" w="med" len="med"/>
            <a:tailEnd type="none" w="med" len="med"/>
          </a:ln>
          <a:effectLst/>
          <a:extLst/>
        </p:spPr>
        <p:txBody>
          <a:bodyPr rot="0" spcFirstLastPara="0" vert="horz" wrap="square" lIns="137121" tIns="109697" rIns="137121" bIns="109697"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699086">
              <a:lnSpc>
                <a:spcPct val="90000"/>
              </a:lnSpc>
              <a:defRPr/>
            </a:pPr>
            <a:endParaRPr lang="en-US" b="0">
              <a:solidFill>
                <a:srgbClr val="FFFFFF"/>
              </a:solidFill>
              <a:latin typeface="Segoe UI Semilight"/>
              <a:ea typeface="Segoe UI" pitchFamily="34" charset="0"/>
              <a:cs typeface="Segoe UI" pitchFamily="34" charset="0"/>
            </a:endParaRPr>
          </a:p>
        </p:txBody>
      </p:sp>
      <p:cxnSp>
        <p:nvCxnSpPr>
          <p:cNvPr id="129" name="Straight Arrow Connector 128">
            <a:extLst>
              <a:ext uri="{FF2B5EF4-FFF2-40B4-BE49-F238E27FC236}">
                <a16:creationId xmlns:a16="http://schemas.microsoft.com/office/drawing/2014/main" id="{962AB7C9-50C7-4D10-8A62-014964CE36CB}"/>
              </a:ext>
            </a:extLst>
          </p:cNvPr>
          <p:cNvCxnSpPr/>
          <p:nvPr/>
        </p:nvCxnSpPr>
        <p:spPr>
          <a:xfrm>
            <a:off x="3555240" y="3087557"/>
            <a:ext cx="572543" cy="1264"/>
          </a:xfrm>
          <a:prstGeom prst="straightConnector1">
            <a:avLst/>
          </a:prstGeom>
          <a:noFill/>
          <a:ln w="38100" cap="flat" cmpd="sng" algn="ctr">
            <a:solidFill>
              <a:srgbClr val="353535"/>
            </a:solidFill>
            <a:prstDash val="solid"/>
            <a:headEnd type="triangle"/>
            <a:tailEnd type="triangle"/>
          </a:ln>
          <a:effectLst/>
        </p:spPr>
      </p:cxnSp>
      <p:sp>
        <p:nvSpPr>
          <p:cNvPr id="130" name="Rectangle 129">
            <a:extLst>
              <a:ext uri="{FF2B5EF4-FFF2-40B4-BE49-F238E27FC236}">
                <a16:creationId xmlns:a16="http://schemas.microsoft.com/office/drawing/2014/main" id="{1E15100E-8A6D-43D0-8887-BB1F97D0314E}"/>
              </a:ext>
            </a:extLst>
          </p:cNvPr>
          <p:cNvSpPr/>
          <p:nvPr/>
        </p:nvSpPr>
        <p:spPr bwMode="auto">
          <a:xfrm>
            <a:off x="6222046" y="2978172"/>
            <a:ext cx="786860" cy="1119071"/>
          </a:xfrm>
          <a:prstGeom prst="rect">
            <a:avLst/>
          </a:prstGeom>
          <a:solidFill>
            <a:srgbClr val="D2D2D2"/>
          </a:solidFill>
          <a:ln w="28575" cap="flat" cmpd="sng" algn="ctr">
            <a:solidFill>
              <a:srgbClr val="D2D2D2">
                <a:lumMod val="90000"/>
              </a:srgbClr>
            </a:solidFill>
            <a:prstDash val="sysDash"/>
            <a:headEnd type="none" w="med" len="med"/>
            <a:tailEnd type="none" w="med" len="med"/>
          </a:ln>
          <a:effectLst/>
          <a:sp3d>
            <a:bevelT/>
          </a:sp3d>
        </p:spPr>
        <p:txBody>
          <a:bodyPr vert="horz" wrap="square" lIns="0" tIns="34967" rIns="0" bIns="3496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699086">
              <a:defRPr/>
            </a:pPr>
            <a:endParaRPr lang="en-US" sz="1500" b="0">
              <a:solidFill>
                <a:srgbClr val="FFFFFF"/>
              </a:solidFill>
              <a:latin typeface="Segoe UI Semilight"/>
            </a:endParaRPr>
          </a:p>
        </p:txBody>
      </p:sp>
      <p:cxnSp>
        <p:nvCxnSpPr>
          <p:cNvPr id="131" name="Straight Arrow Connector 34">
            <a:extLst>
              <a:ext uri="{FF2B5EF4-FFF2-40B4-BE49-F238E27FC236}">
                <a16:creationId xmlns:a16="http://schemas.microsoft.com/office/drawing/2014/main" id="{E9B4F95D-0CAA-4645-AA28-FD3F874E344F}"/>
              </a:ext>
            </a:extLst>
          </p:cNvPr>
          <p:cNvCxnSpPr>
            <a:cxnSpLocks/>
            <a:stCxn id="151" idx="3"/>
            <a:endCxn id="148" idx="1"/>
          </p:cNvCxnSpPr>
          <p:nvPr/>
        </p:nvCxnSpPr>
        <p:spPr>
          <a:xfrm flipV="1">
            <a:off x="5114808" y="2407636"/>
            <a:ext cx="1107502" cy="1166442"/>
          </a:xfrm>
          <a:prstGeom prst="bentConnector3">
            <a:avLst>
              <a:gd name="adj1" fmla="val 50000"/>
            </a:avLst>
          </a:prstGeom>
          <a:noFill/>
          <a:ln w="25400" cap="flat" cmpd="sng" algn="ctr">
            <a:solidFill>
              <a:srgbClr val="353535"/>
            </a:solidFill>
            <a:prstDash val="solid"/>
            <a:headEnd type="triangle"/>
            <a:tailEnd type="triangle"/>
          </a:ln>
          <a:effectLst/>
        </p:spPr>
      </p:cxnSp>
      <p:sp>
        <p:nvSpPr>
          <p:cNvPr id="132" name="TextBox 131">
            <a:extLst>
              <a:ext uri="{FF2B5EF4-FFF2-40B4-BE49-F238E27FC236}">
                <a16:creationId xmlns:a16="http://schemas.microsoft.com/office/drawing/2014/main" id="{E1D98558-F201-44C3-A3A5-BB1911FD87D0}"/>
              </a:ext>
            </a:extLst>
          </p:cNvPr>
          <p:cNvSpPr txBox="1"/>
          <p:nvPr/>
        </p:nvSpPr>
        <p:spPr>
          <a:xfrm>
            <a:off x="5335858" y="2167961"/>
            <a:ext cx="862737" cy="228076"/>
          </a:xfrm>
          <a:prstGeom prst="rect">
            <a:avLst/>
          </a:prstGeom>
          <a:noFill/>
        </p:spPr>
        <p:txBody>
          <a:bodyPr wrap="none" rtlCol="0">
            <a:spAutoFit/>
          </a:bodyPr>
          <a:lstStyle/>
          <a:p>
            <a:pPr algn="r" defTabSz="672161" fontAlgn="auto">
              <a:spcBef>
                <a:spcPts val="0"/>
              </a:spcBef>
              <a:spcAft>
                <a:spcPts val="0"/>
              </a:spcAft>
              <a:defRPr/>
            </a:pPr>
            <a:r>
              <a:rPr lang="en-US" sz="882" b="0" kern="0">
                <a:gradFill>
                  <a:gsLst>
                    <a:gs pos="3797">
                      <a:srgbClr val="353535"/>
                    </a:gs>
                    <a:gs pos="13000">
                      <a:srgbClr val="353535"/>
                    </a:gs>
                  </a:gsLst>
                  <a:lin ang="5400000" scaled="0"/>
                </a:gradFill>
                <a:latin typeface="Segoe UI"/>
                <a:cs typeface="Segoe UI" panose="020B0502040204020203" pitchFamily="34" charset="0"/>
              </a:rPr>
              <a:t>fabrikam.com</a:t>
            </a:r>
          </a:p>
        </p:txBody>
      </p:sp>
      <p:cxnSp>
        <p:nvCxnSpPr>
          <p:cNvPr id="133" name="Straight Arrow Connector 132">
            <a:extLst>
              <a:ext uri="{FF2B5EF4-FFF2-40B4-BE49-F238E27FC236}">
                <a16:creationId xmlns:a16="http://schemas.microsoft.com/office/drawing/2014/main" id="{1AFCCD63-6BA1-435F-B7B5-101A8D919D6E}"/>
              </a:ext>
            </a:extLst>
          </p:cNvPr>
          <p:cNvCxnSpPr>
            <a:cxnSpLocks/>
          </p:cNvCxnSpPr>
          <p:nvPr/>
        </p:nvCxnSpPr>
        <p:spPr>
          <a:xfrm flipV="1">
            <a:off x="5635654" y="3573556"/>
            <a:ext cx="581370" cy="6271"/>
          </a:xfrm>
          <a:prstGeom prst="straightConnector1">
            <a:avLst/>
          </a:prstGeom>
          <a:noFill/>
          <a:ln w="25400" cap="flat" cmpd="sng" algn="ctr">
            <a:solidFill>
              <a:srgbClr val="353535"/>
            </a:solidFill>
            <a:prstDash val="solid"/>
            <a:tailEnd type="triangle"/>
          </a:ln>
          <a:effectLst/>
        </p:spPr>
      </p:cxnSp>
      <p:sp>
        <p:nvSpPr>
          <p:cNvPr id="134" name="Rectangle 133">
            <a:extLst>
              <a:ext uri="{FF2B5EF4-FFF2-40B4-BE49-F238E27FC236}">
                <a16:creationId xmlns:a16="http://schemas.microsoft.com/office/drawing/2014/main" id="{87EA9E58-21AB-4B24-969A-C11AE0DAC19F}"/>
              </a:ext>
            </a:extLst>
          </p:cNvPr>
          <p:cNvSpPr/>
          <p:nvPr/>
        </p:nvSpPr>
        <p:spPr>
          <a:xfrm>
            <a:off x="5139250" y="3610955"/>
            <a:ext cx="1048365" cy="228076"/>
          </a:xfrm>
          <a:prstGeom prst="rect">
            <a:avLst/>
          </a:prstGeom>
          <a:solidFill>
            <a:schemeClr val="bg1">
              <a:lumMod val="95000"/>
            </a:schemeClr>
          </a:solidFill>
        </p:spPr>
        <p:txBody>
          <a:bodyPr wrap="none" lIns="0" rIns="0">
            <a:spAutoFit/>
          </a:bodyPr>
          <a:lstStyle/>
          <a:p>
            <a:pPr algn="r" defTabSz="672161">
              <a:defRPr/>
            </a:pPr>
            <a:r>
              <a:rPr lang="en-US" sz="882" b="0" kern="0">
                <a:gradFill>
                  <a:gsLst>
                    <a:gs pos="3797">
                      <a:srgbClr val="353535"/>
                    </a:gs>
                    <a:gs pos="13000">
                      <a:srgbClr val="353535"/>
                    </a:gs>
                  </a:gsLst>
                  <a:lin ang="5400000" scaled="0"/>
                </a:gradFill>
                <a:latin typeface="Segoe UI"/>
                <a:cs typeface="Segoe UI" panose="020B0502040204020203" pitchFamily="34" charset="0"/>
              </a:rPr>
              <a:t>contoso.com/video/*</a:t>
            </a:r>
          </a:p>
        </p:txBody>
      </p:sp>
      <p:sp>
        <p:nvSpPr>
          <p:cNvPr id="135" name="TextBox 134">
            <a:extLst>
              <a:ext uri="{FF2B5EF4-FFF2-40B4-BE49-F238E27FC236}">
                <a16:creationId xmlns:a16="http://schemas.microsoft.com/office/drawing/2014/main" id="{9DE7FB72-BEA6-44F3-8B51-085B7F2F9CC6}"/>
              </a:ext>
            </a:extLst>
          </p:cNvPr>
          <p:cNvSpPr txBox="1"/>
          <p:nvPr/>
        </p:nvSpPr>
        <p:spPr>
          <a:xfrm>
            <a:off x="6222046" y="3006125"/>
            <a:ext cx="786860" cy="228076"/>
          </a:xfrm>
          <a:prstGeom prst="rect">
            <a:avLst/>
          </a:prstGeom>
          <a:noFill/>
        </p:spPr>
        <p:txBody>
          <a:bodyPr wrap="square" rtlCol="0">
            <a:spAutoFit/>
          </a:bodyPr>
          <a:lstStyle/>
          <a:p>
            <a:pPr algn="ctr" defTabSz="672161" fontAlgn="auto">
              <a:spcBef>
                <a:spcPts val="0"/>
              </a:spcBef>
              <a:spcAft>
                <a:spcPts val="0"/>
              </a:spcAft>
              <a:defRPr/>
            </a:pPr>
            <a:r>
              <a:rPr lang="en-US" sz="882" kern="0">
                <a:gradFill>
                  <a:gsLst>
                    <a:gs pos="3797">
                      <a:srgbClr val="353535"/>
                    </a:gs>
                    <a:gs pos="13000">
                      <a:srgbClr val="353535"/>
                    </a:gs>
                  </a:gsLst>
                  <a:lin ang="5400000" scaled="0"/>
                </a:gradFill>
                <a:latin typeface="Segoe UI"/>
                <a:cs typeface="Segoe UI" panose="020B0502040204020203" pitchFamily="34" charset="0"/>
              </a:rPr>
              <a:t>Videos</a:t>
            </a:r>
          </a:p>
        </p:txBody>
      </p:sp>
      <p:sp>
        <p:nvSpPr>
          <p:cNvPr id="136" name="Rectangle 135">
            <a:extLst>
              <a:ext uri="{FF2B5EF4-FFF2-40B4-BE49-F238E27FC236}">
                <a16:creationId xmlns:a16="http://schemas.microsoft.com/office/drawing/2014/main" id="{708D2561-289D-479F-B83B-835CB092B059}"/>
              </a:ext>
            </a:extLst>
          </p:cNvPr>
          <p:cNvSpPr/>
          <p:nvPr/>
        </p:nvSpPr>
        <p:spPr>
          <a:xfrm>
            <a:off x="4951868" y="4958450"/>
            <a:ext cx="1316386" cy="228076"/>
          </a:xfrm>
          <a:prstGeom prst="rect">
            <a:avLst/>
          </a:prstGeom>
        </p:spPr>
        <p:txBody>
          <a:bodyPr wrap="none">
            <a:spAutoFit/>
          </a:bodyPr>
          <a:lstStyle/>
          <a:p>
            <a:pPr algn="r" defTabSz="672161">
              <a:defRPr/>
            </a:pPr>
            <a:r>
              <a:rPr lang="en-US" sz="882" b="0" kern="0">
                <a:gradFill>
                  <a:gsLst>
                    <a:gs pos="3797">
                      <a:srgbClr val="353535"/>
                    </a:gs>
                    <a:gs pos="13000">
                      <a:srgbClr val="353535"/>
                    </a:gs>
                  </a:gsLst>
                  <a:lin ang="5400000" scaled="0"/>
                </a:gradFill>
                <a:latin typeface="Segoe UI"/>
                <a:cs typeface="Segoe UI" panose="020B0502040204020203" pitchFamily="34" charset="0"/>
              </a:rPr>
              <a:t>contoso.com/images/*</a:t>
            </a:r>
          </a:p>
        </p:txBody>
      </p:sp>
      <p:sp>
        <p:nvSpPr>
          <p:cNvPr id="137" name="Freeform 27">
            <a:extLst>
              <a:ext uri="{FF2B5EF4-FFF2-40B4-BE49-F238E27FC236}">
                <a16:creationId xmlns:a16="http://schemas.microsoft.com/office/drawing/2014/main" id="{266AA762-3881-47C7-8C6E-73B368CB3CD9}"/>
              </a:ext>
            </a:extLst>
          </p:cNvPr>
          <p:cNvSpPr>
            <a:spLocks noChangeAspect="1"/>
          </p:cNvSpPr>
          <p:nvPr/>
        </p:nvSpPr>
        <p:spPr bwMode="black">
          <a:xfrm>
            <a:off x="3023906" y="3860334"/>
            <a:ext cx="397890" cy="331139"/>
          </a:xfrm>
          <a:custGeom>
            <a:avLst/>
            <a:gdLst/>
            <a:ahLst/>
            <a:cxnLst/>
            <a:rect l="l" t="t" r="r" b="b"/>
            <a:pathLst>
              <a:path w="4740335" h="4048081">
                <a:moveTo>
                  <a:pt x="3683614" y="1098549"/>
                </a:moveTo>
                <a:cubicBezTo>
                  <a:pt x="3683654" y="1098549"/>
                  <a:pt x="3689354" y="1098549"/>
                  <a:pt x="4502870" y="1098549"/>
                </a:cubicBezTo>
                <a:cubicBezTo>
                  <a:pt x="4633477" y="1098549"/>
                  <a:pt x="4740335" y="1205183"/>
                  <a:pt x="4740335" y="1335514"/>
                </a:cubicBezTo>
                <a:cubicBezTo>
                  <a:pt x="4740335" y="1335569"/>
                  <a:pt x="4740335" y="1343335"/>
                  <a:pt x="4740335" y="2449249"/>
                </a:cubicBezTo>
                <a:cubicBezTo>
                  <a:pt x="4740335" y="2579580"/>
                  <a:pt x="4633477" y="2686214"/>
                  <a:pt x="4502870" y="2686214"/>
                </a:cubicBezTo>
                <a:cubicBezTo>
                  <a:pt x="4502870" y="2686253"/>
                  <a:pt x="4502870" y="2691777"/>
                  <a:pt x="4502870" y="3480046"/>
                </a:cubicBezTo>
                <a:cubicBezTo>
                  <a:pt x="4502870" y="3610377"/>
                  <a:pt x="4396011" y="3717011"/>
                  <a:pt x="4265405" y="3717011"/>
                </a:cubicBezTo>
                <a:cubicBezTo>
                  <a:pt x="4265376" y="3717011"/>
                  <a:pt x="4262133" y="3717011"/>
                  <a:pt x="3909206" y="3717011"/>
                </a:cubicBezTo>
                <a:cubicBezTo>
                  <a:pt x="3790473" y="3717011"/>
                  <a:pt x="3683614" y="3610377"/>
                  <a:pt x="3683614" y="3480046"/>
                </a:cubicBezTo>
                <a:cubicBezTo>
                  <a:pt x="3683614" y="3480010"/>
                  <a:pt x="3683614" y="3474701"/>
                  <a:pt x="3683614" y="2686214"/>
                </a:cubicBezTo>
                <a:cubicBezTo>
                  <a:pt x="3553008" y="2686214"/>
                  <a:pt x="3446148" y="2579580"/>
                  <a:pt x="3446148" y="2449249"/>
                </a:cubicBezTo>
                <a:cubicBezTo>
                  <a:pt x="3446148" y="2449192"/>
                  <a:pt x="3446148" y="2441288"/>
                  <a:pt x="3446148" y="1335514"/>
                </a:cubicBezTo>
                <a:cubicBezTo>
                  <a:pt x="3446148" y="1205183"/>
                  <a:pt x="3553008" y="1098549"/>
                  <a:pt x="3683614" y="1098549"/>
                </a:cubicBezTo>
                <a:close/>
                <a:moveTo>
                  <a:pt x="236546" y="1098549"/>
                </a:moveTo>
                <a:cubicBezTo>
                  <a:pt x="236570" y="1098549"/>
                  <a:pt x="240947" y="1098549"/>
                  <a:pt x="1052628" y="1098549"/>
                </a:cubicBezTo>
                <a:cubicBezTo>
                  <a:pt x="1182728" y="1098549"/>
                  <a:pt x="1289174" y="1205183"/>
                  <a:pt x="1289174" y="1335514"/>
                </a:cubicBezTo>
                <a:cubicBezTo>
                  <a:pt x="1289174" y="1335532"/>
                  <a:pt x="1289174" y="1340039"/>
                  <a:pt x="1289174" y="2449249"/>
                </a:cubicBezTo>
                <a:cubicBezTo>
                  <a:pt x="1289174" y="2579580"/>
                  <a:pt x="1182728" y="2686214"/>
                  <a:pt x="1052628" y="2686214"/>
                </a:cubicBezTo>
                <a:cubicBezTo>
                  <a:pt x="1052628" y="2686235"/>
                  <a:pt x="1052628" y="2690268"/>
                  <a:pt x="1052628" y="3480046"/>
                </a:cubicBezTo>
                <a:cubicBezTo>
                  <a:pt x="1052628" y="3610377"/>
                  <a:pt x="946183" y="3717011"/>
                  <a:pt x="827910" y="3717011"/>
                </a:cubicBezTo>
                <a:cubicBezTo>
                  <a:pt x="827894" y="3717011"/>
                  <a:pt x="825508" y="3717011"/>
                  <a:pt x="473091" y="3717011"/>
                </a:cubicBezTo>
                <a:cubicBezTo>
                  <a:pt x="342991" y="3717011"/>
                  <a:pt x="236546" y="3610377"/>
                  <a:pt x="236546" y="3480046"/>
                </a:cubicBezTo>
                <a:cubicBezTo>
                  <a:pt x="236546" y="3480026"/>
                  <a:pt x="236546" y="3476021"/>
                  <a:pt x="236546" y="2686214"/>
                </a:cubicBezTo>
                <a:cubicBezTo>
                  <a:pt x="106446" y="2686214"/>
                  <a:pt x="0" y="2579580"/>
                  <a:pt x="0" y="2449249"/>
                </a:cubicBezTo>
                <a:cubicBezTo>
                  <a:pt x="0" y="2449230"/>
                  <a:pt x="0" y="2444630"/>
                  <a:pt x="0" y="1335514"/>
                </a:cubicBezTo>
                <a:cubicBezTo>
                  <a:pt x="0" y="1205183"/>
                  <a:pt x="106446" y="1098549"/>
                  <a:pt x="236546" y="1098549"/>
                </a:cubicBezTo>
                <a:close/>
                <a:moveTo>
                  <a:pt x="1895194" y="993211"/>
                </a:moveTo>
                <a:cubicBezTo>
                  <a:pt x="1895245" y="993211"/>
                  <a:pt x="1902161" y="993211"/>
                  <a:pt x="2845141" y="993211"/>
                </a:cubicBezTo>
                <a:cubicBezTo>
                  <a:pt x="2999507" y="993211"/>
                  <a:pt x="3130125" y="1123457"/>
                  <a:pt x="3130125" y="1277385"/>
                </a:cubicBezTo>
                <a:cubicBezTo>
                  <a:pt x="3130125" y="1277420"/>
                  <a:pt x="3130125" y="1284134"/>
                  <a:pt x="3130125" y="2568008"/>
                </a:cubicBezTo>
                <a:cubicBezTo>
                  <a:pt x="3130125" y="2721936"/>
                  <a:pt x="2999507" y="2852182"/>
                  <a:pt x="2845141" y="2852182"/>
                </a:cubicBezTo>
                <a:cubicBezTo>
                  <a:pt x="2845141" y="2852231"/>
                  <a:pt x="2845141" y="2858826"/>
                  <a:pt x="2845141" y="3763907"/>
                </a:cubicBezTo>
                <a:cubicBezTo>
                  <a:pt x="2845141" y="3917835"/>
                  <a:pt x="2726398" y="4048081"/>
                  <a:pt x="2572031" y="4048081"/>
                </a:cubicBezTo>
                <a:cubicBezTo>
                  <a:pt x="2571992" y="4048081"/>
                  <a:pt x="2568051" y="4048081"/>
                  <a:pt x="2168304" y="4048081"/>
                </a:cubicBezTo>
                <a:cubicBezTo>
                  <a:pt x="2013937" y="4048081"/>
                  <a:pt x="1895194" y="3917835"/>
                  <a:pt x="1895194" y="3763907"/>
                </a:cubicBezTo>
                <a:cubicBezTo>
                  <a:pt x="1895194" y="3763858"/>
                  <a:pt x="1895194" y="3757193"/>
                  <a:pt x="1895194" y="2852182"/>
                </a:cubicBezTo>
                <a:cubicBezTo>
                  <a:pt x="1740828" y="2852182"/>
                  <a:pt x="1610210" y="2721936"/>
                  <a:pt x="1610210" y="2568008"/>
                </a:cubicBezTo>
                <a:cubicBezTo>
                  <a:pt x="1610210" y="2567966"/>
                  <a:pt x="1610210" y="2560581"/>
                  <a:pt x="1610210" y="1277385"/>
                </a:cubicBezTo>
                <a:cubicBezTo>
                  <a:pt x="1610210" y="1123457"/>
                  <a:pt x="1740828" y="993211"/>
                  <a:pt x="1895194" y="993211"/>
                </a:cubicBezTo>
                <a:close/>
                <a:moveTo>
                  <a:pt x="4093246" y="245790"/>
                </a:moveTo>
                <a:cubicBezTo>
                  <a:pt x="4306565" y="245790"/>
                  <a:pt x="4479495" y="420965"/>
                  <a:pt x="4479495" y="637055"/>
                </a:cubicBezTo>
                <a:cubicBezTo>
                  <a:pt x="4479495" y="853145"/>
                  <a:pt x="4306565" y="1028320"/>
                  <a:pt x="4093246" y="1028320"/>
                </a:cubicBezTo>
                <a:cubicBezTo>
                  <a:pt x="3879927" y="1028320"/>
                  <a:pt x="3706997" y="853145"/>
                  <a:pt x="3706997" y="637055"/>
                </a:cubicBezTo>
                <a:cubicBezTo>
                  <a:pt x="3706997" y="420965"/>
                  <a:pt x="3879927" y="245790"/>
                  <a:pt x="4093246" y="245790"/>
                </a:cubicBezTo>
                <a:close/>
                <a:moveTo>
                  <a:pt x="644584" y="245790"/>
                </a:moveTo>
                <a:cubicBezTo>
                  <a:pt x="856519" y="245790"/>
                  <a:pt x="1028326" y="420965"/>
                  <a:pt x="1028326" y="637055"/>
                </a:cubicBezTo>
                <a:cubicBezTo>
                  <a:pt x="1028326" y="853145"/>
                  <a:pt x="856519" y="1028320"/>
                  <a:pt x="644584" y="1028320"/>
                </a:cubicBezTo>
                <a:cubicBezTo>
                  <a:pt x="432649" y="1028320"/>
                  <a:pt x="260842" y="853145"/>
                  <a:pt x="260842" y="637055"/>
                </a:cubicBezTo>
                <a:cubicBezTo>
                  <a:pt x="260842" y="420965"/>
                  <a:pt x="432649" y="245790"/>
                  <a:pt x="644584" y="245790"/>
                </a:cubicBezTo>
                <a:close/>
                <a:moveTo>
                  <a:pt x="2367657" y="0"/>
                </a:moveTo>
                <a:cubicBezTo>
                  <a:pt x="2616992" y="0"/>
                  <a:pt x="2819118" y="203249"/>
                  <a:pt x="2819118" y="453969"/>
                </a:cubicBezTo>
                <a:cubicBezTo>
                  <a:pt x="2819118" y="704689"/>
                  <a:pt x="2616992" y="907938"/>
                  <a:pt x="2367657" y="907938"/>
                </a:cubicBezTo>
                <a:cubicBezTo>
                  <a:pt x="2118322" y="907938"/>
                  <a:pt x="1916196" y="704689"/>
                  <a:pt x="1916196" y="453969"/>
                </a:cubicBezTo>
                <a:cubicBezTo>
                  <a:pt x="1916196" y="203249"/>
                  <a:pt x="2118322" y="0"/>
                  <a:pt x="2367657" y="0"/>
                </a:cubicBezTo>
                <a:close/>
              </a:path>
            </a:pathLst>
          </a:custGeom>
          <a:solidFill>
            <a:srgbClr val="00BCF2"/>
          </a:solidFill>
          <a:ln w="9525" cap="flat" cmpd="sng" algn="ctr">
            <a:noFill/>
            <a:prstDash val="solid"/>
            <a:headEnd type="none" w="med" len="med"/>
            <a:tailEnd type="none" w="med" len="med"/>
          </a:ln>
          <a:effectLst/>
          <a:extLst/>
        </p:spPr>
        <p:txBody>
          <a:bodyPr rot="0" spcFirstLastPara="0" vert="horz" wrap="square" lIns="137121" tIns="109697" rIns="137121" bIns="109697"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699086">
              <a:lnSpc>
                <a:spcPct val="90000"/>
              </a:lnSpc>
              <a:defRPr/>
            </a:pPr>
            <a:endParaRPr lang="en-US" b="0">
              <a:solidFill>
                <a:srgbClr val="FFFFFF"/>
              </a:solidFill>
              <a:latin typeface="Segoe UI Semilight"/>
              <a:ea typeface="Segoe UI" pitchFamily="34" charset="0"/>
              <a:cs typeface="Segoe UI" pitchFamily="34" charset="0"/>
            </a:endParaRPr>
          </a:p>
        </p:txBody>
      </p:sp>
      <p:cxnSp>
        <p:nvCxnSpPr>
          <p:cNvPr id="138" name="Straight Arrow Connector 137">
            <a:extLst>
              <a:ext uri="{FF2B5EF4-FFF2-40B4-BE49-F238E27FC236}">
                <a16:creationId xmlns:a16="http://schemas.microsoft.com/office/drawing/2014/main" id="{D42B7808-E24D-438A-B178-F49F31755825}"/>
              </a:ext>
            </a:extLst>
          </p:cNvPr>
          <p:cNvCxnSpPr/>
          <p:nvPr/>
        </p:nvCxnSpPr>
        <p:spPr>
          <a:xfrm>
            <a:off x="3558009" y="4010366"/>
            <a:ext cx="572543" cy="6431"/>
          </a:xfrm>
          <a:prstGeom prst="straightConnector1">
            <a:avLst/>
          </a:prstGeom>
          <a:noFill/>
          <a:ln w="38100" cap="flat" cmpd="sng" algn="ctr">
            <a:solidFill>
              <a:srgbClr val="353535"/>
            </a:solidFill>
            <a:prstDash val="solid"/>
            <a:headEnd type="triangle"/>
            <a:tailEnd type="triangle"/>
          </a:ln>
          <a:effectLst/>
        </p:spPr>
      </p:cxnSp>
      <p:sp>
        <p:nvSpPr>
          <p:cNvPr id="139" name="TextBox 138">
            <a:extLst>
              <a:ext uri="{FF2B5EF4-FFF2-40B4-BE49-F238E27FC236}">
                <a16:creationId xmlns:a16="http://schemas.microsoft.com/office/drawing/2014/main" id="{ED9E15A4-F95A-4219-8BCE-237D9FE64BD4}"/>
              </a:ext>
            </a:extLst>
          </p:cNvPr>
          <p:cNvSpPr txBox="1"/>
          <p:nvPr/>
        </p:nvSpPr>
        <p:spPr>
          <a:xfrm>
            <a:off x="2983859" y="4133842"/>
            <a:ext cx="1317509" cy="352986"/>
          </a:xfrm>
          <a:prstGeom prst="rect">
            <a:avLst/>
          </a:prstGeom>
        </p:spPr>
        <p:txBody>
          <a:bodyPr wrap="square" lIns="134464" tIns="107571" rIns="134464" bIns="107571" rtlCol="0">
            <a:spAutoFit/>
          </a:bodyPr>
          <a:lstStyle/>
          <a:p>
            <a:pPr algn="r" defTabSz="672161">
              <a:defRPr/>
            </a:pPr>
            <a:r>
              <a:rPr lang="en-US" sz="882" b="0" kern="0">
                <a:gradFill>
                  <a:gsLst>
                    <a:gs pos="3797">
                      <a:srgbClr val="353535"/>
                    </a:gs>
                    <a:gs pos="13000">
                      <a:srgbClr val="353535"/>
                    </a:gs>
                  </a:gsLst>
                  <a:lin ang="5400000" scaled="0"/>
                </a:gradFill>
                <a:latin typeface="Segoe UI"/>
                <a:cs typeface="Segoe UI" panose="020B0502040204020203" pitchFamily="34" charset="0"/>
              </a:rPr>
              <a:t>fabrikam.com</a:t>
            </a:r>
          </a:p>
        </p:txBody>
      </p:sp>
      <p:pic>
        <p:nvPicPr>
          <p:cNvPr id="140" name="Picture 139">
            <a:extLst>
              <a:ext uri="{FF2B5EF4-FFF2-40B4-BE49-F238E27FC236}">
                <a16:creationId xmlns:a16="http://schemas.microsoft.com/office/drawing/2014/main" id="{3A7FC5D9-66D1-4D65-A9A4-DE8B5D4E4351}"/>
              </a:ext>
            </a:extLst>
          </p:cNvPr>
          <p:cNvPicPr>
            <a:picLocks noChangeAspect="1"/>
          </p:cNvPicPr>
          <p:nvPr/>
        </p:nvPicPr>
        <p:blipFill>
          <a:blip r:embed="rId3"/>
          <a:stretch>
            <a:fillRect/>
          </a:stretch>
        </p:blipFill>
        <p:spPr>
          <a:xfrm>
            <a:off x="6481010" y="3315324"/>
            <a:ext cx="268928" cy="268928"/>
          </a:xfrm>
          <a:prstGeom prst="rect">
            <a:avLst/>
          </a:prstGeom>
        </p:spPr>
      </p:pic>
      <p:pic>
        <p:nvPicPr>
          <p:cNvPr id="141" name="Picture 140">
            <a:extLst>
              <a:ext uri="{FF2B5EF4-FFF2-40B4-BE49-F238E27FC236}">
                <a16:creationId xmlns:a16="http://schemas.microsoft.com/office/drawing/2014/main" id="{DB0513CB-DDEA-4157-9F9E-539B5D8012C2}"/>
              </a:ext>
            </a:extLst>
          </p:cNvPr>
          <p:cNvPicPr>
            <a:picLocks noChangeAspect="1"/>
          </p:cNvPicPr>
          <p:nvPr/>
        </p:nvPicPr>
        <p:blipFill>
          <a:blip r:embed="rId3"/>
          <a:stretch>
            <a:fillRect/>
          </a:stretch>
        </p:blipFill>
        <p:spPr>
          <a:xfrm>
            <a:off x="6481010" y="3728675"/>
            <a:ext cx="268928" cy="268928"/>
          </a:xfrm>
          <a:prstGeom prst="rect">
            <a:avLst/>
          </a:prstGeom>
        </p:spPr>
      </p:pic>
      <p:sp>
        <p:nvSpPr>
          <p:cNvPr id="142" name="Rectangle 141">
            <a:extLst>
              <a:ext uri="{FF2B5EF4-FFF2-40B4-BE49-F238E27FC236}">
                <a16:creationId xmlns:a16="http://schemas.microsoft.com/office/drawing/2014/main" id="{70424BB5-1C8E-4823-8DF7-406607C9AF9B}"/>
              </a:ext>
            </a:extLst>
          </p:cNvPr>
          <p:cNvSpPr/>
          <p:nvPr/>
        </p:nvSpPr>
        <p:spPr bwMode="auto">
          <a:xfrm>
            <a:off x="6222045" y="4180759"/>
            <a:ext cx="786860" cy="1493125"/>
          </a:xfrm>
          <a:prstGeom prst="rect">
            <a:avLst/>
          </a:prstGeom>
          <a:solidFill>
            <a:srgbClr val="D2D2D2"/>
          </a:solidFill>
          <a:ln w="28575" cap="flat" cmpd="sng" algn="ctr">
            <a:solidFill>
              <a:srgbClr val="D2D2D2">
                <a:lumMod val="90000"/>
              </a:srgbClr>
            </a:solidFill>
            <a:prstDash val="sysDash"/>
            <a:headEnd type="none" w="med" len="med"/>
            <a:tailEnd type="none" w="med" len="med"/>
          </a:ln>
          <a:effectLst/>
          <a:sp3d>
            <a:bevelT/>
          </a:sp3d>
        </p:spPr>
        <p:txBody>
          <a:bodyPr vert="horz" wrap="square" lIns="0" tIns="34967" rIns="0" bIns="3496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699086">
              <a:defRPr/>
            </a:pPr>
            <a:endParaRPr lang="en-US" sz="1500" b="0">
              <a:solidFill>
                <a:srgbClr val="FFFFFF"/>
              </a:solidFill>
              <a:latin typeface="Segoe UI Semilight"/>
            </a:endParaRPr>
          </a:p>
        </p:txBody>
      </p:sp>
      <p:sp>
        <p:nvSpPr>
          <p:cNvPr id="143" name="TextBox 142">
            <a:extLst>
              <a:ext uri="{FF2B5EF4-FFF2-40B4-BE49-F238E27FC236}">
                <a16:creationId xmlns:a16="http://schemas.microsoft.com/office/drawing/2014/main" id="{2EB7F64F-7135-459D-BA7C-CFE9B99DFA8F}"/>
              </a:ext>
            </a:extLst>
          </p:cNvPr>
          <p:cNvSpPr txBox="1"/>
          <p:nvPr/>
        </p:nvSpPr>
        <p:spPr>
          <a:xfrm>
            <a:off x="6198595" y="4196337"/>
            <a:ext cx="814199" cy="228076"/>
          </a:xfrm>
          <a:prstGeom prst="rect">
            <a:avLst/>
          </a:prstGeom>
          <a:noFill/>
        </p:spPr>
        <p:txBody>
          <a:bodyPr wrap="square" rtlCol="0">
            <a:spAutoFit/>
          </a:bodyPr>
          <a:lstStyle/>
          <a:p>
            <a:pPr algn="ctr" defTabSz="672161" fontAlgn="auto">
              <a:spcBef>
                <a:spcPts val="0"/>
              </a:spcBef>
              <a:spcAft>
                <a:spcPts val="0"/>
              </a:spcAft>
              <a:defRPr/>
            </a:pPr>
            <a:r>
              <a:rPr lang="en-US" sz="882" kern="0">
                <a:gradFill>
                  <a:gsLst>
                    <a:gs pos="3797">
                      <a:srgbClr val="353535"/>
                    </a:gs>
                    <a:gs pos="13000">
                      <a:srgbClr val="353535"/>
                    </a:gs>
                  </a:gsLst>
                  <a:lin ang="5400000" scaled="0"/>
                </a:gradFill>
                <a:latin typeface="Segoe UI"/>
                <a:cs typeface="Segoe UI" panose="020B0502040204020203" pitchFamily="34" charset="0"/>
              </a:rPr>
              <a:t>Images</a:t>
            </a:r>
          </a:p>
        </p:txBody>
      </p:sp>
      <p:pic>
        <p:nvPicPr>
          <p:cNvPr id="144" name="Picture 143">
            <a:extLst>
              <a:ext uri="{FF2B5EF4-FFF2-40B4-BE49-F238E27FC236}">
                <a16:creationId xmlns:a16="http://schemas.microsoft.com/office/drawing/2014/main" id="{0464CEE2-A4EB-43BF-A8F1-DF29A3DF5B4E}"/>
              </a:ext>
            </a:extLst>
          </p:cNvPr>
          <p:cNvPicPr>
            <a:picLocks noChangeAspect="1"/>
          </p:cNvPicPr>
          <p:nvPr/>
        </p:nvPicPr>
        <p:blipFill>
          <a:blip r:embed="rId3"/>
          <a:stretch>
            <a:fillRect/>
          </a:stretch>
        </p:blipFill>
        <p:spPr>
          <a:xfrm>
            <a:off x="6483475" y="4471510"/>
            <a:ext cx="268928" cy="268928"/>
          </a:xfrm>
          <a:prstGeom prst="rect">
            <a:avLst/>
          </a:prstGeom>
        </p:spPr>
      </p:pic>
      <p:pic>
        <p:nvPicPr>
          <p:cNvPr id="145" name="Picture 144">
            <a:extLst>
              <a:ext uri="{FF2B5EF4-FFF2-40B4-BE49-F238E27FC236}">
                <a16:creationId xmlns:a16="http://schemas.microsoft.com/office/drawing/2014/main" id="{2959F185-67B2-437D-AF9F-6D8667DA19E4}"/>
              </a:ext>
            </a:extLst>
          </p:cNvPr>
          <p:cNvPicPr>
            <a:picLocks noChangeAspect="1"/>
          </p:cNvPicPr>
          <p:nvPr/>
        </p:nvPicPr>
        <p:blipFill>
          <a:blip r:embed="rId3"/>
          <a:stretch>
            <a:fillRect/>
          </a:stretch>
        </p:blipFill>
        <p:spPr>
          <a:xfrm>
            <a:off x="6483475" y="4860540"/>
            <a:ext cx="268928" cy="268928"/>
          </a:xfrm>
          <a:prstGeom prst="rect">
            <a:avLst/>
          </a:prstGeom>
        </p:spPr>
      </p:pic>
      <p:pic>
        <p:nvPicPr>
          <p:cNvPr id="146" name="Picture 145">
            <a:extLst>
              <a:ext uri="{FF2B5EF4-FFF2-40B4-BE49-F238E27FC236}">
                <a16:creationId xmlns:a16="http://schemas.microsoft.com/office/drawing/2014/main" id="{25022CFC-FAB7-477A-8780-8D4FD4032051}"/>
              </a:ext>
            </a:extLst>
          </p:cNvPr>
          <p:cNvPicPr>
            <a:picLocks noChangeAspect="1"/>
          </p:cNvPicPr>
          <p:nvPr/>
        </p:nvPicPr>
        <p:blipFill>
          <a:blip r:embed="rId3"/>
          <a:stretch>
            <a:fillRect/>
          </a:stretch>
        </p:blipFill>
        <p:spPr>
          <a:xfrm>
            <a:off x="6483475" y="5249569"/>
            <a:ext cx="268928" cy="268928"/>
          </a:xfrm>
          <a:prstGeom prst="rect">
            <a:avLst/>
          </a:prstGeom>
        </p:spPr>
      </p:pic>
      <p:sp>
        <p:nvSpPr>
          <p:cNvPr id="147" name="TextBox 146">
            <a:extLst>
              <a:ext uri="{FF2B5EF4-FFF2-40B4-BE49-F238E27FC236}">
                <a16:creationId xmlns:a16="http://schemas.microsoft.com/office/drawing/2014/main" id="{1530DD11-E7A9-41C4-841C-59A7ED51B4D3}"/>
              </a:ext>
            </a:extLst>
          </p:cNvPr>
          <p:cNvSpPr txBox="1"/>
          <p:nvPr/>
        </p:nvSpPr>
        <p:spPr>
          <a:xfrm>
            <a:off x="2983859" y="3131788"/>
            <a:ext cx="1317509" cy="352986"/>
          </a:xfrm>
          <a:prstGeom prst="rect">
            <a:avLst/>
          </a:prstGeom>
        </p:spPr>
        <p:txBody>
          <a:bodyPr wrap="square" lIns="134464" tIns="107571" rIns="134464" bIns="107571" rtlCol="0">
            <a:spAutoFit/>
          </a:bodyPr>
          <a:lstStyle/>
          <a:p>
            <a:pPr algn="r" defTabSz="672161">
              <a:defRPr/>
            </a:pPr>
            <a:r>
              <a:rPr lang="en-US" sz="882" b="0" kern="0">
                <a:gradFill>
                  <a:gsLst>
                    <a:gs pos="3797">
                      <a:srgbClr val="353535"/>
                    </a:gs>
                    <a:gs pos="13000">
                      <a:srgbClr val="353535"/>
                    </a:gs>
                  </a:gsLst>
                  <a:lin ang="5400000" scaled="0"/>
                </a:gradFill>
                <a:latin typeface="Segoe UI"/>
                <a:cs typeface="Segoe UI" panose="020B0502040204020203" pitchFamily="34" charset="0"/>
              </a:rPr>
              <a:t>contoso.com</a:t>
            </a:r>
          </a:p>
        </p:txBody>
      </p:sp>
      <p:sp>
        <p:nvSpPr>
          <p:cNvPr id="148" name="Rectangle 147">
            <a:extLst>
              <a:ext uri="{FF2B5EF4-FFF2-40B4-BE49-F238E27FC236}">
                <a16:creationId xmlns:a16="http://schemas.microsoft.com/office/drawing/2014/main" id="{57118320-D84E-4935-B97F-3AC8DD57D562}"/>
              </a:ext>
            </a:extLst>
          </p:cNvPr>
          <p:cNvSpPr/>
          <p:nvPr/>
        </p:nvSpPr>
        <p:spPr bwMode="auto">
          <a:xfrm>
            <a:off x="6222309" y="1982008"/>
            <a:ext cx="786332" cy="851256"/>
          </a:xfrm>
          <a:prstGeom prst="rect">
            <a:avLst/>
          </a:prstGeom>
          <a:solidFill>
            <a:srgbClr val="D2D2D2"/>
          </a:solidFill>
          <a:ln w="28575" cap="flat" cmpd="sng" algn="ctr">
            <a:solidFill>
              <a:srgbClr val="D2D2D2">
                <a:lumMod val="90000"/>
              </a:srgbClr>
            </a:solidFill>
            <a:prstDash val="sysDash"/>
            <a:headEnd type="none" w="med" len="med"/>
            <a:tailEnd type="none" w="med" len="med"/>
          </a:ln>
          <a:effectLst/>
          <a:sp3d>
            <a:bevelT/>
          </a:sp3d>
        </p:spPr>
        <p:txBody>
          <a:bodyPr vert="horz" wrap="square" lIns="0" tIns="34967" rIns="0" bIns="3496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699086">
              <a:defRPr/>
            </a:pPr>
            <a:endParaRPr lang="en-US" sz="1500" b="0">
              <a:solidFill>
                <a:srgbClr val="FFFFFF"/>
              </a:solidFill>
              <a:latin typeface="Segoe UI Semilight"/>
            </a:endParaRPr>
          </a:p>
        </p:txBody>
      </p:sp>
      <p:pic>
        <p:nvPicPr>
          <p:cNvPr id="149" name="Picture 148">
            <a:extLst>
              <a:ext uri="{FF2B5EF4-FFF2-40B4-BE49-F238E27FC236}">
                <a16:creationId xmlns:a16="http://schemas.microsoft.com/office/drawing/2014/main" id="{8A954AAD-9DA3-4CF9-9EA5-020A314F99F2}"/>
              </a:ext>
            </a:extLst>
          </p:cNvPr>
          <p:cNvPicPr>
            <a:picLocks noChangeAspect="1"/>
          </p:cNvPicPr>
          <p:nvPr/>
        </p:nvPicPr>
        <p:blipFill>
          <a:blip r:embed="rId3"/>
          <a:stretch>
            <a:fillRect/>
          </a:stretch>
        </p:blipFill>
        <p:spPr>
          <a:xfrm>
            <a:off x="6481010" y="2481415"/>
            <a:ext cx="268928" cy="268928"/>
          </a:xfrm>
          <a:prstGeom prst="rect">
            <a:avLst/>
          </a:prstGeom>
        </p:spPr>
      </p:pic>
      <p:pic>
        <p:nvPicPr>
          <p:cNvPr id="150" name="Picture 149">
            <a:extLst>
              <a:ext uri="{FF2B5EF4-FFF2-40B4-BE49-F238E27FC236}">
                <a16:creationId xmlns:a16="http://schemas.microsoft.com/office/drawing/2014/main" id="{85B03D77-D10D-4A87-BAA4-9373A9EBE8AD}"/>
              </a:ext>
            </a:extLst>
          </p:cNvPr>
          <p:cNvPicPr>
            <a:picLocks noChangeAspect="1"/>
          </p:cNvPicPr>
          <p:nvPr/>
        </p:nvPicPr>
        <p:blipFill>
          <a:blip r:embed="rId3"/>
          <a:stretch>
            <a:fillRect/>
          </a:stretch>
        </p:blipFill>
        <p:spPr>
          <a:xfrm>
            <a:off x="6481010" y="2117462"/>
            <a:ext cx="268928" cy="268928"/>
          </a:xfrm>
          <a:prstGeom prst="rect">
            <a:avLst/>
          </a:prstGeom>
        </p:spPr>
      </p:pic>
      <p:sp>
        <p:nvSpPr>
          <p:cNvPr id="151" name="Rectangle 150">
            <a:extLst>
              <a:ext uri="{FF2B5EF4-FFF2-40B4-BE49-F238E27FC236}">
                <a16:creationId xmlns:a16="http://schemas.microsoft.com/office/drawing/2014/main" id="{33752016-7EAC-4B45-884B-F25E5A96D512}"/>
              </a:ext>
            </a:extLst>
          </p:cNvPr>
          <p:cNvSpPr/>
          <p:nvPr/>
        </p:nvSpPr>
        <p:spPr bwMode="auto">
          <a:xfrm>
            <a:off x="4259509" y="2827516"/>
            <a:ext cx="855299" cy="1493125"/>
          </a:xfrm>
          <a:prstGeom prst="rect">
            <a:avLst/>
          </a:prstGeom>
          <a:solidFill>
            <a:srgbClr val="D2D2D2"/>
          </a:solidFill>
          <a:ln w="28575" cap="flat" cmpd="sng" algn="ctr">
            <a:solidFill>
              <a:srgbClr val="D2D2D2">
                <a:lumMod val="90000"/>
              </a:srgbClr>
            </a:solidFill>
            <a:prstDash val="sysDash"/>
            <a:headEnd type="none" w="med" len="med"/>
            <a:tailEnd type="none" w="med" len="med"/>
          </a:ln>
          <a:effectLst/>
          <a:sp3d>
            <a:bevelT/>
          </a:sp3d>
        </p:spPr>
        <p:txBody>
          <a:bodyPr vert="horz" wrap="square" lIns="0" tIns="34967" rIns="0" bIns="3496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699086">
              <a:defRPr/>
            </a:pPr>
            <a:endParaRPr lang="en-US" sz="1500" b="0">
              <a:solidFill>
                <a:srgbClr val="FFFFFF"/>
              </a:solidFill>
              <a:latin typeface="Segoe UI Semilight"/>
            </a:endParaRPr>
          </a:p>
        </p:txBody>
      </p:sp>
      <p:sp>
        <p:nvSpPr>
          <p:cNvPr id="152" name="TextBox 151">
            <a:extLst>
              <a:ext uri="{FF2B5EF4-FFF2-40B4-BE49-F238E27FC236}">
                <a16:creationId xmlns:a16="http://schemas.microsoft.com/office/drawing/2014/main" id="{B483E691-DDB4-46DD-964C-100C03B3029E}"/>
              </a:ext>
            </a:extLst>
          </p:cNvPr>
          <p:cNvSpPr txBox="1"/>
          <p:nvPr/>
        </p:nvSpPr>
        <p:spPr>
          <a:xfrm>
            <a:off x="4259509" y="2897006"/>
            <a:ext cx="854760" cy="363818"/>
          </a:xfrm>
          <a:prstGeom prst="rect">
            <a:avLst/>
          </a:prstGeom>
          <a:noFill/>
        </p:spPr>
        <p:txBody>
          <a:bodyPr wrap="square" rtlCol="0">
            <a:spAutoFit/>
          </a:bodyPr>
          <a:lstStyle/>
          <a:p>
            <a:pPr algn="ctr" defTabSz="672161" fontAlgn="auto">
              <a:spcBef>
                <a:spcPts val="0"/>
              </a:spcBef>
              <a:spcAft>
                <a:spcPts val="0"/>
              </a:spcAft>
              <a:defRPr/>
            </a:pPr>
            <a:r>
              <a:rPr lang="en-US" sz="882" kern="0">
                <a:gradFill>
                  <a:gsLst>
                    <a:gs pos="3797">
                      <a:srgbClr val="353535"/>
                    </a:gs>
                    <a:gs pos="13000">
                      <a:srgbClr val="353535"/>
                    </a:gs>
                  </a:gsLst>
                  <a:lin ang="5400000" scaled="0"/>
                </a:gradFill>
                <a:latin typeface="Segoe UI"/>
                <a:cs typeface="Segoe UI" panose="020B0502040204020203" pitchFamily="34" charset="0"/>
              </a:rPr>
              <a:t>Application Gateway</a:t>
            </a:r>
          </a:p>
        </p:txBody>
      </p:sp>
      <p:sp>
        <p:nvSpPr>
          <p:cNvPr id="153" name="Freeform 5">
            <a:extLst>
              <a:ext uri="{FF2B5EF4-FFF2-40B4-BE49-F238E27FC236}">
                <a16:creationId xmlns:a16="http://schemas.microsoft.com/office/drawing/2014/main" id="{94CBA9E3-8EED-4D95-A92C-536BD794E9D3}"/>
              </a:ext>
            </a:extLst>
          </p:cNvPr>
          <p:cNvSpPr>
            <a:spLocks noEditPoints="1"/>
          </p:cNvSpPr>
          <p:nvPr/>
        </p:nvSpPr>
        <p:spPr bwMode="auto">
          <a:xfrm>
            <a:off x="4305329" y="3435518"/>
            <a:ext cx="694496" cy="693329"/>
          </a:xfrm>
          <a:custGeom>
            <a:avLst/>
            <a:gdLst>
              <a:gd name="T0" fmla="*/ 124 w 287"/>
              <a:gd name="T1" fmla="*/ 9 h 287"/>
              <a:gd name="T2" fmla="*/ 140 w 287"/>
              <a:gd name="T3" fmla="*/ 286 h 287"/>
              <a:gd name="T4" fmla="*/ 286 w 287"/>
              <a:gd name="T5" fmla="*/ 146 h 287"/>
              <a:gd name="T6" fmla="*/ 169 w 287"/>
              <a:gd name="T7" fmla="*/ 188 h 287"/>
              <a:gd name="T8" fmla="*/ 174 w 287"/>
              <a:gd name="T9" fmla="*/ 218 h 287"/>
              <a:gd name="T10" fmla="*/ 118 w 287"/>
              <a:gd name="T11" fmla="*/ 214 h 287"/>
              <a:gd name="T12" fmla="*/ 109 w 287"/>
              <a:gd name="T13" fmla="*/ 182 h 287"/>
              <a:gd name="T14" fmla="*/ 79 w 287"/>
              <a:gd name="T15" fmla="*/ 172 h 287"/>
              <a:gd name="T16" fmla="*/ 207 w 287"/>
              <a:gd name="T17" fmla="*/ 150 h 287"/>
              <a:gd name="T18" fmla="*/ 155 w 287"/>
              <a:gd name="T19" fmla="*/ 92 h 287"/>
              <a:gd name="T20" fmla="*/ 168 w 287"/>
              <a:gd name="T21" fmla="*/ 77 h 287"/>
              <a:gd name="T22" fmla="*/ 170 w 287"/>
              <a:gd name="T23" fmla="*/ 67 h 287"/>
              <a:gd name="T24" fmla="*/ 168 w 287"/>
              <a:gd name="T25" fmla="*/ 58 h 287"/>
              <a:gd name="T26" fmla="*/ 156 w 287"/>
              <a:gd name="T27" fmla="*/ 44 h 287"/>
              <a:gd name="T28" fmla="*/ 144 w 287"/>
              <a:gd name="T29" fmla="*/ 40 h 287"/>
              <a:gd name="T30" fmla="*/ 134 w 287"/>
              <a:gd name="T31" fmla="*/ 42 h 287"/>
              <a:gd name="T32" fmla="*/ 121 w 287"/>
              <a:gd name="T33" fmla="*/ 51 h 287"/>
              <a:gd name="T34" fmla="*/ 115 w 287"/>
              <a:gd name="T35" fmla="*/ 64 h 287"/>
              <a:gd name="T36" fmla="*/ 116 w 287"/>
              <a:gd name="T37" fmla="*/ 74 h 287"/>
              <a:gd name="T38" fmla="*/ 123 w 287"/>
              <a:gd name="T39" fmla="*/ 88 h 287"/>
              <a:gd name="T40" fmla="*/ 139 w 287"/>
              <a:gd name="T41" fmla="*/ 95 h 287"/>
              <a:gd name="T42" fmla="*/ 146 w 287"/>
              <a:gd name="T43" fmla="*/ 95 h 287"/>
              <a:gd name="T44" fmla="*/ 161 w 287"/>
              <a:gd name="T45" fmla="*/ 83 h 287"/>
              <a:gd name="T46" fmla="*/ 162 w 287"/>
              <a:gd name="T47" fmla="*/ 82 h 287"/>
              <a:gd name="T48" fmla="*/ 157 w 287"/>
              <a:gd name="T49" fmla="*/ 82 h 287"/>
              <a:gd name="T50" fmla="*/ 150 w 287"/>
              <a:gd name="T51" fmla="*/ 80 h 287"/>
              <a:gd name="T52" fmla="*/ 136 w 287"/>
              <a:gd name="T53" fmla="*/ 67 h 287"/>
              <a:gd name="T54" fmla="*/ 148 w 287"/>
              <a:gd name="T55" fmla="*/ 63 h 287"/>
              <a:gd name="T56" fmla="*/ 163 w 287"/>
              <a:gd name="T57" fmla="*/ 74 h 287"/>
              <a:gd name="T58" fmla="*/ 166 w 287"/>
              <a:gd name="T59" fmla="*/ 64 h 287"/>
              <a:gd name="T60" fmla="*/ 166 w 287"/>
              <a:gd name="T61" fmla="*/ 74 h 287"/>
              <a:gd name="T62" fmla="*/ 155 w 287"/>
              <a:gd name="T63" fmla="*/ 64 h 287"/>
              <a:gd name="T64" fmla="*/ 151 w 287"/>
              <a:gd name="T65" fmla="*/ 55 h 287"/>
              <a:gd name="T66" fmla="*/ 160 w 287"/>
              <a:gd name="T67" fmla="*/ 53 h 287"/>
              <a:gd name="T68" fmla="*/ 159 w 287"/>
              <a:gd name="T69" fmla="*/ 50 h 287"/>
              <a:gd name="T70" fmla="*/ 158 w 287"/>
              <a:gd name="T71" fmla="*/ 50 h 287"/>
              <a:gd name="T72" fmla="*/ 145 w 287"/>
              <a:gd name="T73" fmla="*/ 44 h 287"/>
              <a:gd name="T74" fmla="*/ 155 w 287"/>
              <a:gd name="T75" fmla="*/ 47 h 287"/>
              <a:gd name="T76" fmla="*/ 150 w 287"/>
              <a:gd name="T77" fmla="*/ 49 h 287"/>
              <a:gd name="T78" fmla="*/ 139 w 287"/>
              <a:gd name="T79" fmla="*/ 49 h 287"/>
              <a:gd name="T80" fmla="*/ 127 w 287"/>
              <a:gd name="T81" fmla="*/ 50 h 287"/>
              <a:gd name="T82" fmla="*/ 136 w 287"/>
              <a:gd name="T83" fmla="*/ 52 h 287"/>
              <a:gd name="T84" fmla="*/ 130 w 287"/>
              <a:gd name="T85" fmla="*/ 61 h 287"/>
              <a:gd name="T86" fmla="*/ 125 w 287"/>
              <a:gd name="T87" fmla="*/ 55 h 287"/>
              <a:gd name="T88" fmla="*/ 124 w 287"/>
              <a:gd name="T89" fmla="*/ 52 h 287"/>
              <a:gd name="T90" fmla="*/ 124 w 287"/>
              <a:gd name="T91" fmla="*/ 53 h 287"/>
              <a:gd name="T92" fmla="*/ 123 w 287"/>
              <a:gd name="T93" fmla="*/ 53 h 287"/>
              <a:gd name="T94" fmla="*/ 123 w 287"/>
              <a:gd name="T95" fmla="*/ 54 h 287"/>
              <a:gd name="T96" fmla="*/ 123 w 287"/>
              <a:gd name="T97" fmla="*/ 78 h 287"/>
              <a:gd name="T98" fmla="*/ 120 w 287"/>
              <a:gd name="T99" fmla="*/ 78 h 287"/>
              <a:gd name="T100" fmla="*/ 118 w 287"/>
              <a:gd name="T101" fmla="*/ 69 h 287"/>
              <a:gd name="T102" fmla="*/ 121 w 287"/>
              <a:gd name="T103" fmla="*/ 57 h 287"/>
              <a:gd name="T104" fmla="*/ 124 w 287"/>
              <a:gd name="T105" fmla="*/ 73 h 287"/>
              <a:gd name="T106" fmla="*/ 143 w 287"/>
              <a:gd name="T107" fmla="*/ 92 h 287"/>
              <a:gd name="T108" fmla="*/ 127 w 287"/>
              <a:gd name="T109" fmla="*/ 87 h 287"/>
              <a:gd name="T110" fmla="*/ 128 w 287"/>
              <a:gd name="T111" fmla="*/ 80 h 287"/>
              <a:gd name="T112" fmla="*/ 144 w 287"/>
              <a:gd name="T113" fmla="*/ 86 h 287"/>
              <a:gd name="T114" fmla="*/ 154 w 287"/>
              <a:gd name="T115" fmla="*/ 85 h 287"/>
              <a:gd name="T116" fmla="*/ 152 w 287"/>
              <a:gd name="T117" fmla="*/ 90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87" h="287">
                <a:moveTo>
                  <a:pt x="286" y="142"/>
                </a:moveTo>
                <a:cubicBezTo>
                  <a:pt x="287" y="139"/>
                  <a:pt x="285" y="136"/>
                  <a:pt x="284" y="132"/>
                </a:cubicBezTo>
                <a:cubicBezTo>
                  <a:pt x="282" y="130"/>
                  <a:pt x="282" y="128"/>
                  <a:pt x="280" y="126"/>
                </a:cubicBezTo>
                <a:cubicBezTo>
                  <a:pt x="240" y="86"/>
                  <a:pt x="201" y="47"/>
                  <a:pt x="161" y="7"/>
                </a:cubicBezTo>
                <a:cubicBezTo>
                  <a:pt x="158" y="4"/>
                  <a:pt x="154" y="2"/>
                  <a:pt x="150" y="1"/>
                </a:cubicBezTo>
                <a:cubicBezTo>
                  <a:pt x="149" y="1"/>
                  <a:pt x="148" y="0"/>
                  <a:pt x="146" y="0"/>
                </a:cubicBezTo>
                <a:cubicBezTo>
                  <a:pt x="145" y="0"/>
                  <a:pt x="143" y="0"/>
                  <a:pt x="141" y="0"/>
                </a:cubicBezTo>
                <a:cubicBezTo>
                  <a:pt x="138" y="0"/>
                  <a:pt x="136" y="1"/>
                  <a:pt x="134" y="2"/>
                </a:cubicBezTo>
                <a:cubicBezTo>
                  <a:pt x="130" y="4"/>
                  <a:pt x="127" y="6"/>
                  <a:pt x="124" y="9"/>
                </a:cubicBezTo>
                <a:cubicBezTo>
                  <a:pt x="85" y="48"/>
                  <a:pt x="46" y="86"/>
                  <a:pt x="8" y="125"/>
                </a:cubicBezTo>
                <a:cubicBezTo>
                  <a:pt x="6" y="127"/>
                  <a:pt x="4" y="130"/>
                  <a:pt x="3" y="132"/>
                </a:cubicBezTo>
                <a:cubicBezTo>
                  <a:pt x="2" y="134"/>
                  <a:pt x="1" y="135"/>
                  <a:pt x="1" y="137"/>
                </a:cubicBezTo>
                <a:cubicBezTo>
                  <a:pt x="0" y="141"/>
                  <a:pt x="0" y="144"/>
                  <a:pt x="0" y="148"/>
                </a:cubicBezTo>
                <a:cubicBezTo>
                  <a:pt x="1" y="151"/>
                  <a:pt x="2" y="155"/>
                  <a:pt x="5" y="158"/>
                </a:cubicBezTo>
                <a:cubicBezTo>
                  <a:pt x="6" y="159"/>
                  <a:pt x="7" y="161"/>
                  <a:pt x="8" y="162"/>
                </a:cubicBezTo>
                <a:cubicBezTo>
                  <a:pt x="47" y="201"/>
                  <a:pt x="86" y="240"/>
                  <a:pt x="126" y="280"/>
                </a:cubicBezTo>
                <a:cubicBezTo>
                  <a:pt x="128" y="282"/>
                  <a:pt x="132" y="284"/>
                  <a:pt x="136" y="286"/>
                </a:cubicBezTo>
                <a:cubicBezTo>
                  <a:pt x="137" y="286"/>
                  <a:pt x="138" y="287"/>
                  <a:pt x="140" y="286"/>
                </a:cubicBezTo>
                <a:cubicBezTo>
                  <a:pt x="141" y="287"/>
                  <a:pt x="141" y="287"/>
                  <a:pt x="141" y="287"/>
                </a:cubicBezTo>
                <a:cubicBezTo>
                  <a:pt x="142" y="287"/>
                  <a:pt x="144" y="287"/>
                  <a:pt x="146" y="287"/>
                </a:cubicBezTo>
                <a:cubicBezTo>
                  <a:pt x="146" y="286"/>
                  <a:pt x="146" y="286"/>
                  <a:pt x="146" y="286"/>
                </a:cubicBezTo>
                <a:cubicBezTo>
                  <a:pt x="150" y="287"/>
                  <a:pt x="154" y="285"/>
                  <a:pt x="157" y="283"/>
                </a:cubicBezTo>
                <a:cubicBezTo>
                  <a:pt x="159" y="282"/>
                  <a:pt x="160" y="281"/>
                  <a:pt x="161" y="280"/>
                </a:cubicBezTo>
                <a:cubicBezTo>
                  <a:pt x="199" y="242"/>
                  <a:pt x="236" y="205"/>
                  <a:pt x="274" y="167"/>
                </a:cubicBezTo>
                <a:cubicBezTo>
                  <a:pt x="276" y="165"/>
                  <a:pt x="278" y="163"/>
                  <a:pt x="280" y="160"/>
                </a:cubicBezTo>
                <a:cubicBezTo>
                  <a:pt x="283" y="157"/>
                  <a:pt x="285" y="154"/>
                  <a:pt x="286" y="150"/>
                </a:cubicBezTo>
                <a:cubicBezTo>
                  <a:pt x="286" y="148"/>
                  <a:pt x="286" y="147"/>
                  <a:pt x="286" y="146"/>
                </a:cubicBezTo>
                <a:cubicBezTo>
                  <a:pt x="287" y="145"/>
                  <a:pt x="287" y="145"/>
                  <a:pt x="287" y="145"/>
                </a:cubicBezTo>
                <a:cubicBezTo>
                  <a:pt x="287" y="143"/>
                  <a:pt x="287" y="143"/>
                  <a:pt x="287" y="143"/>
                </a:cubicBezTo>
                <a:lnTo>
                  <a:pt x="286" y="142"/>
                </a:lnTo>
                <a:close/>
                <a:moveTo>
                  <a:pt x="220" y="192"/>
                </a:moveTo>
                <a:cubicBezTo>
                  <a:pt x="220" y="193"/>
                  <a:pt x="220" y="194"/>
                  <a:pt x="220" y="195"/>
                </a:cubicBezTo>
                <a:cubicBezTo>
                  <a:pt x="204" y="195"/>
                  <a:pt x="189" y="195"/>
                  <a:pt x="174" y="195"/>
                </a:cubicBezTo>
                <a:cubicBezTo>
                  <a:pt x="173" y="194"/>
                  <a:pt x="172" y="194"/>
                  <a:pt x="171" y="193"/>
                </a:cubicBezTo>
                <a:cubicBezTo>
                  <a:pt x="170" y="192"/>
                  <a:pt x="170" y="190"/>
                  <a:pt x="169" y="189"/>
                </a:cubicBezTo>
                <a:cubicBezTo>
                  <a:pt x="169" y="188"/>
                  <a:pt x="169" y="188"/>
                  <a:pt x="169" y="188"/>
                </a:cubicBezTo>
                <a:cubicBezTo>
                  <a:pt x="172" y="183"/>
                  <a:pt x="172" y="182"/>
                  <a:pt x="179" y="182"/>
                </a:cubicBezTo>
                <a:cubicBezTo>
                  <a:pt x="185" y="182"/>
                  <a:pt x="190" y="182"/>
                  <a:pt x="195" y="182"/>
                </a:cubicBezTo>
                <a:cubicBezTo>
                  <a:pt x="179" y="166"/>
                  <a:pt x="164" y="151"/>
                  <a:pt x="148" y="135"/>
                </a:cubicBezTo>
                <a:cubicBezTo>
                  <a:pt x="148" y="135"/>
                  <a:pt x="148" y="135"/>
                  <a:pt x="148" y="135"/>
                </a:cubicBezTo>
                <a:cubicBezTo>
                  <a:pt x="148" y="167"/>
                  <a:pt x="148" y="199"/>
                  <a:pt x="148" y="231"/>
                </a:cubicBezTo>
                <a:cubicBezTo>
                  <a:pt x="152" y="226"/>
                  <a:pt x="157" y="222"/>
                  <a:pt x="161" y="218"/>
                </a:cubicBezTo>
                <a:cubicBezTo>
                  <a:pt x="163" y="215"/>
                  <a:pt x="166" y="214"/>
                  <a:pt x="169" y="214"/>
                </a:cubicBezTo>
                <a:cubicBezTo>
                  <a:pt x="169" y="214"/>
                  <a:pt x="170" y="214"/>
                  <a:pt x="171" y="214"/>
                </a:cubicBezTo>
                <a:cubicBezTo>
                  <a:pt x="172" y="216"/>
                  <a:pt x="173" y="217"/>
                  <a:pt x="174" y="218"/>
                </a:cubicBezTo>
                <a:cubicBezTo>
                  <a:pt x="174" y="220"/>
                  <a:pt x="174" y="221"/>
                  <a:pt x="174" y="223"/>
                </a:cubicBezTo>
                <a:cubicBezTo>
                  <a:pt x="170" y="229"/>
                  <a:pt x="164" y="234"/>
                  <a:pt x="159" y="239"/>
                </a:cubicBezTo>
                <a:cubicBezTo>
                  <a:pt x="153" y="244"/>
                  <a:pt x="147" y="250"/>
                  <a:pt x="142" y="256"/>
                </a:cubicBezTo>
                <a:cubicBezTo>
                  <a:pt x="141" y="256"/>
                  <a:pt x="141" y="256"/>
                  <a:pt x="141" y="256"/>
                </a:cubicBezTo>
                <a:cubicBezTo>
                  <a:pt x="140" y="255"/>
                  <a:pt x="139" y="255"/>
                  <a:pt x="139" y="254"/>
                </a:cubicBezTo>
                <a:cubicBezTo>
                  <a:pt x="130" y="245"/>
                  <a:pt x="121" y="236"/>
                  <a:pt x="112" y="228"/>
                </a:cubicBezTo>
                <a:cubicBezTo>
                  <a:pt x="111" y="226"/>
                  <a:pt x="110" y="225"/>
                  <a:pt x="109" y="223"/>
                </a:cubicBezTo>
                <a:cubicBezTo>
                  <a:pt x="108" y="220"/>
                  <a:pt x="109" y="217"/>
                  <a:pt x="112" y="214"/>
                </a:cubicBezTo>
                <a:cubicBezTo>
                  <a:pt x="114" y="214"/>
                  <a:pt x="116" y="214"/>
                  <a:pt x="118" y="214"/>
                </a:cubicBezTo>
                <a:cubicBezTo>
                  <a:pt x="119" y="215"/>
                  <a:pt x="120" y="216"/>
                  <a:pt x="122" y="218"/>
                </a:cubicBezTo>
                <a:cubicBezTo>
                  <a:pt x="126" y="222"/>
                  <a:pt x="130" y="226"/>
                  <a:pt x="134" y="230"/>
                </a:cubicBezTo>
                <a:cubicBezTo>
                  <a:pt x="135" y="230"/>
                  <a:pt x="135" y="230"/>
                  <a:pt x="135" y="230"/>
                </a:cubicBezTo>
                <a:cubicBezTo>
                  <a:pt x="135" y="230"/>
                  <a:pt x="135" y="230"/>
                  <a:pt x="135" y="230"/>
                </a:cubicBezTo>
                <a:cubicBezTo>
                  <a:pt x="135" y="199"/>
                  <a:pt x="135" y="168"/>
                  <a:pt x="135" y="136"/>
                </a:cubicBezTo>
                <a:cubicBezTo>
                  <a:pt x="135" y="136"/>
                  <a:pt x="135" y="136"/>
                  <a:pt x="135" y="136"/>
                </a:cubicBezTo>
                <a:cubicBezTo>
                  <a:pt x="119" y="151"/>
                  <a:pt x="104" y="167"/>
                  <a:pt x="88" y="182"/>
                </a:cubicBezTo>
                <a:cubicBezTo>
                  <a:pt x="94" y="182"/>
                  <a:pt x="100" y="182"/>
                  <a:pt x="106" y="182"/>
                </a:cubicBezTo>
                <a:cubicBezTo>
                  <a:pt x="107" y="182"/>
                  <a:pt x="108" y="182"/>
                  <a:pt x="109" y="182"/>
                </a:cubicBezTo>
                <a:cubicBezTo>
                  <a:pt x="112" y="183"/>
                  <a:pt x="113" y="184"/>
                  <a:pt x="115" y="187"/>
                </a:cubicBezTo>
                <a:cubicBezTo>
                  <a:pt x="115" y="191"/>
                  <a:pt x="114" y="194"/>
                  <a:pt x="110" y="195"/>
                </a:cubicBezTo>
                <a:cubicBezTo>
                  <a:pt x="95" y="195"/>
                  <a:pt x="80" y="195"/>
                  <a:pt x="65" y="195"/>
                </a:cubicBezTo>
                <a:cubicBezTo>
                  <a:pt x="65" y="180"/>
                  <a:pt x="65" y="165"/>
                  <a:pt x="65" y="150"/>
                </a:cubicBezTo>
                <a:cubicBezTo>
                  <a:pt x="66" y="148"/>
                  <a:pt x="67" y="146"/>
                  <a:pt x="69" y="145"/>
                </a:cubicBezTo>
                <a:cubicBezTo>
                  <a:pt x="73" y="145"/>
                  <a:pt x="75" y="146"/>
                  <a:pt x="77" y="149"/>
                </a:cubicBezTo>
                <a:cubicBezTo>
                  <a:pt x="79" y="153"/>
                  <a:pt x="78" y="158"/>
                  <a:pt x="78" y="163"/>
                </a:cubicBezTo>
                <a:cubicBezTo>
                  <a:pt x="78" y="166"/>
                  <a:pt x="78" y="169"/>
                  <a:pt x="78" y="172"/>
                </a:cubicBezTo>
                <a:cubicBezTo>
                  <a:pt x="79" y="172"/>
                  <a:pt x="79" y="172"/>
                  <a:pt x="79" y="172"/>
                </a:cubicBezTo>
                <a:cubicBezTo>
                  <a:pt x="97" y="153"/>
                  <a:pt x="116" y="135"/>
                  <a:pt x="135" y="116"/>
                </a:cubicBezTo>
                <a:cubicBezTo>
                  <a:pt x="135" y="110"/>
                  <a:pt x="135" y="105"/>
                  <a:pt x="135" y="99"/>
                </a:cubicBezTo>
                <a:cubicBezTo>
                  <a:pt x="121" y="95"/>
                  <a:pt x="111" y="83"/>
                  <a:pt x="111" y="68"/>
                </a:cubicBezTo>
                <a:cubicBezTo>
                  <a:pt x="111" y="50"/>
                  <a:pt x="125" y="36"/>
                  <a:pt x="143" y="36"/>
                </a:cubicBezTo>
                <a:cubicBezTo>
                  <a:pt x="160" y="36"/>
                  <a:pt x="175" y="50"/>
                  <a:pt x="175" y="68"/>
                </a:cubicBezTo>
                <a:cubicBezTo>
                  <a:pt x="175" y="84"/>
                  <a:pt x="163" y="97"/>
                  <a:pt x="148" y="99"/>
                </a:cubicBezTo>
                <a:cubicBezTo>
                  <a:pt x="148" y="105"/>
                  <a:pt x="148" y="110"/>
                  <a:pt x="148" y="115"/>
                </a:cubicBezTo>
                <a:cubicBezTo>
                  <a:pt x="168" y="135"/>
                  <a:pt x="187" y="155"/>
                  <a:pt x="207" y="174"/>
                </a:cubicBezTo>
                <a:cubicBezTo>
                  <a:pt x="207" y="166"/>
                  <a:pt x="207" y="158"/>
                  <a:pt x="207" y="150"/>
                </a:cubicBezTo>
                <a:cubicBezTo>
                  <a:pt x="210" y="145"/>
                  <a:pt x="210" y="145"/>
                  <a:pt x="215" y="145"/>
                </a:cubicBezTo>
                <a:cubicBezTo>
                  <a:pt x="216" y="146"/>
                  <a:pt x="218" y="147"/>
                  <a:pt x="219" y="148"/>
                </a:cubicBezTo>
                <a:cubicBezTo>
                  <a:pt x="220" y="152"/>
                  <a:pt x="220" y="155"/>
                  <a:pt x="220" y="159"/>
                </a:cubicBezTo>
                <a:cubicBezTo>
                  <a:pt x="220" y="170"/>
                  <a:pt x="220" y="181"/>
                  <a:pt x="220" y="192"/>
                </a:cubicBezTo>
                <a:close/>
                <a:moveTo>
                  <a:pt x="149" y="95"/>
                </a:moveTo>
                <a:cubicBezTo>
                  <a:pt x="149" y="95"/>
                  <a:pt x="150" y="94"/>
                  <a:pt x="150" y="94"/>
                </a:cubicBezTo>
                <a:cubicBezTo>
                  <a:pt x="151" y="94"/>
                  <a:pt x="151" y="94"/>
                  <a:pt x="152" y="94"/>
                </a:cubicBezTo>
                <a:cubicBezTo>
                  <a:pt x="152" y="94"/>
                  <a:pt x="153" y="93"/>
                  <a:pt x="154" y="93"/>
                </a:cubicBezTo>
                <a:cubicBezTo>
                  <a:pt x="154" y="93"/>
                  <a:pt x="155" y="93"/>
                  <a:pt x="155" y="92"/>
                </a:cubicBezTo>
                <a:cubicBezTo>
                  <a:pt x="156" y="92"/>
                  <a:pt x="157" y="91"/>
                  <a:pt x="158" y="90"/>
                </a:cubicBezTo>
                <a:cubicBezTo>
                  <a:pt x="159" y="90"/>
                  <a:pt x="159" y="90"/>
                  <a:pt x="160" y="89"/>
                </a:cubicBezTo>
                <a:cubicBezTo>
                  <a:pt x="160" y="89"/>
                  <a:pt x="161" y="88"/>
                  <a:pt x="161" y="88"/>
                </a:cubicBezTo>
                <a:cubicBezTo>
                  <a:pt x="162" y="87"/>
                  <a:pt x="162" y="87"/>
                  <a:pt x="162" y="87"/>
                </a:cubicBezTo>
                <a:cubicBezTo>
                  <a:pt x="163" y="86"/>
                  <a:pt x="163" y="86"/>
                  <a:pt x="164" y="85"/>
                </a:cubicBezTo>
                <a:cubicBezTo>
                  <a:pt x="165" y="84"/>
                  <a:pt x="165" y="83"/>
                  <a:pt x="166" y="83"/>
                </a:cubicBezTo>
                <a:cubicBezTo>
                  <a:pt x="166" y="82"/>
                  <a:pt x="166" y="81"/>
                  <a:pt x="167" y="81"/>
                </a:cubicBezTo>
                <a:cubicBezTo>
                  <a:pt x="167" y="80"/>
                  <a:pt x="167" y="80"/>
                  <a:pt x="168" y="79"/>
                </a:cubicBezTo>
                <a:cubicBezTo>
                  <a:pt x="168" y="79"/>
                  <a:pt x="168" y="78"/>
                  <a:pt x="168" y="77"/>
                </a:cubicBezTo>
                <a:cubicBezTo>
                  <a:pt x="169" y="77"/>
                  <a:pt x="169" y="76"/>
                  <a:pt x="169" y="76"/>
                </a:cubicBezTo>
                <a:cubicBezTo>
                  <a:pt x="169" y="75"/>
                  <a:pt x="169" y="75"/>
                  <a:pt x="169" y="75"/>
                </a:cubicBezTo>
                <a:cubicBezTo>
                  <a:pt x="169" y="74"/>
                  <a:pt x="169" y="74"/>
                  <a:pt x="169" y="74"/>
                </a:cubicBezTo>
                <a:cubicBezTo>
                  <a:pt x="169" y="74"/>
                  <a:pt x="169" y="73"/>
                  <a:pt x="170" y="73"/>
                </a:cubicBezTo>
                <a:cubicBezTo>
                  <a:pt x="170" y="72"/>
                  <a:pt x="170" y="72"/>
                  <a:pt x="170" y="72"/>
                </a:cubicBezTo>
                <a:cubicBezTo>
                  <a:pt x="170" y="72"/>
                  <a:pt x="170" y="71"/>
                  <a:pt x="170" y="71"/>
                </a:cubicBezTo>
                <a:cubicBezTo>
                  <a:pt x="170" y="70"/>
                  <a:pt x="170" y="69"/>
                  <a:pt x="170" y="68"/>
                </a:cubicBezTo>
                <a:cubicBezTo>
                  <a:pt x="170" y="68"/>
                  <a:pt x="170" y="68"/>
                  <a:pt x="170" y="68"/>
                </a:cubicBezTo>
                <a:cubicBezTo>
                  <a:pt x="170" y="67"/>
                  <a:pt x="170" y="67"/>
                  <a:pt x="170" y="67"/>
                </a:cubicBezTo>
                <a:cubicBezTo>
                  <a:pt x="170" y="67"/>
                  <a:pt x="170" y="67"/>
                  <a:pt x="170" y="67"/>
                </a:cubicBezTo>
                <a:cubicBezTo>
                  <a:pt x="170" y="67"/>
                  <a:pt x="170" y="67"/>
                  <a:pt x="170" y="67"/>
                </a:cubicBezTo>
                <a:cubicBezTo>
                  <a:pt x="170" y="66"/>
                  <a:pt x="170" y="65"/>
                  <a:pt x="170" y="65"/>
                </a:cubicBezTo>
                <a:cubicBezTo>
                  <a:pt x="170" y="64"/>
                  <a:pt x="170" y="64"/>
                  <a:pt x="170" y="64"/>
                </a:cubicBezTo>
                <a:cubicBezTo>
                  <a:pt x="170" y="63"/>
                  <a:pt x="170" y="63"/>
                  <a:pt x="170" y="63"/>
                </a:cubicBezTo>
                <a:cubicBezTo>
                  <a:pt x="170" y="62"/>
                  <a:pt x="169" y="62"/>
                  <a:pt x="169" y="62"/>
                </a:cubicBezTo>
                <a:cubicBezTo>
                  <a:pt x="169" y="61"/>
                  <a:pt x="169" y="61"/>
                  <a:pt x="169" y="61"/>
                </a:cubicBezTo>
                <a:cubicBezTo>
                  <a:pt x="169" y="60"/>
                  <a:pt x="169" y="60"/>
                  <a:pt x="169" y="59"/>
                </a:cubicBezTo>
                <a:cubicBezTo>
                  <a:pt x="168" y="59"/>
                  <a:pt x="168" y="58"/>
                  <a:pt x="168" y="58"/>
                </a:cubicBezTo>
                <a:cubicBezTo>
                  <a:pt x="168" y="57"/>
                  <a:pt x="168" y="57"/>
                  <a:pt x="168" y="57"/>
                </a:cubicBezTo>
                <a:cubicBezTo>
                  <a:pt x="168" y="56"/>
                  <a:pt x="167" y="56"/>
                  <a:pt x="167" y="55"/>
                </a:cubicBezTo>
                <a:cubicBezTo>
                  <a:pt x="166" y="54"/>
                  <a:pt x="166" y="54"/>
                  <a:pt x="166" y="53"/>
                </a:cubicBezTo>
                <a:cubicBezTo>
                  <a:pt x="165" y="52"/>
                  <a:pt x="165" y="52"/>
                  <a:pt x="164" y="51"/>
                </a:cubicBezTo>
                <a:cubicBezTo>
                  <a:pt x="164" y="50"/>
                  <a:pt x="164" y="50"/>
                  <a:pt x="164" y="50"/>
                </a:cubicBezTo>
                <a:cubicBezTo>
                  <a:pt x="163" y="50"/>
                  <a:pt x="163" y="49"/>
                  <a:pt x="163" y="49"/>
                </a:cubicBezTo>
                <a:cubicBezTo>
                  <a:pt x="162" y="48"/>
                  <a:pt x="162" y="48"/>
                  <a:pt x="162" y="48"/>
                </a:cubicBezTo>
                <a:cubicBezTo>
                  <a:pt x="161" y="47"/>
                  <a:pt x="160" y="46"/>
                  <a:pt x="159" y="46"/>
                </a:cubicBezTo>
                <a:cubicBezTo>
                  <a:pt x="158" y="45"/>
                  <a:pt x="157" y="44"/>
                  <a:pt x="156" y="44"/>
                </a:cubicBezTo>
                <a:cubicBezTo>
                  <a:pt x="155" y="44"/>
                  <a:pt x="155" y="43"/>
                  <a:pt x="154" y="43"/>
                </a:cubicBezTo>
                <a:cubicBezTo>
                  <a:pt x="153" y="42"/>
                  <a:pt x="152" y="42"/>
                  <a:pt x="150" y="41"/>
                </a:cubicBezTo>
                <a:cubicBezTo>
                  <a:pt x="149" y="41"/>
                  <a:pt x="149" y="41"/>
                  <a:pt x="149" y="41"/>
                </a:cubicBezTo>
                <a:cubicBezTo>
                  <a:pt x="148" y="41"/>
                  <a:pt x="148" y="41"/>
                  <a:pt x="148" y="41"/>
                </a:cubicBezTo>
                <a:cubicBezTo>
                  <a:pt x="147" y="41"/>
                  <a:pt x="147" y="41"/>
                  <a:pt x="147" y="41"/>
                </a:cubicBezTo>
                <a:cubicBezTo>
                  <a:pt x="146" y="41"/>
                  <a:pt x="146" y="41"/>
                  <a:pt x="146" y="41"/>
                </a:cubicBezTo>
                <a:cubicBezTo>
                  <a:pt x="145" y="40"/>
                  <a:pt x="145" y="40"/>
                  <a:pt x="145" y="40"/>
                </a:cubicBezTo>
                <a:cubicBezTo>
                  <a:pt x="145" y="40"/>
                  <a:pt x="145" y="40"/>
                  <a:pt x="145" y="40"/>
                </a:cubicBezTo>
                <a:cubicBezTo>
                  <a:pt x="144" y="40"/>
                  <a:pt x="144" y="40"/>
                  <a:pt x="144" y="40"/>
                </a:cubicBezTo>
                <a:cubicBezTo>
                  <a:pt x="143" y="40"/>
                  <a:pt x="142" y="40"/>
                  <a:pt x="141" y="40"/>
                </a:cubicBezTo>
                <a:cubicBezTo>
                  <a:pt x="140" y="40"/>
                  <a:pt x="140" y="40"/>
                  <a:pt x="140" y="40"/>
                </a:cubicBezTo>
                <a:cubicBezTo>
                  <a:pt x="139" y="41"/>
                  <a:pt x="139" y="41"/>
                  <a:pt x="139" y="41"/>
                </a:cubicBezTo>
                <a:cubicBezTo>
                  <a:pt x="139" y="41"/>
                  <a:pt x="139" y="41"/>
                  <a:pt x="139" y="41"/>
                </a:cubicBezTo>
                <a:cubicBezTo>
                  <a:pt x="138" y="41"/>
                  <a:pt x="138" y="41"/>
                  <a:pt x="138" y="41"/>
                </a:cubicBezTo>
                <a:cubicBezTo>
                  <a:pt x="138" y="41"/>
                  <a:pt x="138" y="41"/>
                  <a:pt x="138" y="41"/>
                </a:cubicBezTo>
                <a:cubicBezTo>
                  <a:pt x="137" y="41"/>
                  <a:pt x="137" y="41"/>
                  <a:pt x="136" y="41"/>
                </a:cubicBezTo>
                <a:cubicBezTo>
                  <a:pt x="136" y="41"/>
                  <a:pt x="135" y="41"/>
                  <a:pt x="135" y="41"/>
                </a:cubicBezTo>
                <a:cubicBezTo>
                  <a:pt x="134" y="42"/>
                  <a:pt x="134" y="42"/>
                  <a:pt x="134" y="42"/>
                </a:cubicBezTo>
                <a:cubicBezTo>
                  <a:pt x="133" y="42"/>
                  <a:pt x="133" y="42"/>
                  <a:pt x="133" y="42"/>
                </a:cubicBezTo>
                <a:cubicBezTo>
                  <a:pt x="133" y="42"/>
                  <a:pt x="132" y="42"/>
                  <a:pt x="132" y="42"/>
                </a:cubicBezTo>
                <a:cubicBezTo>
                  <a:pt x="131" y="43"/>
                  <a:pt x="131" y="43"/>
                  <a:pt x="130" y="43"/>
                </a:cubicBezTo>
                <a:cubicBezTo>
                  <a:pt x="129" y="44"/>
                  <a:pt x="128" y="44"/>
                  <a:pt x="127" y="45"/>
                </a:cubicBezTo>
                <a:cubicBezTo>
                  <a:pt x="127" y="45"/>
                  <a:pt x="126" y="46"/>
                  <a:pt x="125" y="46"/>
                </a:cubicBezTo>
                <a:cubicBezTo>
                  <a:pt x="124" y="47"/>
                  <a:pt x="123" y="48"/>
                  <a:pt x="122" y="49"/>
                </a:cubicBezTo>
                <a:cubicBezTo>
                  <a:pt x="122" y="50"/>
                  <a:pt x="122" y="50"/>
                  <a:pt x="122" y="50"/>
                </a:cubicBezTo>
                <a:cubicBezTo>
                  <a:pt x="121" y="50"/>
                  <a:pt x="121" y="50"/>
                  <a:pt x="121" y="50"/>
                </a:cubicBezTo>
                <a:cubicBezTo>
                  <a:pt x="121" y="51"/>
                  <a:pt x="121" y="51"/>
                  <a:pt x="121" y="51"/>
                </a:cubicBezTo>
                <a:cubicBezTo>
                  <a:pt x="120" y="52"/>
                  <a:pt x="119" y="53"/>
                  <a:pt x="119" y="54"/>
                </a:cubicBezTo>
                <a:cubicBezTo>
                  <a:pt x="119" y="54"/>
                  <a:pt x="118" y="55"/>
                  <a:pt x="118" y="56"/>
                </a:cubicBezTo>
                <a:cubicBezTo>
                  <a:pt x="117" y="56"/>
                  <a:pt x="117" y="57"/>
                  <a:pt x="117" y="58"/>
                </a:cubicBezTo>
                <a:cubicBezTo>
                  <a:pt x="117" y="59"/>
                  <a:pt x="116" y="59"/>
                  <a:pt x="116" y="59"/>
                </a:cubicBezTo>
                <a:cubicBezTo>
                  <a:pt x="116" y="60"/>
                  <a:pt x="116" y="60"/>
                  <a:pt x="116" y="61"/>
                </a:cubicBezTo>
                <a:cubicBezTo>
                  <a:pt x="116" y="62"/>
                  <a:pt x="116" y="62"/>
                  <a:pt x="116" y="62"/>
                </a:cubicBezTo>
                <a:cubicBezTo>
                  <a:pt x="115" y="63"/>
                  <a:pt x="115" y="63"/>
                  <a:pt x="115" y="63"/>
                </a:cubicBezTo>
                <a:cubicBezTo>
                  <a:pt x="115" y="64"/>
                  <a:pt x="115" y="64"/>
                  <a:pt x="115" y="64"/>
                </a:cubicBezTo>
                <a:cubicBezTo>
                  <a:pt x="115" y="64"/>
                  <a:pt x="115" y="64"/>
                  <a:pt x="115" y="64"/>
                </a:cubicBezTo>
                <a:cubicBezTo>
                  <a:pt x="115" y="65"/>
                  <a:pt x="115" y="65"/>
                  <a:pt x="115" y="65"/>
                </a:cubicBezTo>
                <a:cubicBezTo>
                  <a:pt x="115" y="66"/>
                  <a:pt x="115" y="67"/>
                  <a:pt x="115" y="68"/>
                </a:cubicBezTo>
                <a:cubicBezTo>
                  <a:pt x="115" y="68"/>
                  <a:pt x="115" y="69"/>
                  <a:pt x="115" y="70"/>
                </a:cubicBezTo>
                <a:cubicBezTo>
                  <a:pt x="115" y="71"/>
                  <a:pt x="115" y="71"/>
                  <a:pt x="115" y="71"/>
                </a:cubicBezTo>
                <a:cubicBezTo>
                  <a:pt x="115" y="71"/>
                  <a:pt x="115" y="71"/>
                  <a:pt x="115" y="71"/>
                </a:cubicBezTo>
                <a:cubicBezTo>
                  <a:pt x="115" y="71"/>
                  <a:pt x="115" y="71"/>
                  <a:pt x="115" y="71"/>
                </a:cubicBezTo>
                <a:cubicBezTo>
                  <a:pt x="115" y="72"/>
                  <a:pt x="115" y="72"/>
                  <a:pt x="115" y="72"/>
                </a:cubicBezTo>
                <a:cubicBezTo>
                  <a:pt x="115" y="73"/>
                  <a:pt x="115" y="73"/>
                  <a:pt x="115" y="73"/>
                </a:cubicBezTo>
                <a:cubicBezTo>
                  <a:pt x="115" y="73"/>
                  <a:pt x="116" y="74"/>
                  <a:pt x="116" y="74"/>
                </a:cubicBezTo>
                <a:cubicBezTo>
                  <a:pt x="116" y="74"/>
                  <a:pt x="116" y="75"/>
                  <a:pt x="116" y="75"/>
                </a:cubicBezTo>
                <a:cubicBezTo>
                  <a:pt x="116" y="76"/>
                  <a:pt x="116" y="76"/>
                  <a:pt x="116" y="76"/>
                </a:cubicBezTo>
                <a:cubicBezTo>
                  <a:pt x="117" y="77"/>
                  <a:pt x="117" y="77"/>
                  <a:pt x="117" y="77"/>
                </a:cubicBezTo>
                <a:cubicBezTo>
                  <a:pt x="117" y="78"/>
                  <a:pt x="117" y="78"/>
                  <a:pt x="117" y="79"/>
                </a:cubicBezTo>
                <a:cubicBezTo>
                  <a:pt x="117" y="79"/>
                  <a:pt x="118" y="80"/>
                  <a:pt x="118" y="81"/>
                </a:cubicBezTo>
                <a:cubicBezTo>
                  <a:pt x="119" y="82"/>
                  <a:pt x="119" y="82"/>
                  <a:pt x="120" y="83"/>
                </a:cubicBezTo>
                <a:cubicBezTo>
                  <a:pt x="120" y="84"/>
                  <a:pt x="120" y="84"/>
                  <a:pt x="121" y="85"/>
                </a:cubicBezTo>
                <a:cubicBezTo>
                  <a:pt x="122" y="86"/>
                  <a:pt x="122" y="87"/>
                  <a:pt x="123" y="87"/>
                </a:cubicBezTo>
                <a:cubicBezTo>
                  <a:pt x="123" y="88"/>
                  <a:pt x="123" y="88"/>
                  <a:pt x="123" y="88"/>
                </a:cubicBezTo>
                <a:cubicBezTo>
                  <a:pt x="124" y="89"/>
                  <a:pt x="125" y="89"/>
                  <a:pt x="126" y="90"/>
                </a:cubicBezTo>
                <a:cubicBezTo>
                  <a:pt x="127" y="91"/>
                  <a:pt x="128" y="91"/>
                  <a:pt x="129" y="92"/>
                </a:cubicBezTo>
                <a:cubicBezTo>
                  <a:pt x="129" y="92"/>
                  <a:pt x="130" y="93"/>
                  <a:pt x="131" y="93"/>
                </a:cubicBezTo>
                <a:cubicBezTo>
                  <a:pt x="132" y="93"/>
                  <a:pt x="132" y="93"/>
                  <a:pt x="133" y="94"/>
                </a:cubicBezTo>
                <a:cubicBezTo>
                  <a:pt x="134" y="94"/>
                  <a:pt x="134" y="94"/>
                  <a:pt x="135" y="94"/>
                </a:cubicBezTo>
                <a:cubicBezTo>
                  <a:pt x="135" y="94"/>
                  <a:pt x="135" y="94"/>
                  <a:pt x="135" y="94"/>
                </a:cubicBezTo>
                <a:cubicBezTo>
                  <a:pt x="136" y="95"/>
                  <a:pt x="136" y="95"/>
                  <a:pt x="136" y="95"/>
                </a:cubicBezTo>
                <a:cubicBezTo>
                  <a:pt x="137" y="95"/>
                  <a:pt x="137" y="95"/>
                  <a:pt x="138" y="95"/>
                </a:cubicBezTo>
                <a:cubicBezTo>
                  <a:pt x="139" y="95"/>
                  <a:pt x="139" y="95"/>
                  <a:pt x="139" y="95"/>
                </a:cubicBezTo>
                <a:cubicBezTo>
                  <a:pt x="139" y="95"/>
                  <a:pt x="139" y="95"/>
                  <a:pt x="139" y="95"/>
                </a:cubicBezTo>
                <a:cubicBezTo>
                  <a:pt x="140" y="95"/>
                  <a:pt x="140" y="95"/>
                  <a:pt x="140" y="95"/>
                </a:cubicBezTo>
                <a:cubicBezTo>
                  <a:pt x="140" y="95"/>
                  <a:pt x="140" y="95"/>
                  <a:pt x="140" y="95"/>
                </a:cubicBezTo>
                <a:cubicBezTo>
                  <a:pt x="141" y="95"/>
                  <a:pt x="141" y="95"/>
                  <a:pt x="141" y="95"/>
                </a:cubicBezTo>
                <a:cubicBezTo>
                  <a:pt x="142" y="95"/>
                  <a:pt x="142" y="95"/>
                  <a:pt x="142" y="95"/>
                </a:cubicBezTo>
                <a:cubicBezTo>
                  <a:pt x="142" y="95"/>
                  <a:pt x="143" y="95"/>
                  <a:pt x="144" y="95"/>
                </a:cubicBezTo>
                <a:cubicBezTo>
                  <a:pt x="144" y="95"/>
                  <a:pt x="144" y="95"/>
                  <a:pt x="144" y="95"/>
                </a:cubicBezTo>
                <a:cubicBezTo>
                  <a:pt x="145" y="95"/>
                  <a:pt x="145" y="95"/>
                  <a:pt x="145" y="95"/>
                </a:cubicBezTo>
                <a:cubicBezTo>
                  <a:pt x="145" y="95"/>
                  <a:pt x="146" y="95"/>
                  <a:pt x="146" y="95"/>
                </a:cubicBezTo>
                <a:cubicBezTo>
                  <a:pt x="147" y="95"/>
                  <a:pt x="147" y="95"/>
                  <a:pt x="147" y="95"/>
                </a:cubicBezTo>
                <a:cubicBezTo>
                  <a:pt x="147" y="95"/>
                  <a:pt x="147" y="95"/>
                  <a:pt x="147" y="95"/>
                </a:cubicBezTo>
                <a:cubicBezTo>
                  <a:pt x="148" y="95"/>
                  <a:pt x="148" y="95"/>
                  <a:pt x="148" y="95"/>
                </a:cubicBezTo>
                <a:cubicBezTo>
                  <a:pt x="148" y="95"/>
                  <a:pt x="148" y="95"/>
                  <a:pt x="149" y="95"/>
                </a:cubicBezTo>
                <a:close/>
                <a:moveTo>
                  <a:pt x="161" y="83"/>
                </a:moveTo>
                <a:cubicBezTo>
                  <a:pt x="161" y="83"/>
                  <a:pt x="161" y="83"/>
                  <a:pt x="161" y="83"/>
                </a:cubicBezTo>
                <a:cubicBezTo>
                  <a:pt x="161" y="83"/>
                  <a:pt x="161" y="83"/>
                  <a:pt x="161" y="83"/>
                </a:cubicBezTo>
                <a:cubicBezTo>
                  <a:pt x="161" y="83"/>
                  <a:pt x="161" y="83"/>
                  <a:pt x="161" y="83"/>
                </a:cubicBezTo>
                <a:cubicBezTo>
                  <a:pt x="161" y="83"/>
                  <a:pt x="161" y="83"/>
                  <a:pt x="161" y="83"/>
                </a:cubicBezTo>
                <a:close/>
                <a:moveTo>
                  <a:pt x="161" y="83"/>
                </a:moveTo>
                <a:cubicBezTo>
                  <a:pt x="161" y="83"/>
                  <a:pt x="161" y="83"/>
                  <a:pt x="161" y="83"/>
                </a:cubicBezTo>
                <a:cubicBezTo>
                  <a:pt x="161" y="83"/>
                  <a:pt x="161" y="83"/>
                  <a:pt x="161" y="83"/>
                </a:cubicBezTo>
                <a:cubicBezTo>
                  <a:pt x="161" y="83"/>
                  <a:pt x="161" y="83"/>
                  <a:pt x="161" y="83"/>
                </a:cubicBezTo>
                <a:cubicBezTo>
                  <a:pt x="162" y="83"/>
                  <a:pt x="162" y="83"/>
                  <a:pt x="162" y="83"/>
                </a:cubicBezTo>
                <a:lnTo>
                  <a:pt x="161" y="83"/>
                </a:lnTo>
                <a:close/>
                <a:moveTo>
                  <a:pt x="162" y="82"/>
                </a:moveTo>
                <a:cubicBezTo>
                  <a:pt x="162" y="82"/>
                  <a:pt x="162" y="82"/>
                  <a:pt x="162" y="82"/>
                </a:cubicBezTo>
                <a:cubicBezTo>
                  <a:pt x="162" y="82"/>
                  <a:pt x="162" y="82"/>
                  <a:pt x="162" y="82"/>
                </a:cubicBezTo>
                <a:cubicBezTo>
                  <a:pt x="162" y="82"/>
                  <a:pt x="162" y="82"/>
                  <a:pt x="162" y="82"/>
                </a:cubicBezTo>
                <a:cubicBezTo>
                  <a:pt x="162" y="82"/>
                  <a:pt x="162" y="82"/>
                  <a:pt x="162" y="82"/>
                </a:cubicBezTo>
                <a:close/>
                <a:moveTo>
                  <a:pt x="163" y="80"/>
                </a:moveTo>
                <a:cubicBezTo>
                  <a:pt x="163" y="80"/>
                  <a:pt x="163" y="81"/>
                  <a:pt x="162" y="81"/>
                </a:cubicBezTo>
                <a:cubicBezTo>
                  <a:pt x="162" y="82"/>
                  <a:pt x="162" y="82"/>
                  <a:pt x="162" y="82"/>
                </a:cubicBezTo>
                <a:cubicBezTo>
                  <a:pt x="162" y="81"/>
                  <a:pt x="162" y="81"/>
                  <a:pt x="162" y="81"/>
                </a:cubicBezTo>
                <a:cubicBezTo>
                  <a:pt x="162" y="81"/>
                  <a:pt x="161" y="81"/>
                  <a:pt x="161" y="82"/>
                </a:cubicBezTo>
                <a:cubicBezTo>
                  <a:pt x="160" y="82"/>
                  <a:pt x="159" y="82"/>
                  <a:pt x="158" y="82"/>
                </a:cubicBezTo>
                <a:cubicBezTo>
                  <a:pt x="158" y="82"/>
                  <a:pt x="157" y="82"/>
                  <a:pt x="157" y="82"/>
                </a:cubicBezTo>
                <a:cubicBezTo>
                  <a:pt x="157" y="82"/>
                  <a:pt x="156" y="82"/>
                  <a:pt x="155" y="82"/>
                </a:cubicBezTo>
                <a:cubicBezTo>
                  <a:pt x="155" y="82"/>
                  <a:pt x="155" y="82"/>
                  <a:pt x="155" y="82"/>
                </a:cubicBezTo>
                <a:cubicBezTo>
                  <a:pt x="155" y="81"/>
                  <a:pt x="155" y="81"/>
                  <a:pt x="155" y="81"/>
                </a:cubicBezTo>
                <a:cubicBezTo>
                  <a:pt x="154" y="81"/>
                  <a:pt x="154" y="81"/>
                  <a:pt x="154" y="81"/>
                </a:cubicBezTo>
                <a:cubicBezTo>
                  <a:pt x="153" y="81"/>
                  <a:pt x="153" y="81"/>
                  <a:pt x="153" y="81"/>
                </a:cubicBezTo>
                <a:cubicBezTo>
                  <a:pt x="153" y="81"/>
                  <a:pt x="153" y="81"/>
                  <a:pt x="153" y="81"/>
                </a:cubicBezTo>
                <a:cubicBezTo>
                  <a:pt x="152" y="81"/>
                  <a:pt x="152" y="81"/>
                  <a:pt x="152" y="81"/>
                </a:cubicBezTo>
                <a:cubicBezTo>
                  <a:pt x="151" y="81"/>
                  <a:pt x="151" y="81"/>
                  <a:pt x="151" y="81"/>
                </a:cubicBezTo>
                <a:cubicBezTo>
                  <a:pt x="150" y="80"/>
                  <a:pt x="150" y="80"/>
                  <a:pt x="150" y="80"/>
                </a:cubicBezTo>
                <a:cubicBezTo>
                  <a:pt x="150" y="79"/>
                  <a:pt x="150" y="78"/>
                  <a:pt x="149" y="78"/>
                </a:cubicBezTo>
                <a:cubicBezTo>
                  <a:pt x="148" y="77"/>
                  <a:pt x="148" y="77"/>
                  <a:pt x="147" y="77"/>
                </a:cubicBezTo>
                <a:cubicBezTo>
                  <a:pt x="146" y="77"/>
                  <a:pt x="146" y="77"/>
                  <a:pt x="145" y="77"/>
                </a:cubicBezTo>
                <a:cubicBezTo>
                  <a:pt x="145" y="77"/>
                  <a:pt x="145" y="77"/>
                  <a:pt x="145" y="77"/>
                </a:cubicBezTo>
                <a:cubicBezTo>
                  <a:pt x="144" y="77"/>
                  <a:pt x="144" y="77"/>
                  <a:pt x="143" y="78"/>
                </a:cubicBezTo>
                <a:cubicBezTo>
                  <a:pt x="141" y="76"/>
                  <a:pt x="138" y="74"/>
                  <a:pt x="136" y="72"/>
                </a:cubicBezTo>
                <a:cubicBezTo>
                  <a:pt x="136" y="72"/>
                  <a:pt x="136" y="71"/>
                  <a:pt x="136" y="70"/>
                </a:cubicBezTo>
                <a:cubicBezTo>
                  <a:pt x="136" y="70"/>
                  <a:pt x="137" y="69"/>
                  <a:pt x="137" y="69"/>
                </a:cubicBezTo>
                <a:cubicBezTo>
                  <a:pt x="137" y="68"/>
                  <a:pt x="137" y="67"/>
                  <a:pt x="136" y="67"/>
                </a:cubicBezTo>
                <a:cubicBezTo>
                  <a:pt x="136" y="66"/>
                  <a:pt x="136" y="65"/>
                  <a:pt x="136" y="65"/>
                </a:cubicBezTo>
                <a:cubicBezTo>
                  <a:pt x="136" y="64"/>
                  <a:pt x="137" y="64"/>
                  <a:pt x="138" y="63"/>
                </a:cubicBezTo>
                <a:cubicBezTo>
                  <a:pt x="138" y="63"/>
                  <a:pt x="139" y="62"/>
                  <a:pt x="139" y="62"/>
                </a:cubicBezTo>
                <a:cubicBezTo>
                  <a:pt x="140" y="61"/>
                  <a:pt x="140" y="61"/>
                  <a:pt x="140" y="61"/>
                </a:cubicBezTo>
                <a:cubicBezTo>
                  <a:pt x="142" y="60"/>
                  <a:pt x="142" y="60"/>
                  <a:pt x="142" y="60"/>
                </a:cubicBezTo>
                <a:cubicBezTo>
                  <a:pt x="142" y="60"/>
                  <a:pt x="142" y="59"/>
                  <a:pt x="143" y="59"/>
                </a:cubicBezTo>
                <a:cubicBezTo>
                  <a:pt x="143" y="59"/>
                  <a:pt x="144" y="60"/>
                  <a:pt x="144" y="60"/>
                </a:cubicBezTo>
                <a:cubicBezTo>
                  <a:pt x="145" y="61"/>
                  <a:pt x="146" y="61"/>
                  <a:pt x="146" y="62"/>
                </a:cubicBezTo>
                <a:cubicBezTo>
                  <a:pt x="147" y="62"/>
                  <a:pt x="147" y="63"/>
                  <a:pt x="148" y="63"/>
                </a:cubicBezTo>
                <a:cubicBezTo>
                  <a:pt x="148" y="64"/>
                  <a:pt x="148" y="64"/>
                  <a:pt x="148" y="64"/>
                </a:cubicBezTo>
                <a:cubicBezTo>
                  <a:pt x="149" y="64"/>
                  <a:pt x="150" y="65"/>
                  <a:pt x="150" y="65"/>
                </a:cubicBezTo>
                <a:cubicBezTo>
                  <a:pt x="151" y="65"/>
                  <a:pt x="151" y="66"/>
                  <a:pt x="151" y="66"/>
                </a:cubicBezTo>
                <a:cubicBezTo>
                  <a:pt x="152" y="67"/>
                  <a:pt x="152" y="67"/>
                  <a:pt x="152" y="67"/>
                </a:cubicBezTo>
                <a:cubicBezTo>
                  <a:pt x="152" y="68"/>
                  <a:pt x="151" y="69"/>
                  <a:pt x="152" y="71"/>
                </a:cubicBezTo>
                <a:cubicBezTo>
                  <a:pt x="152" y="72"/>
                  <a:pt x="153" y="73"/>
                  <a:pt x="154" y="73"/>
                </a:cubicBezTo>
                <a:cubicBezTo>
                  <a:pt x="156" y="74"/>
                  <a:pt x="159" y="74"/>
                  <a:pt x="160" y="73"/>
                </a:cubicBezTo>
                <a:cubicBezTo>
                  <a:pt x="160" y="73"/>
                  <a:pt x="161" y="73"/>
                  <a:pt x="161" y="73"/>
                </a:cubicBezTo>
                <a:cubicBezTo>
                  <a:pt x="161" y="73"/>
                  <a:pt x="162" y="74"/>
                  <a:pt x="163" y="74"/>
                </a:cubicBezTo>
                <a:cubicBezTo>
                  <a:pt x="163" y="75"/>
                  <a:pt x="164" y="75"/>
                  <a:pt x="165" y="76"/>
                </a:cubicBezTo>
                <a:cubicBezTo>
                  <a:pt x="165" y="77"/>
                  <a:pt x="164" y="78"/>
                  <a:pt x="163" y="80"/>
                </a:cubicBezTo>
                <a:close/>
                <a:moveTo>
                  <a:pt x="162" y="54"/>
                </a:moveTo>
                <a:cubicBezTo>
                  <a:pt x="162" y="54"/>
                  <a:pt x="163" y="55"/>
                  <a:pt x="163" y="55"/>
                </a:cubicBezTo>
                <a:cubicBezTo>
                  <a:pt x="163" y="56"/>
                  <a:pt x="164" y="57"/>
                  <a:pt x="164" y="58"/>
                </a:cubicBezTo>
                <a:cubicBezTo>
                  <a:pt x="165" y="58"/>
                  <a:pt x="165" y="59"/>
                  <a:pt x="165" y="60"/>
                </a:cubicBezTo>
                <a:cubicBezTo>
                  <a:pt x="165" y="61"/>
                  <a:pt x="166" y="61"/>
                  <a:pt x="166" y="62"/>
                </a:cubicBezTo>
                <a:cubicBezTo>
                  <a:pt x="166" y="62"/>
                  <a:pt x="166" y="62"/>
                  <a:pt x="166" y="62"/>
                </a:cubicBezTo>
                <a:cubicBezTo>
                  <a:pt x="166" y="63"/>
                  <a:pt x="166" y="64"/>
                  <a:pt x="166" y="64"/>
                </a:cubicBezTo>
                <a:cubicBezTo>
                  <a:pt x="166" y="64"/>
                  <a:pt x="166" y="64"/>
                  <a:pt x="166" y="64"/>
                </a:cubicBezTo>
                <a:cubicBezTo>
                  <a:pt x="166" y="65"/>
                  <a:pt x="166" y="65"/>
                  <a:pt x="166" y="66"/>
                </a:cubicBezTo>
                <a:cubicBezTo>
                  <a:pt x="167" y="66"/>
                  <a:pt x="166" y="67"/>
                  <a:pt x="167" y="68"/>
                </a:cubicBezTo>
                <a:cubicBezTo>
                  <a:pt x="167" y="68"/>
                  <a:pt x="167" y="69"/>
                  <a:pt x="167" y="70"/>
                </a:cubicBezTo>
                <a:cubicBezTo>
                  <a:pt x="166" y="70"/>
                  <a:pt x="166" y="70"/>
                  <a:pt x="166" y="70"/>
                </a:cubicBezTo>
                <a:cubicBezTo>
                  <a:pt x="166" y="71"/>
                  <a:pt x="166" y="71"/>
                  <a:pt x="166" y="71"/>
                </a:cubicBezTo>
                <a:cubicBezTo>
                  <a:pt x="166" y="72"/>
                  <a:pt x="166" y="72"/>
                  <a:pt x="166" y="72"/>
                </a:cubicBezTo>
                <a:cubicBezTo>
                  <a:pt x="166" y="72"/>
                  <a:pt x="166" y="73"/>
                  <a:pt x="166" y="74"/>
                </a:cubicBezTo>
                <a:cubicBezTo>
                  <a:pt x="166" y="74"/>
                  <a:pt x="166" y="74"/>
                  <a:pt x="166" y="74"/>
                </a:cubicBezTo>
                <a:cubicBezTo>
                  <a:pt x="164" y="73"/>
                  <a:pt x="163" y="72"/>
                  <a:pt x="162" y="71"/>
                </a:cubicBezTo>
                <a:cubicBezTo>
                  <a:pt x="162" y="70"/>
                  <a:pt x="162" y="69"/>
                  <a:pt x="162" y="68"/>
                </a:cubicBezTo>
                <a:cubicBezTo>
                  <a:pt x="162" y="68"/>
                  <a:pt x="162" y="68"/>
                  <a:pt x="162" y="68"/>
                </a:cubicBezTo>
                <a:cubicBezTo>
                  <a:pt x="162" y="68"/>
                  <a:pt x="162" y="67"/>
                  <a:pt x="162" y="67"/>
                </a:cubicBezTo>
                <a:cubicBezTo>
                  <a:pt x="161" y="67"/>
                  <a:pt x="161" y="66"/>
                  <a:pt x="161" y="66"/>
                </a:cubicBezTo>
                <a:cubicBezTo>
                  <a:pt x="160" y="65"/>
                  <a:pt x="160" y="65"/>
                  <a:pt x="160" y="65"/>
                </a:cubicBezTo>
                <a:cubicBezTo>
                  <a:pt x="159" y="64"/>
                  <a:pt x="159" y="64"/>
                  <a:pt x="158" y="64"/>
                </a:cubicBezTo>
                <a:cubicBezTo>
                  <a:pt x="158" y="64"/>
                  <a:pt x="157" y="64"/>
                  <a:pt x="157" y="64"/>
                </a:cubicBezTo>
                <a:cubicBezTo>
                  <a:pt x="156" y="64"/>
                  <a:pt x="156" y="64"/>
                  <a:pt x="155" y="64"/>
                </a:cubicBezTo>
                <a:cubicBezTo>
                  <a:pt x="155" y="64"/>
                  <a:pt x="155" y="64"/>
                  <a:pt x="154" y="64"/>
                </a:cubicBezTo>
                <a:cubicBezTo>
                  <a:pt x="154" y="64"/>
                  <a:pt x="153" y="64"/>
                  <a:pt x="153" y="63"/>
                </a:cubicBezTo>
                <a:cubicBezTo>
                  <a:pt x="152" y="63"/>
                  <a:pt x="152" y="62"/>
                  <a:pt x="151" y="61"/>
                </a:cubicBezTo>
                <a:cubicBezTo>
                  <a:pt x="150" y="61"/>
                  <a:pt x="150" y="60"/>
                  <a:pt x="149" y="60"/>
                </a:cubicBezTo>
                <a:cubicBezTo>
                  <a:pt x="148" y="59"/>
                  <a:pt x="147" y="58"/>
                  <a:pt x="146" y="57"/>
                </a:cubicBezTo>
                <a:cubicBezTo>
                  <a:pt x="146" y="57"/>
                  <a:pt x="146" y="57"/>
                  <a:pt x="146" y="57"/>
                </a:cubicBezTo>
                <a:cubicBezTo>
                  <a:pt x="147" y="57"/>
                  <a:pt x="147" y="56"/>
                  <a:pt x="148" y="56"/>
                </a:cubicBezTo>
                <a:cubicBezTo>
                  <a:pt x="148" y="56"/>
                  <a:pt x="149" y="56"/>
                  <a:pt x="149" y="55"/>
                </a:cubicBezTo>
                <a:cubicBezTo>
                  <a:pt x="150" y="55"/>
                  <a:pt x="150" y="55"/>
                  <a:pt x="151" y="55"/>
                </a:cubicBezTo>
                <a:cubicBezTo>
                  <a:pt x="151" y="55"/>
                  <a:pt x="152" y="54"/>
                  <a:pt x="153" y="54"/>
                </a:cubicBezTo>
                <a:cubicBezTo>
                  <a:pt x="154" y="54"/>
                  <a:pt x="155" y="54"/>
                  <a:pt x="155" y="53"/>
                </a:cubicBezTo>
                <a:cubicBezTo>
                  <a:pt x="156" y="53"/>
                  <a:pt x="156" y="53"/>
                  <a:pt x="156" y="53"/>
                </a:cubicBezTo>
                <a:cubicBezTo>
                  <a:pt x="156" y="53"/>
                  <a:pt x="157" y="53"/>
                  <a:pt x="157" y="53"/>
                </a:cubicBezTo>
                <a:cubicBezTo>
                  <a:pt x="157" y="53"/>
                  <a:pt x="157" y="53"/>
                  <a:pt x="157" y="53"/>
                </a:cubicBezTo>
                <a:cubicBezTo>
                  <a:pt x="157" y="53"/>
                  <a:pt x="157" y="53"/>
                  <a:pt x="157" y="53"/>
                </a:cubicBezTo>
                <a:cubicBezTo>
                  <a:pt x="158" y="53"/>
                  <a:pt x="158" y="53"/>
                  <a:pt x="158" y="53"/>
                </a:cubicBezTo>
                <a:cubicBezTo>
                  <a:pt x="158" y="53"/>
                  <a:pt x="159" y="53"/>
                  <a:pt x="160" y="53"/>
                </a:cubicBezTo>
                <a:cubicBezTo>
                  <a:pt x="160" y="53"/>
                  <a:pt x="160" y="53"/>
                  <a:pt x="160" y="53"/>
                </a:cubicBezTo>
                <a:cubicBezTo>
                  <a:pt x="161" y="53"/>
                  <a:pt x="161" y="53"/>
                  <a:pt x="161" y="53"/>
                </a:cubicBezTo>
                <a:cubicBezTo>
                  <a:pt x="161" y="53"/>
                  <a:pt x="161" y="53"/>
                  <a:pt x="161" y="53"/>
                </a:cubicBezTo>
                <a:cubicBezTo>
                  <a:pt x="161" y="53"/>
                  <a:pt x="161" y="53"/>
                  <a:pt x="161" y="53"/>
                </a:cubicBezTo>
                <a:cubicBezTo>
                  <a:pt x="161" y="53"/>
                  <a:pt x="161" y="53"/>
                  <a:pt x="161" y="53"/>
                </a:cubicBezTo>
                <a:lnTo>
                  <a:pt x="162" y="54"/>
                </a:lnTo>
                <a:close/>
                <a:moveTo>
                  <a:pt x="159" y="51"/>
                </a:moveTo>
                <a:cubicBezTo>
                  <a:pt x="159" y="51"/>
                  <a:pt x="159" y="51"/>
                  <a:pt x="159" y="51"/>
                </a:cubicBezTo>
                <a:cubicBezTo>
                  <a:pt x="159" y="51"/>
                  <a:pt x="159" y="51"/>
                  <a:pt x="159" y="51"/>
                </a:cubicBezTo>
                <a:cubicBezTo>
                  <a:pt x="159" y="50"/>
                  <a:pt x="159" y="50"/>
                  <a:pt x="159" y="50"/>
                </a:cubicBezTo>
                <a:lnTo>
                  <a:pt x="159" y="51"/>
                </a:lnTo>
                <a:close/>
                <a:moveTo>
                  <a:pt x="159" y="50"/>
                </a:moveTo>
                <a:cubicBezTo>
                  <a:pt x="159" y="50"/>
                  <a:pt x="159" y="50"/>
                  <a:pt x="159" y="50"/>
                </a:cubicBezTo>
                <a:cubicBezTo>
                  <a:pt x="159" y="50"/>
                  <a:pt x="159" y="50"/>
                  <a:pt x="159" y="50"/>
                </a:cubicBezTo>
                <a:cubicBezTo>
                  <a:pt x="159" y="50"/>
                  <a:pt x="159" y="50"/>
                  <a:pt x="159" y="50"/>
                </a:cubicBezTo>
                <a:close/>
                <a:moveTo>
                  <a:pt x="158" y="50"/>
                </a:moveTo>
                <a:cubicBezTo>
                  <a:pt x="158" y="50"/>
                  <a:pt x="158" y="50"/>
                  <a:pt x="158" y="50"/>
                </a:cubicBezTo>
                <a:cubicBezTo>
                  <a:pt x="158" y="50"/>
                  <a:pt x="158" y="50"/>
                  <a:pt x="158" y="50"/>
                </a:cubicBezTo>
                <a:cubicBezTo>
                  <a:pt x="158" y="50"/>
                  <a:pt x="158" y="50"/>
                  <a:pt x="158" y="50"/>
                </a:cubicBezTo>
                <a:close/>
                <a:moveTo>
                  <a:pt x="136" y="45"/>
                </a:moveTo>
                <a:cubicBezTo>
                  <a:pt x="136" y="45"/>
                  <a:pt x="137" y="44"/>
                  <a:pt x="137" y="44"/>
                </a:cubicBezTo>
                <a:cubicBezTo>
                  <a:pt x="138" y="44"/>
                  <a:pt x="138" y="44"/>
                  <a:pt x="138" y="44"/>
                </a:cubicBezTo>
                <a:cubicBezTo>
                  <a:pt x="139" y="44"/>
                  <a:pt x="139" y="44"/>
                  <a:pt x="139" y="44"/>
                </a:cubicBezTo>
                <a:cubicBezTo>
                  <a:pt x="139" y="44"/>
                  <a:pt x="139" y="44"/>
                  <a:pt x="139" y="44"/>
                </a:cubicBezTo>
                <a:cubicBezTo>
                  <a:pt x="140" y="44"/>
                  <a:pt x="140" y="44"/>
                  <a:pt x="140" y="44"/>
                </a:cubicBezTo>
                <a:cubicBezTo>
                  <a:pt x="140" y="44"/>
                  <a:pt x="140" y="44"/>
                  <a:pt x="140" y="44"/>
                </a:cubicBezTo>
                <a:cubicBezTo>
                  <a:pt x="141" y="44"/>
                  <a:pt x="143" y="44"/>
                  <a:pt x="144" y="44"/>
                </a:cubicBezTo>
                <a:cubicBezTo>
                  <a:pt x="144" y="44"/>
                  <a:pt x="145" y="44"/>
                  <a:pt x="145" y="44"/>
                </a:cubicBezTo>
                <a:cubicBezTo>
                  <a:pt x="146" y="44"/>
                  <a:pt x="146" y="44"/>
                  <a:pt x="146" y="44"/>
                </a:cubicBezTo>
                <a:cubicBezTo>
                  <a:pt x="146" y="44"/>
                  <a:pt x="146" y="44"/>
                  <a:pt x="146" y="44"/>
                </a:cubicBezTo>
                <a:cubicBezTo>
                  <a:pt x="147" y="44"/>
                  <a:pt x="147" y="44"/>
                  <a:pt x="147" y="44"/>
                </a:cubicBezTo>
                <a:cubicBezTo>
                  <a:pt x="148" y="44"/>
                  <a:pt x="148" y="44"/>
                  <a:pt x="148" y="44"/>
                </a:cubicBezTo>
                <a:cubicBezTo>
                  <a:pt x="149" y="45"/>
                  <a:pt x="149" y="45"/>
                  <a:pt x="149" y="45"/>
                </a:cubicBezTo>
                <a:cubicBezTo>
                  <a:pt x="149" y="45"/>
                  <a:pt x="150" y="45"/>
                  <a:pt x="150" y="45"/>
                </a:cubicBezTo>
                <a:cubicBezTo>
                  <a:pt x="151" y="45"/>
                  <a:pt x="151" y="45"/>
                  <a:pt x="151" y="45"/>
                </a:cubicBezTo>
                <a:cubicBezTo>
                  <a:pt x="152" y="46"/>
                  <a:pt x="152" y="46"/>
                  <a:pt x="153" y="46"/>
                </a:cubicBezTo>
                <a:cubicBezTo>
                  <a:pt x="153" y="46"/>
                  <a:pt x="154" y="47"/>
                  <a:pt x="155" y="47"/>
                </a:cubicBezTo>
                <a:cubicBezTo>
                  <a:pt x="155" y="47"/>
                  <a:pt x="156" y="48"/>
                  <a:pt x="157" y="49"/>
                </a:cubicBezTo>
                <a:cubicBezTo>
                  <a:pt x="158" y="49"/>
                  <a:pt x="158" y="49"/>
                  <a:pt x="158" y="49"/>
                </a:cubicBezTo>
                <a:cubicBezTo>
                  <a:pt x="157" y="49"/>
                  <a:pt x="157" y="49"/>
                  <a:pt x="157" y="49"/>
                </a:cubicBezTo>
                <a:cubicBezTo>
                  <a:pt x="157" y="49"/>
                  <a:pt x="156" y="49"/>
                  <a:pt x="155" y="49"/>
                </a:cubicBezTo>
                <a:cubicBezTo>
                  <a:pt x="155" y="49"/>
                  <a:pt x="154" y="49"/>
                  <a:pt x="154" y="49"/>
                </a:cubicBezTo>
                <a:cubicBezTo>
                  <a:pt x="153" y="49"/>
                  <a:pt x="153" y="49"/>
                  <a:pt x="153" y="49"/>
                </a:cubicBezTo>
                <a:cubicBezTo>
                  <a:pt x="152" y="49"/>
                  <a:pt x="152" y="49"/>
                  <a:pt x="152" y="49"/>
                </a:cubicBezTo>
                <a:cubicBezTo>
                  <a:pt x="152" y="49"/>
                  <a:pt x="152" y="49"/>
                  <a:pt x="152" y="49"/>
                </a:cubicBezTo>
                <a:cubicBezTo>
                  <a:pt x="151" y="49"/>
                  <a:pt x="151" y="49"/>
                  <a:pt x="150" y="49"/>
                </a:cubicBezTo>
                <a:cubicBezTo>
                  <a:pt x="150" y="50"/>
                  <a:pt x="150" y="50"/>
                  <a:pt x="149" y="50"/>
                </a:cubicBezTo>
                <a:cubicBezTo>
                  <a:pt x="149" y="50"/>
                  <a:pt x="148" y="50"/>
                  <a:pt x="148" y="50"/>
                </a:cubicBezTo>
                <a:cubicBezTo>
                  <a:pt x="147" y="50"/>
                  <a:pt x="146" y="51"/>
                  <a:pt x="145" y="51"/>
                </a:cubicBezTo>
                <a:cubicBezTo>
                  <a:pt x="144" y="51"/>
                  <a:pt x="143" y="52"/>
                  <a:pt x="142" y="52"/>
                </a:cubicBezTo>
                <a:cubicBezTo>
                  <a:pt x="142" y="52"/>
                  <a:pt x="142" y="52"/>
                  <a:pt x="142" y="52"/>
                </a:cubicBezTo>
                <a:cubicBezTo>
                  <a:pt x="141" y="52"/>
                  <a:pt x="141" y="52"/>
                  <a:pt x="141" y="52"/>
                </a:cubicBezTo>
                <a:cubicBezTo>
                  <a:pt x="141" y="52"/>
                  <a:pt x="141" y="52"/>
                  <a:pt x="141" y="52"/>
                </a:cubicBezTo>
                <a:cubicBezTo>
                  <a:pt x="141" y="51"/>
                  <a:pt x="140" y="51"/>
                  <a:pt x="140" y="51"/>
                </a:cubicBezTo>
                <a:cubicBezTo>
                  <a:pt x="140" y="50"/>
                  <a:pt x="139" y="50"/>
                  <a:pt x="139" y="49"/>
                </a:cubicBezTo>
                <a:cubicBezTo>
                  <a:pt x="138" y="48"/>
                  <a:pt x="138" y="48"/>
                  <a:pt x="138" y="48"/>
                </a:cubicBezTo>
                <a:cubicBezTo>
                  <a:pt x="138" y="48"/>
                  <a:pt x="137" y="48"/>
                  <a:pt x="137" y="47"/>
                </a:cubicBezTo>
                <a:cubicBezTo>
                  <a:pt x="137" y="47"/>
                  <a:pt x="136" y="46"/>
                  <a:pt x="136" y="46"/>
                </a:cubicBezTo>
                <a:cubicBezTo>
                  <a:pt x="135" y="45"/>
                  <a:pt x="135" y="45"/>
                  <a:pt x="135" y="45"/>
                </a:cubicBezTo>
                <a:lnTo>
                  <a:pt x="136" y="45"/>
                </a:lnTo>
                <a:close/>
                <a:moveTo>
                  <a:pt x="125" y="53"/>
                </a:moveTo>
                <a:cubicBezTo>
                  <a:pt x="125" y="52"/>
                  <a:pt x="125" y="52"/>
                  <a:pt x="125" y="51"/>
                </a:cubicBezTo>
                <a:cubicBezTo>
                  <a:pt x="125" y="51"/>
                  <a:pt x="125" y="51"/>
                  <a:pt x="125" y="51"/>
                </a:cubicBezTo>
                <a:cubicBezTo>
                  <a:pt x="126" y="50"/>
                  <a:pt x="126" y="50"/>
                  <a:pt x="127" y="50"/>
                </a:cubicBezTo>
                <a:cubicBezTo>
                  <a:pt x="128" y="49"/>
                  <a:pt x="129" y="48"/>
                  <a:pt x="129" y="48"/>
                </a:cubicBezTo>
                <a:cubicBezTo>
                  <a:pt x="130" y="47"/>
                  <a:pt x="130" y="47"/>
                  <a:pt x="130" y="47"/>
                </a:cubicBezTo>
                <a:cubicBezTo>
                  <a:pt x="131" y="47"/>
                  <a:pt x="131" y="47"/>
                  <a:pt x="131" y="47"/>
                </a:cubicBezTo>
                <a:cubicBezTo>
                  <a:pt x="132" y="46"/>
                  <a:pt x="132" y="46"/>
                  <a:pt x="132" y="46"/>
                </a:cubicBezTo>
                <a:cubicBezTo>
                  <a:pt x="132" y="47"/>
                  <a:pt x="133" y="47"/>
                  <a:pt x="133" y="48"/>
                </a:cubicBezTo>
                <a:cubicBezTo>
                  <a:pt x="133" y="48"/>
                  <a:pt x="133" y="48"/>
                  <a:pt x="134" y="49"/>
                </a:cubicBezTo>
                <a:cubicBezTo>
                  <a:pt x="134" y="49"/>
                  <a:pt x="134" y="49"/>
                  <a:pt x="134" y="50"/>
                </a:cubicBezTo>
                <a:cubicBezTo>
                  <a:pt x="135" y="50"/>
                  <a:pt x="135" y="51"/>
                  <a:pt x="135" y="51"/>
                </a:cubicBezTo>
                <a:cubicBezTo>
                  <a:pt x="136" y="52"/>
                  <a:pt x="136" y="52"/>
                  <a:pt x="136" y="52"/>
                </a:cubicBezTo>
                <a:cubicBezTo>
                  <a:pt x="136" y="52"/>
                  <a:pt x="137" y="53"/>
                  <a:pt x="137" y="53"/>
                </a:cubicBezTo>
                <a:cubicBezTo>
                  <a:pt x="138" y="53"/>
                  <a:pt x="138" y="54"/>
                  <a:pt x="138" y="54"/>
                </a:cubicBezTo>
                <a:cubicBezTo>
                  <a:pt x="138" y="54"/>
                  <a:pt x="138" y="54"/>
                  <a:pt x="138" y="54"/>
                </a:cubicBezTo>
                <a:cubicBezTo>
                  <a:pt x="138" y="55"/>
                  <a:pt x="138" y="55"/>
                  <a:pt x="137" y="55"/>
                </a:cubicBezTo>
                <a:cubicBezTo>
                  <a:pt x="137" y="56"/>
                  <a:pt x="137" y="56"/>
                  <a:pt x="137" y="56"/>
                </a:cubicBezTo>
                <a:cubicBezTo>
                  <a:pt x="136" y="56"/>
                  <a:pt x="135" y="57"/>
                  <a:pt x="135" y="57"/>
                </a:cubicBezTo>
                <a:cubicBezTo>
                  <a:pt x="134" y="58"/>
                  <a:pt x="132" y="60"/>
                  <a:pt x="131" y="61"/>
                </a:cubicBezTo>
                <a:cubicBezTo>
                  <a:pt x="131" y="61"/>
                  <a:pt x="131" y="61"/>
                  <a:pt x="131" y="61"/>
                </a:cubicBezTo>
                <a:cubicBezTo>
                  <a:pt x="130" y="61"/>
                  <a:pt x="130" y="61"/>
                  <a:pt x="130" y="61"/>
                </a:cubicBezTo>
                <a:cubicBezTo>
                  <a:pt x="129" y="61"/>
                  <a:pt x="129" y="61"/>
                  <a:pt x="128" y="61"/>
                </a:cubicBezTo>
                <a:cubicBezTo>
                  <a:pt x="128" y="61"/>
                  <a:pt x="127" y="61"/>
                  <a:pt x="127" y="61"/>
                </a:cubicBezTo>
                <a:cubicBezTo>
                  <a:pt x="127" y="61"/>
                  <a:pt x="127" y="61"/>
                  <a:pt x="127" y="61"/>
                </a:cubicBezTo>
                <a:cubicBezTo>
                  <a:pt x="127" y="61"/>
                  <a:pt x="126" y="60"/>
                  <a:pt x="126" y="60"/>
                </a:cubicBezTo>
                <a:cubicBezTo>
                  <a:pt x="126" y="59"/>
                  <a:pt x="126" y="59"/>
                  <a:pt x="126" y="58"/>
                </a:cubicBezTo>
                <a:cubicBezTo>
                  <a:pt x="126" y="58"/>
                  <a:pt x="126" y="58"/>
                  <a:pt x="125" y="57"/>
                </a:cubicBezTo>
                <a:cubicBezTo>
                  <a:pt x="125" y="57"/>
                  <a:pt x="125" y="56"/>
                  <a:pt x="125" y="56"/>
                </a:cubicBezTo>
                <a:cubicBezTo>
                  <a:pt x="125" y="55"/>
                  <a:pt x="125" y="55"/>
                  <a:pt x="125" y="55"/>
                </a:cubicBezTo>
                <a:cubicBezTo>
                  <a:pt x="125" y="55"/>
                  <a:pt x="125" y="55"/>
                  <a:pt x="125" y="55"/>
                </a:cubicBezTo>
                <a:cubicBezTo>
                  <a:pt x="125" y="54"/>
                  <a:pt x="125" y="54"/>
                  <a:pt x="125" y="53"/>
                </a:cubicBezTo>
                <a:close/>
                <a:moveTo>
                  <a:pt x="125" y="52"/>
                </a:moveTo>
                <a:cubicBezTo>
                  <a:pt x="125" y="51"/>
                  <a:pt x="125" y="51"/>
                  <a:pt x="125" y="51"/>
                </a:cubicBezTo>
                <a:cubicBezTo>
                  <a:pt x="125" y="52"/>
                  <a:pt x="125" y="52"/>
                  <a:pt x="125" y="52"/>
                </a:cubicBezTo>
                <a:cubicBezTo>
                  <a:pt x="125" y="52"/>
                  <a:pt x="125" y="52"/>
                  <a:pt x="125" y="52"/>
                </a:cubicBezTo>
                <a:cubicBezTo>
                  <a:pt x="125" y="52"/>
                  <a:pt x="125" y="52"/>
                  <a:pt x="125" y="52"/>
                </a:cubicBezTo>
                <a:close/>
                <a:moveTo>
                  <a:pt x="124" y="52"/>
                </a:moveTo>
                <a:cubicBezTo>
                  <a:pt x="124" y="52"/>
                  <a:pt x="124" y="52"/>
                  <a:pt x="124" y="52"/>
                </a:cubicBezTo>
                <a:cubicBezTo>
                  <a:pt x="124" y="52"/>
                  <a:pt x="124" y="52"/>
                  <a:pt x="124" y="52"/>
                </a:cubicBezTo>
                <a:cubicBezTo>
                  <a:pt x="124" y="52"/>
                  <a:pt x="124" y="52"/>
                  <a:pt x="124" y="52"/>
                </a:cubicBezTo>
                <a:cubicBezTo>
                  <a:pt x="124" y="52"/>
                  <a:pt x="124" y="52"/>
                  <a:pt x="124" y="52"/>
                </a:cubicBezTo>
                <a:close/>
                <a:moveTo>
                  <a:pt x="124" y="53"/>
                </a:moveTo>
                <a:cubicBezTo>
                  <a:pt x="124" y="53"/>
                  <a:pt x="124" y="53"/>
                  <a:pt x="124" y="53"/>
                </a:cubicBezTo>
                <a:cubicBezTo>
                  <a:pt x="124" y="53"/>
                  <a:pt x="124" y="53"/>
                  <a:pt x="124" y="53"/>
                </a:cubicBezTo>
                <a:cubicBezTo>
                  <a:pt x="124" y="53"/>
                  <a:pt x="124" y="53"/>
                  <a:pt x="124" y="53"/>
                </a:cubicBezTo>
                <a:cubicBezTo>
                  <a:pt x="124" y="53"/>
                  <a:pt x="124" y="53"/>
                  <a:pt x="124" y="53"/>
                </a:cubicBezTo>
                <a:cubicBezTo>
                  <a:pt x="124" y="53"/>
                  <a:pt x="124" y="53"/>
                  <a:pt x="124" y="53"/>
                </a:cubicBezTo>
                <a:close/>
                <a:moveTo>
                  <a:pt x="124" y="53"/>
                </a:moveTo>
                <a:cubicBezTo>
                  <a:pt x="124" y="53"/>
                  <a:pt x="124" y="53"/>
                  <a:pt x="124" y="53"/>
                </a:cubicBezTo>
                <a:cubicBezTo>
                  <a:pt x="124" y="53"/>
                  <a:pt x="124" y="53"/>
                  <a:pt x="124" y="53"/>
                </a:cubicBezTo>
                <a:close/>
                <a:moveTo>
                  <a:pt x="123" y="53"/>
                </a:moveTo>
                <a:cubicBezTo>
                  <a:pt x="123" y="53"/>
                  <a:pt x="123" y="53"/>
                  <a:pt x="123" y="53"/>
                </a:cubicBezTo>
                <a:cubicBezTo>
                  <a:pt x="123" y="53"/>
                  <a:pt x="123" y="53"/>
                  <a:pt x="123" y="53"/>
                </a:cubicBezTo>
                <a:cubicBezTo>
                  <a:pt x="124" y="53"/>
                  <a:pt x="124" y="53"/>
                  <a:pt x="124" y="53"/>
                </a:cubicBezTo>
                <a:cubicBezTo>
                  <a:pt x="123" y="53"/>
                  <a:pt x="123" y="53"/>
                  <a:pt x="123" y="53"/>
                </a:cubicBezTo>
                <a:cubicBezTo>
                  <a:pt x="123" y="53"/>
                  <a:pt x="123" y="53"/>
                  <a:pt x="123" y="53"/>
                </a:cubicBezTo>
                <a:close/>
                <a:moveTo>
                  <a:pt x="123" y="53"/>
                </a:moveTo>
                <a:cubicBezTo>
                  <a:pt x="123" y="53"/>
                  <a:pt x="123" y="53"/>
                  <a:pt x="123" y="53"/>
                </a:cubicBezTo>
                <a:cubicBezTo>
                  <a:pt x="123" y="53"/>
                  <a:pt x="123" y="53"/>
                  <a:pt x="123" y="53"/>
                </a:cubicBezTo>
                <a:close/>
                <a:moveTo>
                  <a:pt x="123" y="54"/>
                </a:moveTo>
                <a:cubicBezTo>
                  <a:pt x="123" y="54"/>
                  <a:pt x="123" y="54"/>
                  <a:pt x="123" y="54"/>
                </a:cubicBezTo>
                <a:cubicBezTo>
                  <a:pt x="123" y="54"/>
                  <a:pt x="123" y="54"/>
                  <a:pt x="123" y="54"/>
                </a:cubicBezTo>
                <a:close/>
                <a:moveTo>
                  <a:pt x="123" y="54"/>
                </a:moveTo>
                <a:cubicBezTo>
                  <a:pt x="123" y="54"/>
                  <a:pt x="123" y="54"/>
                  <a:pt x="123" y="54"/>
                </a:cubicBezTo>
                <a:cubicBezTo>
                  <a:pt x="123" y="54"/>
                  <a:pt x="123" y="54"/>
                  <a:pt x="123" y="54"/>
                </a:cubicBezTo>
                <a:cubicBezTo>
                  <a:pt x="123" y="54"/>
                  <a:pt x="123" y="54"/>
                  <a:pt x="123" y="54"/>
                </a:cubicBezTo>
                <a:cubicBezTo>
                  <a:pt x="123" y="54"/>
                  <a:pt x="123" y="54"/>
                  <a:pt x="123" y="54"/>
                </a:cubicBezTo>
                <a:cubicBezTo>
                  <a:pt x="123" y="54"/>
                  <a:pt x="123" y="54"/>
                  <a:pt x="123" y="54"/>
                </a:cubicBezTo>
                <a:close/>
                <a:moveTo>
                  <a:pt x="123" y="54"/>
                </a:moveTo>
                <a:cubicBezTo>
                  <a:pt x="123" y="54"/>
                  <a:pt x="123" y="54"/>
                  <a:pt x="123" y="54"/>
                </a:cubicBezTo>
                <a:cubicBezTo>
                  <a:pt x="123" y="54"/>
                  <a:pt x="123" y="54"/>
                  <a:pt x="123" y="54"/>
                </a:cubicBezTo>
                <a:cubicBezTo>
                  <a:pt x="123" y="54"/>
                  <a:pt x="123" y="54"/>
                  <a:pt x="123" y="54"/>
                </a:cubicBezTo>
                <a:cubicBezTo>
                  <a:pt x="123" y="54"/>
                  <a:pt x="123" y="54"/>
                  <a:pt x="123" y="54"/>
                </a:cubicBezTo>
                <a:close/>
                <a:moveTo>
                  <a:pt x="123" y="77"/>
                </a:moveTo>
                <a:cubicBezTo>
                  <a:pt x="123" y="78"/>
                  <a:pt x="123" y="78"/>
                  <a:pt x="123" y="78"/>
                </a:cubicBezTo>
                <a:cubicBezTo>
                  <a:pt x="123" y="79"/>
                  <a:pt x="123" y="79"/>
                  <a:pt x="123" y="79"/>
                </a:cubicBezTo>
                <a:cubicBezTo>
                  <a:pt x="123" y="79"/>
                  <a:pt x="123" y="79"/>
                  <a:pt x="123" y="79"/>
                </a:cubicBezTo>
                <a:cubicBezTo>
                  <a:pt x="123" y="79"/>
                  <a:pt x="123" y="79"/>
                  <a:pt x="123" y="79"/>
                </a:cubicBezTo>
                <a:cubicBezTo>
                  <a:pt x="123" y="80"/>
                  <a:pt x="123" y="81"/>
                  <a:pt x="123" y="82"/>
                </a:cubicBezTo>
                <a:cubicBezTo>
                  <a:pt x="123" y="82"/>
                  <a:pt x="123" y="82"/>
                  <a:pt x="123" y="82"/>
                </a:cubicBezTo>
                <a:cubicBezTo>
                  <a:pt x="123" y="81"/>
                  <a:pt x="123" y="81"/>
                  <a:pt x="123" y="81"/>
                </a:cubicBezTo>
                <a:cubicBezTo>
                  <a:pt x="122" y="80"/>
                  <a:pt x="122" y="80"/>
                  <a:pt x="122" y="80"/>
                </a:cubicBezTo>
                <a:cubicBezTo>
                  <a:pt x="121" y="79"/>
                  <a:pt x="121" y="79"/>
                  <a:pt x="121" y="79"/>
                </a:cubicBezTo>
                <a:cubicBezTo>
                  <a:pt x="121" y="79"/>
                  <a:pt x="121" y="78"/>
                  <a:pt x="120" y="78"/>
                </a:cubicBezTo>
                <a:cubicBezTo>
                  <a:pt x="120" y="77"/>
                  <a:pt x="120" y="77"/>
                  <a:pt x="120" y="76"/>
                </a:cubicBezTo>
                <a:cubicBezTo>
                  <a:pt x="120" y="76"/>
                  <a:pt x="120" y="75"/>
                  <a:pt x="120" y="75"/>
                </a:cubicBezTo>
                <a:cubicBezTo>
                  <a:pt x="119" y="75"/>
                  <a:pt x="119" y="74"/>
                  <a:pt x="119" y="74"/>
                </a:cubicBezTo>
                <a:cubicBezTo>
                  <a:pt x="119" y="73"/>
                  <a:pt x="119" y="73"/>
                  <a:pt x="119" y="72"/>
                </a:cubicBezTo>
                <a:cubicBezTo>
                  <a:pt x="119" y="72"/>
                  <a:pt x="119" y="72"/>
                  <a:pt x="119" y="72"/>
                </a:cubicBezTo>
                <a:cubicBezTo>
                  <a:pt x="119" y="71"/>
                  <a:pt x="119" y="71"/>
                  <a:pt x="119" y="71"/>
                </a:cubicBezTo>
                <a:cubicBezTo>
                  <a:pt x="119" y="71"/>
                  <a:pt x="119" y="71"/>
                  <a:pt x="119" y="71"/>
                </a:cubicBezTo>
                <a:cubicBezTo>
                  <a:pt x="119" y="71"/>
                  <a:pt x="119" y="71"/>
                  <a:pt x="119" y="71"/>
                </a:cubicBezTo>
                <a:cubicBezTo>
                  <a:pt x="119" y="70"/>
                  <a:pt x="118" y="70"/>
                  <a:pt x="118" y="69"/>
                </a:cubicBezTo>
                <a:cubicBezTo>
                  <a:pt x="118" y="69"/>
                  <a:pt x="118" y="68"/>
                  <a:pt x="118" y="68"/>
                </a:cubicBezTo>
                <a:cubicBezTo>
                  <a:pt x="118" y="68"/>
                  <a:pt x="118" y="67"/>
                  <a:pt x="118" y="67"/>
                </a:cubicBezTo>
                <a:cubicBezTo>
                  <a:pt x="118" y="66"/>
                  <a:pt x="119" y="66"/>
                  <a:pt x="119" y="65"/>
                </a:cubicBezTo>
                <a:cubicBezTo>
                  <a:pt x="119" y="64"/>
                  <a:pt x="119" y="64"/>
                  <a:pt x="119" y="64"/>
                </a:cubicBezTo>
                <a:cubicBezTo>
                  <a:pt x="119" y="64"/>
                  <a:pt x="119" y="64"/>
                  <a:pt x="119" y="64"/>
                </a:cubicBezTo>
                <a:cubicBezTo>
                  <a:pt x="119" y="63"/>
                  <a:pt x="119" y="62"/>
                  <a:pt x="119" y="62"/>
                </a:cubicBezTo>
                <a:cubicBezTo>
                  <a:pt x="119" y="61"/>
                  <a:pt x="120" y="60"/>
                  <a:pt x="120" y="60"/>
                </a:cubicBezTo>
                <a:cubicBezTo>
                  <a:pt x="120" y="59"/>
                  <a:pt x="120" y="59"/>
                  <a:pt x="120" y="58"/>
                </a:cubicBezTo>
                <a:cubicBezTo>
                  <a:pt x="121" y="58"/>
                  <a:pt x="121" y="57"/>
                  <a:pt x="121" y="57"/>
                </a:cubicBezTo>
                <a:cubicBezTo>
                  <a:pt x="122" y="56"/>
                  <a:pt x="122" y="55"/>
                  <a:pt x="123" y="54"/>
                </a:cubicBezTo>
                <a:cubicBezTo>
                  <a:pt x="123" y="54"/>
                  <a:pt x="123" y="54"/>
                  <a:pt x="123" y="54"/>
                </a:cubicBezTo>
                <a:cubicBezTo>
                  <a:pt x="123" y="54"/>
                  <a:pt x="123" y="54"/>
                  <a:pt x="123" y="54"/>
                </a:cubicBezTo>
                <a:cubicBezTo>
                  <a:pt x="122" y="55"/>
                  <a:pt x="122" y="56"/>
                  <a:pt x="122" y="57"/>
                </a:cubicBezTo>
                <a:cubicBezTo>
                  <a:pt x="122" y="58"/>
                  <a:pt x="122" y="58"/>
                  <a:pt x="122" y="59"/>
                </a:cubicBezTo>
                <a:cubicBezTo>
                  <a:pt x="122" y="60"/>
                  <a:pt x="123" y="60"/>
                  <a:pt x="123" y="60"/>
                </a:cubicBezTo>
                <a:cubicBezTo>
                  <a:pt x="123" y="61"/>
                  <a:pt x="123" y="61"/>
                  <a:pt x="123" y="62"/>
                </a:cubicBezTo>
                <a:cubicBezTo>
                  <a:pt x="123" y="62"/>
                  <a:pt x="123" y="63"/>
                  <a:pt x="124" y="64"/>
                </a:cubicBezTo>
                <a:cubicBezTo>
                  <a:pt x="122" y="67"/>
                  <a:pt x="122" y="71"/>
                  <a:pt x="124" y="73"/>
                </a:cubicBezTo>
                <a:cubicBezTo>
                  <a:pt x="124" y="74"/>
                  <a:pt x="124" y="74"/>
                  <a:pt x="124" y="74"/>
                </a:cubicBezTo>
                <a:cubicBezTo>
                  <a:pt x="124" y="75"/>
                  <a:pt x="124" y="75"/>
                  <a:pt x="124" y="76"/>
                </a:cubicBezTo>
                <a:cubicBezTo>
                  <a:pt x="124" y="76"/>
                  <a:pt x="124" y="76"/>
                  <a:pt x="124" y="76"/>
                </a:cubicBezTo>
                <a:cubicBezTo>
                  <a:pt x="123" y="76"/>
                  <a:pt x="123" y="77"/>
                  <a:pt x="123" y="77"/>
                </a:cubicBezTo>
                <a:close/>
                <a:moveTo>
                  <a:pt x="148" y="91"/>
                </a:moveTo>
                <a:cubicBezTo>
                  <a:pt x="147" y="91"/>
                  <a:pt x="147" y="91"/>
                  <a:pt x="147" y="91"/>
                </a:cubicBezTo>
                <a:cubicBezTo>
                  <a:pt x="146" y="92"/>
                  <a:pt x="146" y="92"/>
                  <a:pt x="146" y="92"/>
                </a:cubicBezTo>
                <a:cubicBezTo>
                  <a:pt x="145" y="92"/>
                  <a:pt x="145" y="92"/>
                  <a:pt x="145" y="92"/>
                </a:cubicBezTo>
                <a:cubicBezTo>
                  <a:pt x="145" y="92"/>
                  <a:pt x="144" y="92"/>
                  <a:pt x="143" y="92"/>
                </a:cubicBezTo>
                <a:cubicBezTo>
                  <a:pt x="143" y="92"/>
                  <a:pt x="142" y="92"/>
                  <a:pt x="142" y="92"/>
                </a:cubicBezTo>
                <a:cubicBezTo>
                  <a:pt x="141" y="92"/>
                  <a:pt x="140" y="92"/>
                  <a:pt x="140" y="92"/>
                </a:cubicBezTo>
                <a:cubicBezTo>
                  <a:pt x="139" y="92"/>
                  <a:pt x="138" y="92"/>
                  <a:pt x="137" y="91"/>
                </a:cubicBezTo>
                <a:cubicBezTo>
                  <a:pt x="136" y="91"/>
                  <a:pt x="136" y="91"/>
                  <a:pt x="135" y="91"/>
                </a:cubicBezTo>
                <a:cubicBezTo>
                  <a:pt x="135" y="91"/>
                  <a:pt x="135" y="91"/>
                  <a:pt x="134" y="91"/>
                </a:cubicBezTo>
                <a:cubicBezTo>
                  <a:pt x="134" y="90"/>
                  <a:pt x="133" y="90"/>
                  <a:pt x="133" y="90"/>
                </a:cubicBezTo>
                <a:cubicBezTo>
                  <a:pt x="132" y="90"/>
                  <a:pt x="132" y="89"/>
                  <a:pt x="131" y="89"/>
                </a:cubicBezTo>
                <a:cubicBezTo>
                  <a:pt x="130" y="89"/>
                  <a:pt x="129" y="88"/>
                  <a:pt x="129" y="87"/>
                </a:cubicBezTo>
                <a:cubicBezTo>
                  <a:pt x="128" y="87"/>
                  <a:pt x="128" y="87"/>
                  <a:pt x="127" y="87"/>
                </a:cubicBezTo>
                <a:cubicBezTo>
                  <a:pt x="127" y="87"/>
                  <a:pt x="127" y="87"/>
                  <a:pt x="127" y="87"/>
                </a:cubicBezTo>
                <a:cubicBezTo>
                  <a:pt x="127" y="86"/>
                  <a:pt x="127" y="86"/>
                  <a:pt x="127" y="85"/>
                </a:cubicBezTo>
                <a:cubicBezTo>
                  <a:pt x="127" y="85"/>
                  <a:pt x="127" y="85"/>
                  <a:pt x="127" y="84"/>
                </a:cubicBezTo>
                <a:cubicBezTo>
                  <a:pt x="127" y="83"/>
                  <a:pt x="127" y="83"/>
                  <a:pt x="127" y="83"/>
                </a:cubicBezTo>
                <a:cubicBezTo>
                  <a:pt x="127" y="82"/>
                  <a:pt x="127" y="82"/>
                  <a:pt x="127" y="82"/>
                </a:cubicBezTo>
                <a:cubicBezTo>
                  <a:pt x="127" y="82"/>
                  <a:pt x="127" y="82"/>
                  <a:pt x="127" y="82"/>
                </a:cubicBezTo>
                <a:cubicBezTo>
                  <a:pt x="127" y="81"/>
                  <a:pt x="127" y="81"/>
                  <a:pt x="127" y="81"/>
                </a:cubicBezTo>
                <a:cubicBezTo>
                  <a:pt x="127" y="81"/>
                  <a:pt x="127" y="81"/>
                  <a:pt x="127" y="81"/>
                </a:cubicBezTo>
                <a:cubicBezTo>
                  <a:pt x="128" y="80"/>
                  <a:pt x="128" y="80"/>
                  <a:pt x="128" y="80"/>
                </a:cubicBezTo>
                <a:cubicBezTo>
                  <a:pt x="128" y="79"/>
                  <a:pt x="128" y="79"/>
                  <a:pt x="128" y="79"/>
                </a:cubicBezTo>
                <a:cubicBezTo>
                  <a:pt x="128" y="78"/>
                  <a:pt x="128" y="78"/>
                  <a:pt x="128" y="77"/>
                </a:cubicBezTo>
                <a:cubicBezTo>
                  <a:pt x="128" y="76"/>
                  <a:pt x="128" y="76"/>
                  <a:pt x="128" y="76"/>
                </a:cubicBezTo>
                <a:cubicBezTo>
                  <a:pt x="129" y="76"/>
                  <a:pt x="129" y="76"/>
                  <a:pt x="129" y="75"/>
                </a:cubicBezTo>
                <a:cubicBezTo>
                  <a:pt x="130" y="75"/>
                  <a:pt x="131" y="75"/>
                  <a:pt x="132" y="75"/>
                </a:cubicBezTo>
                <a:cubicBezTo>
                  <a:pt x="134" y="76"/>
                  <a:pt x="136" y="78"/>
                  <a:pt x="138" y="79"/>
                </a:cubicBezTo>
                <a:cubicBezTo>
                  <a:pt x="139" y="80"/>
                  <a:pt x="140" y="80"/>
                  <a:pt x="141" y="81"/>
                </a:cubicBezTo>
                <a:cubicBezTo>
                  <a:pt x="141" y="82"/>
                  <a:pt x="141" y="83"/>
                  <a:pt x="142" y="85"/>
                </a:cubicBezTo>
                <a:cubicBezTo>
                  <a:pt x="143" y="85"/>
                  <a:pt x="144" y="86"/>
                  <a:pt x="144" y="86"/>
                </a:cubicBezTo>
                <a:cubicBezTo>
                  <a:pt x="145" y="86"/>
                  <a:pt x="145" y="86"/>
                  <a:pt x="146" y="86"/>
                </a:cubicBezTo>
                <a:cubicBezTo>
                  <a:pt x="146" y="86"/>
                  <a:pt x="147" y="86"/>
                  <a:pt x="147" y="86"/>
                </a:cubicBezTo>
                <a:cubicBezTo>
                  <a:pt x="148" y="86"/>
                  <a:pt x="148" y="86"/>
                  <a:pt x="149" y="85"/>
                </a:cubicBezTo>
                <a:cubicBezTo>
                  <a:pt x="149" y="85"/>
                  <a:pt x="150" y="84"/>
                  <a:pt x="150" y="84"/>
                </a:cubicBezTo>
                <a:cubicBezTo>
                  <a:pt x="151" y="84"/>
                  <a:pt x="151" y="84"/>
                  <a:pt x="151" y="84"/>
                </a:cubicBezTo>
                <a:cubicBezTo>
                  <a:pt x="151" y="84"/>
                  <a:pt x="151" y="84"/>
                  <a:pt x="151" y="84"/>
                </a:cubicBezTo>
                <a:cubicBezTo>
                  <a:pt x="152" y="84"/>
                  <a:pt x="152" y="84"/>
                  <a:pt x="152" y="84"/>
                </a:cubicBezTo>
                <a:cubicBezTo>
                  <a:pt x="153" y="85"/>
                  <a:pt x="153" y="85"/>
                  <a:pt x="153" y="85"/>
                </a:cubicBezTo>
                <a:cubicBezTo>
                  <a:pt x="153" y="85"/>
                  <a:pt x="153" y="85"/>
                  <a:pt x="154" y="85"/>
                </a:cubicBezTo>
                <a:cubicBezTo>
                  <a:pt x="154" y="85"/>
                  <a:pt x="154" y="85"/>
                  <a:pt x="154" y="85"/>
                </a:cubicBezTo>
                <a:cubicBezTo>
                  <a:pt x="155" y="85"/>
                  <a:pt x="155" y="85"/>
                  <a:pt x="155" y="85"/>
                </a:cubicBezTo>
                <a:cubicBezTo>
                  <a:pt x="155" y="85"/>
                  <a:pt x="155" y="85"/>
                  <a:pt x="155" y="85"/>
                </a:cubicBezTo>
                <a:cubicBezTo>
                  <a:pt x="157" y="85"/>
                  <a:pt x="158" y="85"/>
                  <a:pt x="159" y="85"/>
                </a:cubicBezTo>
                <a:cubicBezTo>
                  <a:pt x="159" y="85"/>
                  <a:pt x="159" y="85"/>
                  <a:pt x="159" y="85"/>
                </a:cubicBezTo>
                <a:cubicBezTo>
                  <a:pt x="159" y="86"/>
                  <a:pt x="158" y="86"/>
                  <a:pt x="158" y="86"/>
                </a:cubicBezTo>
                <a:cubicBezTo>
                  <a:pt x="157" y="87"/>
                  <a:pt x="157" y="87"/>
                  <a:pt x="157" y="87"/>
                </a:cubicBezTo>
                <a:cubicBezTo>
                  <a:pt x="156" y="88"/>
                  <a:pt x="155" y="88"/>
                  <a:pt x="155" y="88"/>
                </a:cubicBezTo>
                <a:cubicBezTo>
                  <a:pt x="154" y="89"/>
                  <a:pt x="153" y="90"/>
                  <a:pt x="152" y="90"/>
                </a:cubicBezTo>
                <a:cubicBezTo>
                  <a:pt x="151" y="90"/>
                  <a:pt x="151" y="91"/>
                  <a:pt x="150" y="91"/>
                </a:cubicBezTo>
                <a:cubicBezTo>
                  <a:pt x="149" y="91"/>
                  <a:pt x="149" y="91"/>
                  <a:pt x="149" y="91"/>
                </a:cubicBezTo>
                <a:cubicBezTo>
                  <a:pt x="148" y="91"/>
                  <a:pt x="148" y="91"/>
                  <a:pt x="148" y="91"/>
                </a:cubicBezTo>
                <a:close/>
                <a:moveTo>
                  <a:pt x="162" y="81"/>
                </a:moveTo>
                <a:cubicBezTo>
                  <a:pt x="162" y="81"/>
                  <a:pt x="162" y="81"/>
                  <a:pt x="162" y="81"/>
                </a:cubicBezTo>
                <a:cubicBezTo>
                  <a:pt x="162" y="81"/>
                  <a:pt x="162" y="81"/>
                  <a:pt x="162" y="81"/>
                </a:cubicBezTo>
                <a:close/>
              </a:path>
            </a:pathLst>
          </a:custGeom>
          <a:solidFill>
            <a:srgbClr val="00BCF2"/>
          </a:solidFill>
          <a:ln>
            <a:noFill/>
          </a:ln>
        </p:spPr>
        <p:txBody>
          <a:bodyPr vert="horz" wrap="square" lIns="67232" tIns="33616" rIns="67232" bIns="33616" numCol="1" anchor="t" anchorCtr="0" compatLnSpc="1">
            <a:prstTxWarp prst="textNoShape">
              <a:avLst/>
            </a:prstTxWarp>
          </a:bodyPr>
          <a:lstStyle/>
          <a:p>
            <a:pPr defTabSz="685775" fontAlgn="auto">
              <a:spcBef>
                <a:spcPts val="0"/>
              </a:spcBef>
              <a:spcAft>
                <a:spcPts val="0"/>
              </a:spcAft>
              <a:defRPr/>
            </a:pPr>
            <a:endParaRPr lang="en-US" sz="1324" b="0" kern="0">
              <a:solidFill>
                <a:srgbClr val="FFFFFF"/>
              </a:solidFill>
              <a:latin typeface="Segoe UI Semilight"/>
              <a:cs typeface="+mn-cs"/>
            </a:endParaRPr>
          </a:p>
        </p:txBody>
      </p:sp>
      <p:sp>
        <p:nvSpPr>
          <p:cNvPr id="3" name="Rectangle 2">
            <a:extLst>
              <a:ext uri="{FF2B5EF4-FFF2-40B4-BE49-F238E27FC236}">
                <a16:creationId xmlns:a16="http://schemas.microsoft.com/office/drawing/2014/main" id="{0A03F673-01F0-4279-A202-5B0478A705FE}"/>
              </a:ext>
            </a:extLst>
          </p:cNvPr>
          <p:cNvSpPr/>
          <p:nvPr/>
        </p:nvSpPr>
        <p:spPr>
          <a:xfrm>
            <a:off x="7072899" y="2562971"/>
            <a:ext cx="2086486" cy="2469907"/>
          </a:xfrm>
          <a:prstGeom prst="rect">
            <a:avLst/>
          </a:prstGeom>
        </p:spPr>
        <p:txBody>
          <a:bodyPr wrap="square">
            <a:spAutoFit/>
          </a:bodyPr>
          <a:lstStyle/>
          <a:p>
            <a:pPr defTabSz="685800" fontAlgn="auto">
              <a:spcBef>
                <a:spcPts val="0"/>
              </a:spcBef>
              <a:spcAft>
                <a:spcPts val="0"/>
              </a:spcAft>
            </a:pPr>
            <a:r>
              <a:rPr lang="en-US" sz="1200" b="0">
                <a:solidFill>
                  <a:srgbClr val="0078D7"/>
                </a:solidFill>
                <a:latin typeface="Segoe UI Semibold" panose="020B0702040204020203" pitchFamily="34" charset="0"/>
                <a:cs typeface="Segoe UI Semibold" panose="020B0702040204020203" pitchFamily="34" charset="0"/>
              </a:rPr>
              <a:t>Layer 7 Routing</a:t>
            </a:r>
          </a:p>
          <a:p>
            <a:pPr marL="214313" indent="-214313" defTabSz="685800" fontAlgn="auto">
              <a:spcBef>
                <a:spcPts val="0"/>
              </a:spcBef>
              <a:spcAft>
                <a:spcPts val="0"/>
              </a:spcAft>
              <a:buFont typeface="Arial" panose="020B0604020202020204" pitchFamily="34" charset="0"/>
              <a:buChar char="•"/>
            </a:pPr>
            <a:r>
              <a:rPr lang="en-US" sz="1050" b="0">
                <a:solidFill>
                  <a:srgbClr val="2F2F2F"/>
                </a:solidFill>
                <a:latin typeface="Segoe UI"/>
                <a:cs typeface="+mn-cs"/>
              </a:rPr>
              <a:t>HTTP round robin</a:t>
            </a:r>
          </a:p>
          <a:p>
            <a:pPr marL="214313" indent="-214313" defTabSz="685800" fontAlgn="auto">
              <a:spcBef>
                <a:spcPts val="0"/>
              </a:spcBef>
              <a:spcAft>
                <a:spcPts val="0"/>
              </a:spcAft>
              <a:buFont typeface="Arial" panose="020B0604020202020204" pitchFamily="34" charset="0"/>
              <a:buChar char="•"/>
            </a:pPr>
            <a:r>
              <a:rPr lang="en-US" sz="1050" b="0">
                <a:solidFill>
                  <a:srgbClr val="2F2F2F"/>
                </a:solidFill>
                <a:latin typeface="Segoe UI"/>
                <a:cs typeface="+mn-cs"/>
              </a:rPr>
              <a:t>Cookie based session affinity</a:t>
            </a:r>
          </a:p>
          <a:p>
            <a:pPr marL="214313" indent="-214313" defTabSz="685800" fontAlgn="auto">
              <a:spcBef>
                <a:spcPts val="0"/>
              </a:spcBef>
              <a:spcAft>
                <a:spcPts val="0"/>
              </a:spcAft>
              <a:buFont typeface="Arial" panose="020B0604020202020204" pitchFamily="34" charset="0"/>
              <a:buChar char="•"/>
            </a:pPr>
            <a:r>
              <a:rPr lang="en-US" sz="1050" b="0">
                <a:solidFill>
                  <a:srgbClr val="2F2F2F"/>
                </a:solidFill>
                <a:latin typeface="Segoe UI"/>
                <a:cs typeface="+mn-cs"/>
              </a:rPr>
              <a:t>Multi-site hosting</a:t>
            </a:r>
          </a:p>
          <a:p>
            <a:pPr marL="214313" indent="-214313" defTabSz="685800" fontAlgn="auto">
              <a:spcBef>
                <a:spcPts val="0"/>
              </a:spcBef>
              <a:spcAft>
                <a:spcPts val="0"/>
              </a:spcAft>
              <a:buFont typeface="Arial" panose="020B0604020202020204" pitchFamily="34" charset="0"/>
              <a:buChar char="•"/>
            </a:pPr>
            <a:r>
              <a:rPr lang="en-US" sz="1050" b="0">
                <a:solidFill>
                  <a:srgbClr val="2F2F2F"/>
                </a:solidFill>
                <a:latin typeface="Segoe UI"/>
                <a:cs typeface="+mn-cs"/>
              </a:rPr>
              <a:t>URL based routing</a:t>
            </a:r>
          </a:p>
          <a:p>
            <a:pPr marL="214313" indent="-214313" defTabSz="685800" fontAlgn="auto">
              <a:spcBef>
                <a:spcPts val="0"/>
              </a:spcBef>
              <a:spcAft>
                <a:spcPts val="0"/>
              </a:spcAft>
              <a:buFont typeface="Arial" panose="020B0604020202020204" pitchFamily="34" charset="0"/>
              <a:buChar char="•"/>
            </a:pPr>
            <a:r>
              <a:rPr lang="en-US" sz="1050" b="0">
                <a:solidFill>
                  <a:srgbClr val="2F2F2F"/>
                </a:solidFill>
                <a:latin typeface="Segoe UI"/>
                <a:cs typeface="+mn-cs"/>
              </a:rPr>
              <a:t>Support Web Apps </a:t>
            </a:r>
          </a:p>
          <a:p>
            <a:pPr marL="214313" indent="-214313" defTabSz="685800" fontAlgn="auto">
              <a:spcBef>
                <a:spcPts val="0"/>
              </a:spcBef>
              <a:spcAft>
                <a:spcPts val="0"/>
              </a:spcAft>
              <a:buFont typeface="Arial" panose="020B0604020202020204" pitchFamily="34" charset="0"/>
              <a:buChar char="•"/>
            </a:pPr>
            <a:r>
              <a:rPr lang="en-US" sz="1050" b="0">
                <a:solidFill>
                  <a:srgbClr val="2F2F2F"/>
                </a:solidFill>
                <a:latin typeface="Segoe UI"/>
                <a:cs typeface="+mn-cs"/>
              </a:rPr>
              <a:t>Redirection</a:t>
            </a:r>
          </a:p>
          <a:p>
            <a:pPr defTabSz="685800" fontAlgn="auto">
              <a:spcBef>
                <a:spcPts val="0"/>
              </a:spcBef>
              <a:spcAft>
                <a:spcPts val="0"/>
              </a:spcAft>
            </a:pPr>
            <a:endParaRPr lang="en-US" sz="1500">
              <a:solidFill>
                <a:srgbClr val="2F2F2F"/>
              </a:solidFill>
              <a:latin typeface="Segoe UI"/>
              <a:cs typeface="+mn-cs"/>
            </a:endParaRPr>
          </a:p>
          <a:p>
            <a:pPr defTabSz="685800" fontAlgn="auto">
              <a:spcBef>
                <a:spcPts val="0"/>
              </a:spcBef>
              <a:spcAft>
                <a:spcPts val="0"/>
              </a:spcAft>
            </a:pPr>
            <a:r>
              <a:rPr lang="en-US" sz="1200" b="0">
                <a:solidFill>
                  <a:srgbClr val="0078D7"/>
                </a:solidFill>
                <a:latin typeface="Segoe UI Semibold" panose="020B0702040204020203" pitchFamily="34" charset="0"/>
                <a:cs typeface="Segoe UI Semibold" panose="020B0702040204020203" pitchFamily="34" charset="0"/>
              </a:rPr>
              <a:t>Security</a:t>
            </a:r>
          </a:p>
          <a:p>
            <a:pPr marL="214313" indent="-214313" defTabSz="685800" fontAlgn="auto">
              <a:spcBef>
                <a:spcPts val="0"/>
              </a:spcBef>
              <a:spcAft>
                <a:spcPts val="0"/>
              </a:spcAft>
              <a:buFont typeface="Arial" panose="020B0604020202020204" pitchFamily="34" charset="0"/>
              <a:buChar char="•"/>
            </a:pPr>
            <a:r>
              <a:rPr lang="en-US" sz="1050" b="0">
                <a:solidFill>
                  <a:srgbClr val="2F2F2F"/>
                </a:solidFill>
                <a:latin typeface="Segoe UI"/>
                <a:cs typeface="+mn-cs"/>
              </a:rPr>
              <a:t>SSL termination</a:t>
            </a:r>
          </a:p>
          <a:p>
            <a:pPr marL="214313" indent="-214313" defTabSz="685800" fontAlgn="auto">
              <a:spcBef>
                <a:spcPts val="0"/>
              </a:spcBef>
              <a:spcAft>
                <a:spcPts val="0"/>
              </a:spcAft>
              <a:buFont typeface="Arial" panose="020B0604020202020204" pitchFamily="34" charset="0"/>
              <a:buChar char="•"/>
            </a:pPr>
            <a:r>
              <a:rPr lang="en-US" sz="1050" b="0">
                <a:solidFill>
                  <a:srgbClr val="2F2F2F"/>
                </a:solidFill>
                <a:latin typeface="Segoe UI"/>
                <a:cs typeface="+mn-cs"/>
              </a:rPr>
              <a:t>SSL Policy (protocol and cipher)</a:t>
            </a:r>
          </a:p>
          <a:p>
            <a:pPr marL="214313" indent="-214313" defTabSz="685800" fontAlgn="auto">
              <a:spcBef>
                <a:spcPts val="0"/>
              </a:spcBef>
              <a:spcAft>
                <a:spcPts val="0"/>
              </a:spcAft>
              <a:buFont typeface="Arial" panose="020B0604020202020204" pitchFamily="34" charset="0"/>
              <a:buChar char="•"/>
            </a:pPr>
            <a:r>
              <a:rPr lang="en-US" sz="1050" b="0">
                <a:solidFill>
                  <a:srgbClr val="2F2F2F"/>
                </a:solidFill>
                <a:latin typeface="Segoe UI"/>
                <a:cs typeface="+mn-cs"/>
              </a:rPr>
              <a:t>End to end SSL</a:t>
            </a:r>
          </a:p>
        </p:txBody>
      </p:sp>
    </p:spTree>
    <p:extLst>
      <p:ext uri="{BB962C8B-B14F-4D97-AF65-F5344CB8AC3E}">
        <p14:creationId xmlns:p14="http://schemas.microsoft.com/office/powerpoint/2010/main" val="304723319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DB7EEDDF-B6CF-4CA7-AE72-0BA95D50251B}"/>
              </a:ext>
            </a:extLst>
          </p:cNvPr>
          <p:cNvSpPr/>
          <p:nvPr/>
        </p:nvSpPr>
        <p:spPr bwMode="auto">
          <a:xfrm>
            <a:off x="3413037" y="3294798"/>
            <a:ext cx="4611223" cy="839815"/>
          </a:xfrm>
          <a:prstGeom prst="rect">
            <a:avLst/>
          </a:prstGeom>
          <a:solidFill>
            <a:schemeClr val="bg1">
              <a:lumMod val="85000"/>
            </a:schemeClr>
          </a:solidFill>
          <a:ln w="28575">
            <a:solidFill>
              <a:schemeClr val="bg1">
                <a:lumMod val="65000"/>
              </a:schemeClr>
            </a:solidFill>
            <a:prstDash val="sysDash"/>
          </a:ln>
        </p:spPr>
        <p:txBody>
          <a:bodyPr lIns="134464" tIns="107571" rIns="134464" bIns="107571" anchor="t" anchorCtr="0"/>
          <a:lstStyle/>
          <a:p>
            <a:pPr algn="ctr" defTabSz="699039" fontAlgn="auto">
              <a:spcBef>
                <a:spcPts val="0"/>
              </a:spcBef>
              <a:spcAft>
                <a:spcPts val="0"/>
              </a:spcAft>
              <a:defRPr/>
            </a:pPr>
            <a:endParaRPr lang="en-US" sz="1050" b="0" kern="0">
              <a:solidFill>
                <a:srgbClr val="2F2F2F"/>
              </a:solidFill>
              <a:latin typeface="Segoe UI" panose="020B0502040204020203" pitchFamily="34" charset="0"/>
              <a:ea typeface="MS PGothic" pitchFamily="34" charset="-128"/>
              <a:cs typeface="Segoe UI" panose="020B0502040204020203" pitchFamily="34" charset="0"/>
            </a:endParaRPr>
          </a:p>
        </p:txBody>
      </p:sp>
      <p:cxnSp>
        <p:nvCxnSpPr>
          <p:cNvPr id="32" name="Straight Connector 31">
            <a:extLst>
              <a:ext uri="{FF2B5EF4-FFF2-40B4-BE49-F238E27FC236}">
                <a16:creationId xmlns:a16="http://schemas.microsoft.com/office/drawing/2014/main" id="{17045F93-AD3B-4D59-B8D2-13620AF11B36}"/>
              </a:ext>
            </a:extLst>
          </p:cNvPr>
          <p:cNvCxnSpPr>
            <a:cxnSpLocks/>
          </p:cNvCxnSpPr>
          <p:nvPr/>
        </p:nvCxnSpPr>
        <p:spPr>
          <a:xfrm flipV="1">
            <a:off x="5662854" y="1861687"/>
            <a:ext cx="0" cy="235220"/>
          </a:xfrm>
          <a:prstGeom prst="line">
            <a:avLst/>
          </a:prstGeom>
          <a:ln w="28575">
            <a:solidFill>
              <a:schemeClr val="accent2"/>
            </a:solidFill>
            <a:headEnd type="none"/>
            <a:tailEnd type="oval" w="lg" len="lg"/>
          </a:ln>
        </p:spPr>
        <p:style>
          <a:lnRef idx="1">
            <a:schemeClr val="accent1"/>
          </a:lnRef>
          <a:fillRef idx="0">
            <a:schemeClr val="accent1"/>
          </a:fillRef>
          <a:effectRef idx="0">
            <a:schemeClr val="accent1"/>
          </a:effectRef>
          <a:fontRef idx="minor">
            <a:schemeClr val="tx1"/>
          </a:fontRef>
        </p:style>
      </p:cxnSp>
      <p:pic>
        <p:nvPicPr>
          <p:cNvPr id="33" name="Picture 32">
            <a:extLst>
              <a:ext uri="{FF2B5EF4-FFF2-40B4-BE49-F238E27FC236}">
                <a16:creationId xmlns:a16="http://schemas.microsoft.com/office/drawing/2014/main" id="{F9AD6282-C162-4BC5-9FA8-B1630C5B6C90}"/>
              </a:ext>
            </a:extLst>
          </p:cNvPr>
          <p:cNvPicPr>
            <a:picLocks noChangeAspect="1"/>
          </p:cNvPicPr>
          <p:nvPr/>
        </p:nvPicPr>
        <p:blipFill>
          <a:blip r:embed="rId3"/>
          <a:stretch>
            <a:fillRect/>
          </a:stretch>
        </p:blipFill>
        <p:spPr>
          <a:xfrm>
            <a:off x="7621250" y="3847008"/>
            <a:ext cx="334280" cy="334280"/>
          </a:xfrm>
          <a:prstGeom prst="rect">
            <a:avLst/>
          </a:prstGeom>
          <a:ln>
            <a:noFill/>
            <a:prstDash val="sysDash"/>
          </a:ln>
        </p:spPr>
      </p:pic>
      <p:grpSp>
        <p:nvGrpSpPr>
          <p:cNvPr id="34" name="Group 33">
            <a:extLst>
              <a:ext uri="{FF2B5EF4-FFF2-40B4-BE49-F238E27FC236}">
                <a16:creationId xmlns:a16="http://schemas.microsoft.com/office/drawing/2014/main" id="{CC528946-154A-4D4F-9634-C12945F0658D}"/>
              </a:ext>
            </a:extLst>
          </p:cNvPr>
          <p:cNvGrpSpPr/>
          <p:nvPr/>
        </p:nvGrpSpPr>
        <p:grpSpPr>
          <a:xfrm>
            <a:off x="3884781" y="3349497"/>
            <a:ext cx="471152" cy="533754"/>
            <a:chOff x="1402718" y="2370026"/>
            <a:chExt cx="735763" cy="833523"/>
          </a:xfrm>
        </p:grpSpPr>
        <p:grpSp>
          <p:nvGrpSpPr>
            <p:cNvPr id="35" name="Group 34">
              <a:extLst>
                <a:ext uri="{FF2B5EF4-FFF2-40B4-BE49-F238E27FC236}">
                  <a16:creationId xmlns:a16="http://schemas.microsoft.com/office/drawing/2014/main" id="{E1A6BADA-837E-4679-9665-9A7A0EA58718}"/>
                </a:ext>
              </a:extLst>
            </p:cNvPr>
            <p:cNvGrpSpPr/>
            <p:nvPr/>
          </p:nvGrpSpPr>
          <p:grpSpPr>
            <a:xfrm>
              <a:off x="1402718" y="2370026"/>
              <a:ext cx="561506" cy="561500"/>
              <a:chOff x="1576975" y="2642049"/>
              <a:chExt cx="561506" cy="561500"/>
            </a:xfrm>
          </p:grpSpPr>
          <p:sp>
            <p:nvSpPr>
              <p:cNvPr id="49" name="Rectangle 48">
                <a:extLst>
                  <a:ext uri="{FF2B5EF4-FFF2-40B4-BE49-F238E27FC236}">
                    <a16:creationId xmlns:a16="http://schemas.microsoft.com/office/drawing/2014/main" id="{89420403-2C2A-40ED-9932-C15F0078244B}"/>
                  </a:ext>
                </a:extLst>
              </p:cNvPr>
              <p:cNvSpPr/>
              <p:nvPr/>
            </p:nvSpPr>
            <p:spPr bwMode="auto">
              <a:xfrm>
                <a:off x="1604072" y="2686050"/>
                <a:ext cx="507313" cy="354013"/>
              </a:xfrm>
              <a:prstGeom prst="rect">
                <a:avLst/>
              </a:prstGeom>
              <a:solidFill>
                <a:srgbClr val="D9D9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a:lnSpc>
                    <a:spcPct val="90000"/>
                  </a:lnSpc>
                  <a:defRPr/>
                </a:pPr>
                <a:endParaRPr lang="en-US" sz="1765" b="0" err="1">
                  <a:solidFill>
                    <a:srgbClr val="2F2F2F"/>
                  </a:solidFill>
                  <a:latin typeface="Segoe UI" panose="020B0502040204020203" pitchFamily="34" charset="0"/>
                  <a:ea typeface="Segoe UI" panose="020B0502040204020203" pitchFamily="34" charset="0"/>
                  <a:cs typeface="Segoe UI" panose="020B0502040204020203" pitchFamily="34" charset="0"/>
                </a:endParaRPr>
              </a:p>
            </p:txBody>
          </p:sp>
          <p:pic>
            <p:nvPicPr>
              <p:cNvPr id="55" name="Picture 54">
                <a:extLst>
                  <a:ext uri="{FF2B5EF4-FFF2-40B4-BE49-F238E27FC236}">
                    <a16:creationId xmlns:a16="http://schemas.microsoft.com/office/drawing/2014/main" id="{5F17A29A-E1F1-4110-889E-44CF9AE576F8}"/>
                  </a:ext>
                </a:extLst>
              </p:cNvPr>
              <p:cNvPicPr>
                <a:picLocks noChangeAspect="1"/>
              </p:cNvPicPr>
              <p:nvPr/>
            </p:nvPicPr>
            <p:blipFill>
              <a:blip r:embed="rId4"/>
              <a:stretch>
                <a:fillRect/>
              </a:stretch>
            </p:blipFill>
            <p:spPr>
              <a:xfrm>
                <a:off x="1576975" y="2642049"/>
                <a:ext cx="561506" cy="561500"/>
              </a:xfrm>
              <a:prstGeom prst="rect">
                <a:avLst/>
              </a:prstGeom>
            </p:spPr>
          </p:pic>
        </p:grpSp>
        <p:grpSp>
          <p:nvGrpSpPr>
            <p:cNvPr id="36" name="Group 35">
              <a:extLst>
                <a:ext uri="{FF2B5EF4-FFF2-40B4-BE49-F238E27FC236}">
                  <a16:creationId xmlns:a16="http://schemas.microsoft.com/office/drawing/2014/main" id="{461D96C7-22B6-4B29-9BB0-417B120EB81E}"/>
                </a:ext>
              </a:extLst>
            </p:cNvPr>
            <p:cNvGrpSpPr/>
            <p:nvPr/>
          </p:nvGrpSpPr>
          <p:grpSpPr>
            <a:xfrm>
              <a:off x="1489847" y="2506037"/>
              <a:ext cx="561506" cy="561500"/>
              <a:chOff x="1576975" y="2642049"/>
              <a:chExt cx="561506" cy="561500"/>
            </a:xfrm>
          </p:grpSpPr>
          <p:sp>
            <p:nvSpPr>
              <p:cNvPr id="47" name="Rectangle 46">
                <a:extLst>
                  <a:ext uri="{FF2B5EF4-FFF2-40B4-BE49-F238E27FC236}">
                    <a16:creationId xmlns:a16="http://schemas.microsoft.com/office/drawing/2014/main" id="{25021735-D86E-4209-BAE8-CB23B5BE455D}"/>
                  </a:ext>
                </a:extLst>
              </p:cNvPr>
              <p:cNvSpPr/>
              <p:nvPr/>
            </p:nvSpPr>
            <p:spPr bwMode="auto">
              <a:xfrm>
                <a:off x="1604072" y="2686050"/>
                <a:ext cx="507313" cy="354013"/>
              </a:xfrm>
              <a:prstGeom prst="rect">
                <a:avLst/>
              </a:prstGeom>
              <a:solidFill>
                <a:srgbClr val="D9D9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a:lnSpc>
                    <a:spcPct val="90000"/>
                  </a:lnSpc>
                  <a:defRPr/>
                </a:pPr>
                <a:endParaRPr lang="en-US" sz="1765" b="0" err="1">
                  <a:solidFill>
                    <a:srgbClr val="2F2F2F"/>
                  </a:solidFill>
                  <a:latin typeface="Segoe UI" panose="020B0502040204020203" pitchFamily="34" charset="0"/>
                  <a:ea typeface="Segoe UI" panose="020B0502040204020203" pitchFamily="34" charset="0"/>
                  <a:cs typeface="Segoe UI" panose="020B0502040204020203" pitchFamily="34" charset="0"/>
                </a:endParaRPr>
              </a:p>
            </p:txBody>
          </p:sp>
          <p:pic>
            <p:nvPicPr>
              <p:cNvPr id="48" name="Picture 47">
                <a:extLst>
                  <a:ext uri="{FF2B5EF4-FFF2-40B4-BE49-F238E27FC236}">
                    <a16:creationId xmlns:a16="http://schemas.microsoft.com/office/drawing/2014/main" id="{C61CEDEF-00E8-4168-B041-AC03812332A0}"/>
                  </a:ext>
                </a:extLst>
              </p:cNvPr>
              <p:cNvPicPr>
                <a:picLocks noChangeAspect="1"/>
              </p:cNvPicPr>
              <p:nvPr/>
            </p:nvPicPr>
            <p:blipFill>
              <a:blip r:embed="rId4"/>
              <a:stretch>
                <a:fillRect/>
              </a:stretch>
            </p:blipFill>
            <p:spPr>
              <a:xfrm>
                <a:off x="1576975" y="2642049"/>
                <a:ext cx="561506" cy="561500"/>
              </a:xfrm>
              <a:prstGeom prst="rect">
                <a:avLst/>
              </a:prstGeom>
            </p:spPr>
          </p:pic>
        </p:grpSp>
        <p:grpSp>
          <p:nvGrpSpPr>
            <p:cNvPr id="37" name="Group 36">
              <a:extLst>
                <a:ext uri="{FF2B5EF4-FFF2-40B4-BE49-F238E27FC236}">
                  <a16:creationId xmlns:a16="http://schemas.microsoft.com/office/drawing/2014/main" id="{EA1ABDA9-9EB6-478E-ADCE-A1384454462A}"/>
                </a:ext>
              </a:extLst>
            </p:cNvPr>
            <p:cNvGrpSpPr/>
            <p:nvPr/>
          </p:nvGrpSpPr>
          <p:grpSpPr>
            <a:xfrm>
              <a:off x="1576975" y="2642049"/>
              <a:ext cx="561506" cy="561500"/>
              <a:chOff x="1576975" y="2642049"/>
              <a:chExt cx="561506" cy="561500"/>
            </a:xfrm>
          </p:grpSpPr>
          <p:sp>
            <p:nvSpPr>
              <p:cNvPr id="38" name="Rectangle 37">
                <a:extLst>
                  <a:ext uri="{FF2B5EF4-FFF2-40B4-BE49-F238E27FC236}">
                    <a16:creationId xmlns:a16="http://schemas.microsoft.com/office/drawing/2014/main" id="{C9C66CC1-E593-4374-B45C-1E54011522BB}"/>
                  </a:ext>
                </a:extLst>
              </p:cNvPr>
              <p:cNvSpPr/>
              <p:nvPr/>
            </p:nvSpPr>
            <p:spPr bwMode="auto">
              <a:xfrm>
                <a:off x="1604072" y="2686050"/>
                <a:ext cx="507313" cy="354013"/>
              </a:xfrm>
              <a:prstGeom prst="rect">
                <a:avLst/>
              </a:prstGeom>
              <a:solidFill>
                <a:srgbClr val="D9D9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a:lnSpc>
                    <a:spcPct val="90000"/>
                  </a:lnSpc>
                  <a:defRPr/>
                </a:pPr>
                <a:endParaRPr lang="en-US" sz="1765" b="0" err="1">
                  <a:solidFill>
                    <a:srgbClr val="2F2F2F"/>
                  </a:solidFill>
                  <a:latin typeface="Segoe UI" panose="020B0502040204020203" pitchFamily="34" charset="0"/>
                  <a:ea typeface="Segoe UI" panose="020B0502040204020203" pitchFamily="34" charset="0"/>
                  <a:cs typeface="Segoe UI" panose="020B0502040204020203" pitchFamily="34" charset="0"/>
                </a:endParaRPr>
              </a:p>
            </p:txBody>
          </p:sp>
          <p:pic>
            <p:nvPicPr>
              <p:cNvPr id="46" name="Picture 45">
                <a:extLst>
                  <a:ext uri="{FF2B5EF4-FFF2-40B4-BE49-F238E27FC236}">
                    <a16:creationId xmlns:a16="http://schemas.microsoft.com/office/drawing/2014/main" id="{076D23AE-50E1-456E-8E04-E33B18BBFECF}"/>
                  </a:ext>
                </a:extLst>
              </p:cNvPr>
              <p:cNvPicPr>
                <a:picLocks noChangeAspect="1"/>
              </p:cNvPicPr>
              <p:nvPr/>
            </p:nvPicPr>
            <p:blipFill>
              <a:blip r:embed="rId4"/>
              <a:stretch>
                <a:fillRect/>
              </a:stretch>
            </p:blipFill>
            <p:spPr>
              <a:xfrm>
                <a:off x="1576975" y="2642049"/>
                <a:ext cx="561506" cy="561500"/>
              </a:xfrm>
              <a:prstGeom prst="rect">
                <a:avLst/>
              </a:prstGeom>
            </p:spPr>
          </p:pic>
        </p:grpSp>
      </p:grpSp>
      <p:grpSp>
        <p:nvGrpSpPr>
          <p:cNvPr id="56" name="Group 55">
            <a:extLst>
              <a:ext uri="{FF2B5EF4-FFF2-40B4-BE49-F238E27FC236}">
                <a16:creationId xmlns:a16="http://schemas.microsoft.com/office/drawing/2014/main" id="{677B7791-9FD5-48FA-AFD1-E3C19BD87CC7}"/>
              </a:ext>
            </a:extLst>
          </p:cNvPr>
          <p:cNvGrpSpPr/>
          <p:nvPr/>
        </p:nvGrpSpPr>
        <p:grpSpPr>
          <a:xfrm>
            <a:off x="5483075" y="3349497"/>
            <a:ext cx="471152" cy="533754"/>
            <a:chOff x="1402718" y="2370026"/>
            <a:chExt cx="735763" cy="833523"/>
          </a:xfrm>
        </p:grpSpPr>
        <p:grpSp>
          <p:nvGrpSpPr>
            <p:cNvPr id="57" name="Group 56">
              <a:extLst>
                <a:ext uri="{FF2B5EF4-FFF2-40B4-BE49-F238E27FC236}">
                  <a16:creationId xmlns:a16="http://schemas.microsoft.com/office/drawing/2014/main" id="{702A5816-C890-4081-AA2A-A1557750A671}"/>
                </a:ext>
              </a:extLst>
            </p:cNvPr>
            <p:cNvGrpSpPr/>
            <p:nvPr/>
          </p:nvGrpSpPr>
          <p:grpSpPr>
            <a:xfrm>
              <a:off x="1402718" y="2370026"/>
              <a:ext cx="561506" cy="561500"/>
              <a:chOff x="1576975" y="2642049"/>
              <a:chExt cx="561506" cy="561500"/>
            </a:xfrm>
          </p:grpSpPr>
          <p:sp>
            <p:nvSpPr>
              <p:cNvPr id="64" name="Rectangle 63">
                <a:extLst>
                  <a:ext uri="{FF2B5EF4-FFF2-40B4-BE49-F238E27FC236}">
                    <a16:creationId xmlns:a16="http://schemas.microsoft.com/office/drawing/2014/main" id="{DF395CFB-B188-4ED2-A579-9B46880D9B35}"/>
                  </a:ext>
                </a:extLst>
              </p:cNvPr>
              <p:cNvSpPr/>
              <p:nvPr/>
            </p:nvSpPr>
            <p:spPr bwMode="auto">
              <a:xfrm>
                <a:off x="1604072" y="2686050"/>
                <a:ext cx="507313" cy="354013"/>
              </a:xfrm>
              <a:prstGeom prst="rect">
                <a:avLst/>
              </a:prstGeom>
              <a:solidFill>
                <a:srgbClr val="D9D9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a:lnSpc>
                    <a:spcPct val="90000"/>
                  </a:lnSpc>
                  <a:defRPr/>
                </a:pPr>
                <a:endParaRPr lang="en-US" sz="1765" b="0" err="1">
                  <a:solidFill>
                    <a:srgbClr val="2F2F2F"/>
                  </a:solidFill>
                  <a:latin typeface="Segoe UI" panose="020B0502040204020203" pitchFamily="34" charset="0"/>
                  <a:ea typeface="Segoe UI" panose="020B0502040204020203" pitchFamily="34" charset="0"/>
                  <a:cs typeface="Segoe UI" panose="020B0502040204020203" pitchFamily="34" charset="0"/>
                </a:endParaRPr>
              </a:p>
            </p:txBody>
          </p:sp>
          <p:pic>
            <p:nvPicPr>
              <p:cNvPr id="66" name="Picture 65">
                <a:extLst>
                  <a:ext uri="{FF2B5EF4-FFF2-40B4-BE49-F238E27FC236}">
                    <a16:creationId xmlns:a16="http://schemas.microsoft.com/office/drawing/2014/main" id="{9B6A7EEA-883E-48C7-BA17-A64484DE9B23}"/>
                  </a:ext>
                </a:extLst>
              </p:cNvPr>
              <p:cNvPicPr>
                <a:picLocks noChangeAspect="1"/>
              </p:cNvPicPr>
              <p:nvPr/>
            </p:nvPicPr>
            <p:blipFill>
              <a:blip r:embed="rId4"/>
              <a:stretch>
                <a:fillRect/>
              </a:stretch>
            </p:blipFill>
            <p:spPr>
              <a:xfrm>
                <a:off x="1576975" y="2642049"/>
                <a:ext cx="561506" cy="561500"/>
              </a:xfrm>
              <a:prstGeom prst="rect">
                <a:avLst/>
              </a:prstGeom>
            </p:spPr>
          </p:pic>
        </p:grpSp>
        <p:grpSp>
          <p:nvGrpSpPr>
            <p:cNvPr id="58" name="Group 57">
              <a:extLst>
                <a:ext uri="{FF2B5EF4-FFF2-40B4-BE49-F238E27FC236}">
                  <a16:creationId xmlns:a16="http://schemas.microsoft.com/office/drawing/2014/main" id="{B3C98B68-EB20-4686-B0B5-F24D0399B0CB}"/>
                </a:ext>
              </a:extLst>
            </p:cNvPr>
            <p:cNvGrpSpPr/>
            <p:nvPr/>
          </p:nvGrpSpPr>
          <p:grpSpPr>
            <a:xfrm>
              <a:off x="1489847" y="2506037"/>
              <a:ext cx="561506" cy="561500"/>
              <a:chOff x="1576975" y="2642049"/>
              <a:chExt cx="561506" cy="561500"/>
            </a:xfrm>
          </p:grpSpPr>
          <p:sp>
            <p:nvSpPr>
              <p:cNvPr id="62" name="Rectangle 61">
                <a:extLst>
                  <a:ext uri="{FF2B5EF4-FFF2-40B4-BE49-F238E27FC236}">
                    <a16:creationId xmlns:a16="http://schemas.microsoft.com/office/drawing/2014/main" id="{28004C6A-7788-4F5F-AB54-F6338930D58A}"/>
                  </a:ext>
                </a:extLst>
              </p:cNvPr>
              <p:cNvSpPr/>
              <p:nvPr/>
            </p:nvSpPr>
            <p:spPr bwMode="auto">
              <a:xfrm>
                <a:off x="1604072" y="2686050"/>
                <a:ext cx="507313" cy="354013"/>
              </a:xfrm>
              <a:prstGeom prst="rect">
                <a:avLst/>
              </a:prstGeom>
              <a:solidFill>
                <a:srgbClr val="D9D9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a:lnSpc>
                    <a:spcPct val="90000"/>
                  </a:lnSpc>
                  <a:defRPr/>
                </a:pPr>
                <a:endParaRPr lang="en-US" sz="1765" b="0" err="1">
                  <a:solidFill>
                    <a:srgbClr val="2F2F2F"/>
                  </a:solidFill>
                  <a:latin typeface="Segoe UI" panose="020B0502040204020203" pitchFamily="34" charset="0"/>
                  <a:ea typeface="Segoe UI" panose="020B0502040204020203" pitchFamily="34" charset="0"/>
                  <a:cs typeface="Segoe UI" panose="020B0502040204020203" pitchFamily="34" charset="0"/>
                </a:endParaRPr>
              </a:p>
            </p:txBody>
          </p:sp>
          <p:pic>
            <p:nvPicPr>
              <p:cNvPr id="63" name="Picture 62">
                <a:extLst>
                  <a:ext uri="{FF2B5EF4-FFF2-40B4-BE49-F238E27FC236}">
                    <a16:creationId xmlns:a16="http://schemas.microsoft.com/office/drawing/2014/main" id="{B6165537-111E-439A-B8DC-44F713006D24}"/>
                  </a:ext>
                </a:extLst>
              </p:cNvPr>
              <p:cNvPicPr>
                <a:picLocks noChangeAspect="1"/>
              </p:cNvPicPr>
              <p:nvPr/>
            </p:nvPicPr>
            <p:blipFill>
              <a:blip r:embed="rId4"/>
              <a:stretch>
                <a:fillRect/>
              </a:stretch>
            </p:blipFill>
            <p:spPr>
              <a:xfrm>
                <a:off x="1576975" y="2642049"/>
                <a:ext cx="561506" cy="561500"/>
              </a:xfrm>
              <a:prstGeom prst="rect">
                <a:avLst/>
              </a:prstGeom>
            </p:spPr>
          </p:pic>
        </p:grpSp>
        <p:grpSp>
          <p:nvGrpSpPr>
            <p:cNvPr id="59" name="Group 58">
              <a:extLst>
                <a:ext uri="{FF2B5EF4-FFF2-40B4-BE49-F238E27FC236}">
                  <a16:creationId xmlns:a16="http://schemas.microsoft.com/office/drawing/2014/main" id="{633512E8-69E0-4E2D-8674-70AD24580574}"/>
                </a:ext>
              </a:extLst>
            </p:cNvPr>
            <p:cNvGrpSpPr/>
            <p:nvPr/>
          </p:nvGrpSpPr>
          <p:grpSpPr>
            <a:xfrm>
              <a:off x="1576975" y="2642049"/>
              <a:ext cx="561506" cy="561500"/>
              <a:chOff x="1576975" y="2642049"/>
              <a:chExt cx="561506" cy="561500"/>
            </a:xfrm>
          </p:grpSpPr>
          <p:sp>
            <p:nvSpPr>
              <p:cNvPr id="60" name="Rectangle 59">
                <a:extLst>
                  <a:ext uri="{FF2B5EF4-FFF2-40B4-BE49-F238E27FC236}">
                    <a16:creationId xmlns:a16="http://schemas.microsoft.com/office/drawing/2014/main" id="{46DCAB88-062D-4458-888C-D1121D61E76E}"/>
                  </a:ext>
                </a:extLst>
              </p:cNvPr>
              <p:cNvSpPr/>
              <p:nvPr/>
            </p:nvSpPr>
            <p:spPr bwMode="auto">
              <a:xfrm>
                <a:off x="1604072" y="2686050"/>
                <a:ext cx="507313" cy="354013"/>
              </a:xfrm>
              <a:prstGeom prst="rect">
                <a:avLst/>
              </a:prstGeom>
              <a:solidFill>
                <a:srgbClr val="D9D9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a:lnSpc>
                    <a:spcPct val="90000"/>
                  </a:lnSpc>
                  <a:defRPr/>
                </a:pPr>
                <a:endParaRPr lang="en-US" sz="1765" b="0" err="1">
                  <a:solidFill>
                    <a:srgbClr val="2F2F2F"/>
                  </a:solidFill>
                  <a:latin typeface="Segoe UI" panose="020B0502040204020203" pitchFamily="34" charset="0"/>
                  <a:ea typeface="Segoe UI" panose="020B0502040204020203" pitchFamily="34" charset="0"/>
                  <a:cs typeface="Segoe UI" panose="020B0502040204020203" pitchFamily="34" charset="0"/>
                </a:endParaRPr>
              </a:p>
            </p:txBody>
          </p:sp>
          <p:pic>
            <p:nvPicPr>
              <p:cNvPr id="61" name="Picture 60">
                <a:extLst>
                  <a:ext uri="{FF2B5EF4-FFF2-40B4-BE49-F238E27FC236}">
                    <a16:creationId xmlns:a16="http://schemas.microsoft.com/office/drawing/2014/main" id="{04804165-674B-435F-B65D-85B67F1BF661}"/>
                  </a:ext>
                </a:extLst>
              </p:cNvPr>
              <p:cNvPicPr>
                <a:picLocks noChangeAspect="1"/>
              </p:cNvPicPr>
              <p:nvPr/>
            </p:nvPicPr>
            <p:blipFill>
              <a:blip r:embed="rId4"/>
              <a:stretch>
                <a:fillRect/>
              </a:stretch>
            </p:blipFill>
            <p:spPr>
              <a:xfrm>
                <a:off x="1576975" y="2642049"/>
                <a:ext cx="561506" cy="561500"/>
              </a:xfrm>
              <a:prstGeom prst="rect">
                <a:avLst/>
              </a:prstGeom>
            </p:spPr>
          </p:pic>
        </p:grpSp>
      </p:grpSp>
      <p:grpSp>
        <p:nvGrpSpPr>
          <p:cNvPr id="67" name="Group 66">
            <a:extLst>
              <a:ext uri="{FF2B5EF4-FFF2-40B4-BE49-F238E27FC236}">
                <a16:creationId xmlns:a16="http://schemas.microsoft.com/office/drawing/2014/main" id="{C441DCDA-9121-41A7-9889-495ACF1E9F4F}"/>
              </a:ext>
            </a:extLst>
          </p:cNvPr>
          <p:cNvGrpSpPr/>
          <p:nvPr/>
        </p:nvGrpSpPr>
        <p:grpSpPr>
          <a:xfrm>
            <a:off x="7081369" y="3349497"/>
            <a:ext cx="471152" cy="533754"/>
            <a:chOff x="1402718" y="2370026"/>
            <a:chExt cx="735763" cy="833523"/>
          </a:xfrm>
        </p:grpSpPr>
        <p:grpSp>
          <p:nvGrpSpPr>
            <p:cNvPr id="68" name="Group 67">
              <a:extLst>
                <a:ext uri="{FF2B5EF4-FFF2-40B4-BE49-F238E27FC236}">
                  <a16:creationId xmlns:a16="http://schemas.microsoft.com/office/drawing/2014/main" id="{29DDF6EF-AEA4-45BF-86E5-0F2CBF9E207A}"/>
                </a:ext>
              </a:extLst>
            </p:cNvPr>
            <p:cNvGrpSpPr/>
            <p:nvPr/>
          </p:nvGrpSpPr>
          <p:grpSpPr>
            <a:xfrm>
              <a:off x="1402718" y="2370026"/>
              <a:ext cx="561506" cy="561500"/>
              <a:chOff x="1576975" y="2642049"/>
              <a:chExt cx="561506" cy="561500"/>
            </a:xfrm>
          </p:grpSpPr>
          <p:sp>
            <p:nvSpPr>
              <p:cNvPr id="75" name="Rectangle 74">
                <a:extLst>
                  <a:ext uri="{FF2B5EF4-FFF2-40B4-BE49-F238E27FC236}">
                    <a16:creationId xmlns:a16="http://schemas.microsoft.com/office/drawing/2014/main" id="{17A33ADD-01ED-490F-BE96-119A8277B3FE}"/>
                  </a:ext>
                </a:extLst>
              </p:cNvPr>
              <p:cNvSpPr/>
              <p:nvPr/>
            </p:nvSpPr>
            <p:spPr bwMode="auto">
              <a:xfrm>
                <a:off x="1604072" y="2686050"/>
                <a:ext cx="507313" cy="354013"/>
              </a:xfrm>
              <a:prstGeom prst="rect">
                <a:avLst/>
              </a:prstGeom>
              <a:solidFill>
                <a:srgbClr val="D9D9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a:lnSpc>
                    <a:spcPct val="90000"/>
                  </a:lnSpc>
                  <a:defRPr/>
                </a:pPr>
                <a:endParaRPr lang="en-US" sz="1765" b="0" err="1">
                  <a:solidFill>
                    <a:srgbClr val="2F2F2F"/>
                  </a:solidFill>
                  <a:latin typeface="Segoe UI" panose="020B0502040204020203" pitchFamily="34" charset="0"/>
                  <a:ea typeface="Segoe UI" panose="020B0502040204020203" pitchFamily="34" charset="0"/>
                  <a:cs typeface="Segoe UI" panose="020B0502040204020203" pitchFamily="34" charset="0"/>
                </a:endParaRPr>
              </a:p>
            </p:txBody>
          </p:sp>
          <p:pic>
            <p:nvPicPr>
              <p:cNvPr id="76" name="Picture 75">
                <a:extLst>
                  <a:ext uri="{FF2B5EF4-FFF2-40B4-BE49-F238E27FC236}">
                    <a16:creationId xmlns:a16="http://schemas.microsoft.com/office/drawing/2014/main" id="{BFADB466-3331-4C3C-B663-276C6BD693BF}"/>
                  </a:ext>
                </a:extLst>
              </p:cNvPr>
              <p:cNvPicPr>
                <a:picLocks noChangeAspect="1"/>
              </p:cNvPicPr>
              <p:nvPr/>
            </p:nvPicPr>
            <p:blipFill>
              <a:blip r:embed="rId4"/>
              <a:stretch>
                <a:fillRect/>
              </a:stretch>
            </p:blipFill>
            <p:spPr>
              <a:xfrm>
                <a:off x="1576975" y="2642049"/>
                <a:ext cx="561506" cy="561500"/>
              </a:xfrm>
              <a:prstGeom prst="rect">
                <a:avLst/>
              </a:prstGeom>
            </p:spPr>
          </p:pic>
        </p:grpSp>
        <p:grpSp>
          <p:nvGrpSpPr>
            <p:cNvPr id="69" name="Group 68">
              <a:extLst>
                <a:ext uri="{FF2B5EF4-FFF2-40B4-BE49-F238E27FC236}">
                  <a16:creationId xmlns:a16="http://schemas.microsoft.com/office/drawing/2014/main" id="{9F02AA0C-9901-470C-AF40-391BD2954D7B}"/>
                </a:ext>
              </a:extLst>
            </p:cNvPr>
            <p:cNvGrpSpPr/>
            <p:nvPr/>
          </p:nvGrpSpPr>
          <p:grpSpPr>
            <a:xfrm>
              <a:off x="1489847" y="2506037"/>
              <a:ext cx="561506" cy="561500"/>
              <a:chOff x="1576975" y="2642049"/>
              <a:chExt cx="561506" cy="561500"/>
            </a:xfrm>
          </p:grpSpPr>
          <p:sp>
            <p:nvSpPr>
              <p:cNvPr id="73" name="Rectangle 72">
                <a:extLst>
                  <a:ext uri="{FF2B5EF4-FFF2-40B4-BE49-F238E27FC236}">
                    <a16:creationId xmlns:a16="http://schemas.microsoft.com/office/drawing/2014/main" id="{5305A4A8-F004-41CA-B22B-8CF699DAB534}"/>
                  </a:ext>
                </a:extLst>
              </p:cNvPr>
              <p:cNvSpPr/>
              <p:nvPr/>
            </p:nvSpPr>
            <p:spPr bwMode="auto">
              <a:xfrm>
                <a:off x="1604072" y="2686050"/>
                <a:ext cx="507313" cy="354013"/>
              </a:xfrm>
              <a:prstGeom prst="rect">
                <a:avLst/>
              </a:prstGeom>
              <a:solidFill>
                <a:srgbClr val="D9D9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a:lnSpc>
                    <a:spcPct val="90000"/>
                  </a:lnSpc>
                  <a:defRPr/>
                </a:pPr>
                <a:endParaRPr lang="en-US" sz="1765" b="0" err="1">
                  <a:solidFill>
                    <a:srgbClr val="2F2F2F"/>
                  </a:solidFill>
                  <a:latin typeface="Segoe UI" panose="020B0502040204020203" pitchFamily="34" charset="0"/>
                  <a:ea typeface="Segoe UI" panose="020B0502040204020203" pitchFamily="34" charset="0"/>
                  <a:cs typeface="Segoe UI" panose="020B0502040204020203" pitchFamily="34" charset="0"/>
                </a:endParaRPr>
              </a:p>
            </p:txBody>
          </p:sp>
          <p:pic>
            <p:nvPicPr>
              <p:cNvPr id="74" name="Picture 73">
                <a:extLst>
                  <a:ext uri="{FF2B5EF4-FFF2-40B4-BE49-F238E27FC236}">
                    <a16:creationId xmlns:a16="http://schemas.microsoft.com/office/drawing/2014/main" id="{8BB32B0D-53E1-43A6-B6AF-894657A86205}"/>
                  </a:ext>
                </a:extLst>
              </p:cNvPr>
              <p:cNvPicPr>
                <a:picLocks noChangeAspect="1"/>
              </p:cNvPicPr>
              <p:nvPr/>
            </p:nvPicPr>
            <p:blipFill>
              <a:blip r:embed="rId4"/>
              <a:stretch>
                <a:fillRect/>
              </a:stretch>
            </p:blipFill>
            <p:spPr>
              <a:xfrm>
                <a:off x="1576975" y="2642049"/>
                <a:ext cx="561506" cy="561500"/>
              </a:xfrm>
              <a:prstGeom prst="rect">
                <a:avLst/>
              </a:prstGeom>
            </p:spPr>
          </p:pic>
        </p:grpSp>
        <p:grpSp>
          <p:nvGrpSpPr>
            <p:cNvPr id="70" name="Group 69">
              <a:extLst>
                <a:ext uri="{FF2B5EF4-FFF2-40B4-BE49-F238E27FC236}">
                  <a16:creationId xmlns:a16="http://schemas.microsoft.com/office/drawing/2014/main" id="{3192C9C8-D13E-4DC0-8FEC-E873DEF23B44}"/>
                </a:ext>
              </a:extLst>
            </p:cNvPr>
            <p:cNvGrpSpPr/>
            <p:nvPr/>
          </p:nvGrpSpPr>
          <p:grpSpPr>
            <a:xfrm>
              <a:off x="1576975" y="2642049"/>
              <a:ext cx="561506" cy="561500"/>
              <a:chOff x="1576975" y="2642049"/>
              <a:chExt cx="561506" cy="561500"/>
            </a:xfrm>
          </p:grpSpPr>
          <p:sp>
            <p:nvSpPr>
              <p:cNvPr id="71" name="Rectangle 70">
                <a:extLst>
                  <a:ext uri="{FF2B5EF4-FFF2-40B4-BE49-F238E27FC236}">
                    <a16:creationId xmlns:a16="http://schemas.microsoft.com/office/drawing/2014/main" id="{8A9D7F89-57AD-4AD9-8363-D07278F91A19}"/>
                  </a:ext>
                </a:extLst>
              </p:cNvPr>
              <p:cNvSpPr/>
              <p:nvPr/>
            </p:nvSpPr>
            <p:spPr bwMode="auto">
              <a:xfrm>
                <a:off x="1604072" y="2686050"/>
                <a:ext cx="507313" cy="354013"/>
              </a:xfrm>
              <a:prstGeom prst="rect">
                <a:avLst/>
              </a:prstGeom>
              <a:solidFill>
                <a:srgbClr val="D9D9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a:lnSpc>
                    <a:spcPct val="90000"/>
                  </a:lnSpc>
                  <a:defRPr/>
                </a:pPr>
                <a:endParaRPr lang="en-US" sz="1765" b="0" err="1">
                  <a:solidFill>
                    <a:srgbClr val="2F2F2F"/>
                  </a:solidFill>
                  <a:latin typeface="Segoe UI" panose="020B0502040204020203" pitchFamily="34" charset="0"/>
                  <a:ea typeface="Segoe UI" panose="020B0502040204020203" pitchFamily="34" charset="0"/>
                  <a:cs typeface="Segoe UI" panose="020B0502040204020203" pitchFamily="34" charset="0"/>
                </a:endParaRPr>
              </a:p>
            </p:txBody>
          </p:sp>
          <p:pic>
            <p:nvPicPr>
              <p:cNvPr id="72" name="Picture 71">
                <a:extLst>
                  <a:ext uri="{FF2B5EF4-FFF2-40B4-BE49-F238E27FC236}">
                    <a16:creationId xmlns:a16="http://schemas.microsoft.com/office/drawing/2014/main" id="{B13FE94A-CB09-442F-8CD9-90CA994B0BFB}"/>
                  </a:ext>
                </a:extLst>
              </p:cNvPr>
              <p:cNvPicPr>
                <a:picLocks noChangeAspect="1"/>
              </p:cNvPicPr>
              <p:nvPr/>
            </p:nvPicPr>
            <p:blipFill>
              <a:blip r:embed="rId4"/>
              <a:stretch>
                <a:fillRect/>
              </a:stretch>
            </p:blipFill>
            <p:spPr>
              <a:xfrm>
                <a:off x="1576975" y="2642049"/>
                <a:ext cx="561506" cy="561500"/>
              </a:xfrm>
              <a:prstGeom prst="rect">
                <a:avLst/>
              </a:prstGeom>
            </p:spPr>
          </p:pic>
        </p:grpSp>
      </p:grpSp>
      <p:grpSp>
        <p:nvGrpSpPr>
          <p:cNvPr id="77" name="Group 76">
            <a:extLst>
              <a:ext uri="{FF2B5EF4-FFF2-40B4-BE49-F238E27FC236}">
                <a16:creationId xmlns:a16="http://schemas.microsoft.com/office/drawing/2014/main" id="{80A6C0BE-722E-4266-883D-9AE14879DAA6}"/>
              </a:ext>
            </a:extLst>
          </p:cNvPr>
          <p:cNvGrpSpPr/>
          <p:nvPr/>
        </p:nvGrpSpPr>
        <p:grpSpPr>
          <a:xfrm>
            <a:off x="4843794" y="3233794"/>
            <a:ext cx="1820992" cy="915341"/>
            <a:chOff x="3003188" y="3312488"/>
            <a:chExt cx="2427989" cy="2133156"/>
          </a:xfrm>
        </p:grpSpPr>
        <p:cxnSp>
          <p:nvCxnSpPr>
            <p:cNvPr id="78" name="Straight Connector 77">
              <a:extLst>
                <a:ext uri="{FF2B5EF4-FFF2-40B4-BE49-F238E27FC236}">
                  <a16:creationId xmlns:a16="http://schemas.microsoft.com/office/drawing/2014/main" id="{34A07C46-D361-4F02-A7D2-1883FA5FDC25}"/>
                </a:ext>
              </a:extLst>
            </p:cNvPr>
            <p:cNvCxnSpPr>
              <a:cxnSpLocks/>
            </p:cNvCxnSpPr>
            <p:nvPr/>
          </p:nvCxnSpPr>
          <p:spPr>
            <a:xfrm>
              <a:off x="3003188" y="3312488"/>
              <a:ext cx="0" cy="2133156"/>
            </a:xfrm>
            <a:prstGeom prst="line">
              <a:avLst/>
            </a:prstGeom>
            <a:ln w="28575">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10D8366A-D6C3-4F9F-B740-B20C4181F38E}"/>
                </a:ext>
              </a:extLst>
            </p:cNvPr>
            <p:cNvCxnSpPr>
              <a:cxnSpLocks/>
            </p:cNvCxnSpPr>
            <p:nvPr/>
          </p:nvCxnSpPr>
          <p:spPr>
            <a:xfrm>
              <a:off x="5431177" y="3312488"/>
              <a:ext cx="0" cy="2133154"/>
            </a:xfrm>
            <a:prstGeom prst="line">
              <a:avLst/>
            </a:prstGeom>
            <a:ln w="28575">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80" name="TextBox 79">
            <a:extLst>
              <a:ext uri="{FF2B5EF4-FFF2-40B4-BE49-F238E27FC236}">
                <a16:creationId xmlns:a16="http://schemas.microsoft.com/office/drawing/2014/main" id="{1646B5A1-BC24-4684-9B4F-4CC2605F23C4}"/>
              </a:ext>
            </a:extLst>
          </p:cNvPr>
          <p:cNvSpPr txBox="1"/>
          <p:nvPr/>
        </p:nvSpPr>
        <p:spPr>
          <a:xfrm>
            <a:off x="5599870" y="2991394"/>
            <a:ext cx="651302" cy="380108"/>
          </a:xfrm>
          <a:prstGeom prst="rect">
            <a:avLst/>
          </a:prstGeom>
          <a:noFill/>
        </p:spPr>
        <p:txBody>
          <a:bodyPr wrap="square" lIns="134464" tIns="107571" rIns="134464" bIns="107571" rtlCol="0">
            <a:spAutoFit/>
          </a:bodyPr>
          <a:lstStyle/>
          <a:p>
            <a:pPr algn="ctr" defTabSz="685775" fontAlgn="auto">
              <a:lnSpc>
                <a:spcPct val="90000"/>
              </a:lnSpc>
              <a:spcBef>
                <a:spcPts val="0"/>
              </a:spcBef>
              <a:spcAft>
                <a:spcPts val="441"/>
              </a:spcAft>
              <a:defRPr/>
            </a:pPr>
            <a:r>
              <a:rPr lang="en-US" sz="1176">
                <a:solidFill>
                  <a:srgbClr val="2F2F2F"/>
                </a:solidFill>
                <a:latin typeface="Segoe UI" panose="020B0502040204020203" pitchFamily="34" charset="0"/>
                <a:cs typeface="Segoe UI" panose="020B0502040204020203" pitchFamily="34" charset="0"/>
              </a:rPr>
              <a:t>AZ 2</a:t>
            </a:r>
          </a:p>
        </p:txBody>
      </p:sp>
      <p:sp>
        <p:nvSpPr>
          <p:cNvPr id="81" name="TextBox 80">
            <a:extLst>
              <a:ext uri="{FF2B5EF4-FFF2-40B4-BE49-F238E27FC236}">
                <a16:creationId xmlns:a16="http://schemas.microsoft.com/office/drawing/2014/main" id="{80C1D482-E4F3-4AA4-BBC7-0AEE5D7C2419}"/>
              </a:ext>
            </a:extLst>
          </p:cNvPr>
          <p:cNvSpPr txBox="1"/>
          <p:nvPr/>
        </p:nvSpPr>
        <p:spPr>
          <a:xfrm>
            <a:off x="3973125" y="2983253"/>
            <a:ext cx="648600" cy="380108"/>
          </a:xfrm>
          <a:prstGeom prst="rect">
            <a:avLst/>
          </a:prstGeom>
          <a:noFill/>
        </p:spPr>
        <p:txBody>
          <a:bodyPr wrap="square" lIns="134464" tIns="107571" rIns="134464" bIns="107571" rtlCol="0">
            <a:spAutoFit/>
          </a:bodyPr>
          <a:lstStyle/>
          <a:p>
            <a:pPr algn="ctr" defTabSz="685775" fontAlgn="auto">
              <a:lnSpc>
                <a:spcPct val="90000"/>
              </a:lnSpc>
              <a:spcBef>
                <a:spcPts val="0"/>
              </a:spcBef>
              <a:spcAft>
                <a:spcPts val="441"/>
              </a:spcAft>
              <a:defRPr/>
            </a:pPr>
            <a:r>
              <a:rPr lang="en-US" sz="1176">
                <a:solidFill>
                  <a:srgbClr val="2F2F2F"/>
                </a:solidFill>
                <a:latin typeface="Segoe UI" panose="020B0502040204020203" pitchFamily="34" charset="0"/>
                <a:cs typeface="Segoe UI" panose="020B0502040204020203" pitchFamily="34" charset="0"/>
              </a:rPr>
              <a:t>AZ 1</a:t>
            </a:r>
          </a:p>
        </p:txBody>
      </p:sp>
      <p:sp>
        <p:nvSpPr>
          <p:cNvPr id="82" name="TextBox 81">
            <a:extLst>
              <a:ext uri="{FF2B5EF4-FFF2-40B4-BE49-F238E27FC236}">
                <a16:creationId xmlns:a16="http://schemas.microsoft.com/office/drawing/2014/main" id="{175E59C5-8FEE-4E8B-85B4-346614ECE0F1}"/>
              </a:ext>
            </a:extLst>
          </p:cNvPr>
          <p:cNvSpPr txBox="1"/>
          <p:nvPr/>
        </p:nvSpPr>
        <p:spPr>
          <a:xfrm>
            <a:off x="7219304" y="2981158"/>
            <a:ext cx="613227" cy="380108"/>
          </a:xfrm>
          <a:prstGeom prst="rect">
            <a:avLst/>
          </a:prstGeom>
          <a:noFill/>
        </p:spPr>
        <p:txBody>
          <a:bodyPr wrap="square" lIns="134464" tIns="107571" rIns="134464" bIns="107571" rtlCol="0">
            <a:spAutoFit/>
          </a:bodyPr>
          <a:lstStyle/>
          <a:p>
            <a:pPr algn="ctr" defTabSz="685775" fontAlgn="auto">
              <a:lnSpc>
                <a:spcPct val="90000"/>
              </a:lnSpc>
              <a:spcBef>
                <a:spcPts val="0"/>
              </a:spcBef>
              <a:spcAft>
                <a:spcPts val="441"/>
              </a:spcAft>
              <a:defRPr/>
            </a:pPr>
            <a:r>
              <a:rPr lang="en-US" sz="1176">
                <a:solidFill>
                  <a:srgbClr val="2F2F2F"/>
                </a:solidFill>
                <a:latin typeface="Segoe UI" panose="020B0502040204020203" pitchFamily="34" charset="0"/>
                <a:cs typeface="Segoe UI" panose="020B0502040204020203" pitchFamily="34" charset="0"/>
              </a:rPr>
              <a:t>AZ 3</a:t>
            </a:r>
          </a:p>
        </p:txBody>
      </p:sp>
      <p:cxnSp>
        <p:nvCxnSpPr>
          <p:cNvPr id="83" name="Connector: Elbow 82">
            <a:extLst>
              <a:ext uri="{FF2B5EF4-FFF2-40B4-BE49-F238E27FC236}">
                <a16:creationId xmlns:a16="http://schemas.microsoft.com/office/drawing/2014/main" id="{9A36DA1F-4F14-45A6-96A7-14A13F0947A2}"/>
              </a:ext>
            </a:extLst>
          </p:cNvPr>
          <p:cNvCxnSpPr>
            <a:cxnSpLocks/>
            <a:stCxn id="86" idx="2"/>
            <a:endCxn id="55" idx="0"/>
          </p:cNvCxnSpPr>
          <p:nvPr/>
        </p:nvCxnSpPr>
        <p:spPr>
          <a:xfrm rot="5400000">
            <a:off x="4553047" y="2239688"/>
            <a:ext cx="621322" cy="1598294"/>
          </a:xfrm>
          <a:prstGeom prst="bentConnector3">
            <a:avLst>
              <a:gd name="adj1" fmla="val 50000"/>
            </a:avLst>
          </a:prstGeom>
          <a:ln w="28575">
            <a:solidFill>
              <a:schemeClr val="accent4"/>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51E496DC-BBAB-426D-BF30-BD15D519E70A}"/>
              </a:ext>
            </a:extLst>
          </p:cNvPr>
          <p:cNvCxnSpPr>
            <a:cxnSpLocks/>
            <a:stCxn id="86" idx="2"/>
            <a:endCxn id="66" idx="0"/>
          </p:cNvCxnSpPr>
          <p:nvPr/>
        </p:nvCxnSpPr>
        <p:spPr>
          <a:xfrm>
            <a:off x="5662855" y="2728174"/>
            <a:ext cx="0" cy="621322"/>
          </a:xfrm>
          <a:prstGeom prst="straightConnector1">
            <a:avLst/>
          </a:prstGeom>
          <a:ln w="28575">
            <a:solidFill>
              <a:schemeClr val="accent4"/>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85" name="Connector: Elbow 84">
            <a:extLst>
              <a:ext uri="{FF2B5EF4-FFF2-40B4-BE49-F238E27FC236}">
                <a16:creationId xmlns:a16="http://schemas.microsoft.com/office/drawing/2014/main" id="{57D79622-CECF-484B-B540-2BF453749F09}"/>
              </a:ext>
            </a:extLst>
          </p:cNvPr>
          <p:cNvCxnSpPr>
            <a:cxnSpLocks/>
            <a:stCxn id="86" idx="2"/>
            <a:endCxn id="76" idx="0"/>
          </p:cNvCxnSpPr>
          <p:nvPr/>
        </p:nvCxnSpPr>
        <p:spPr>
          <a:xfrm rot="16200000" flipH="1">
            <a:off x="6151341" y="2239688"/>
            <a:ext cx="621322" cy="1598294"/>
          </a:xfrm>
          <a:prstGeom prst="bentConnector3">
            <a:avLst>
              <a:gd name="adj1" fmla="val 50000"/>
            </a:avLst>
          </a:prstGeom>
          <a:ln w="28575">
            <a:solidFill>
              <a:schemeClr val="accent4"/>
            </a:solidFill>
            <a:headEnd type="none"/>
            <a:tailEnd type="arrow"/>
          </a:ln>
        </p:spPr>
        <p:style>
          <a:lnRef idx="1">
            <a:schemeClr val="accent1"/>
          </a:lnRef>
          <a:fillRef idx="0">
            <a:schemeClr val="accent1"/>
          </a:fillRef>
          <a:effectRef idx="0">
            <a:schemeClr val="accent1"/>
          </a:effectRef>
          <a:fontRef idx="minor">
            <a:schemeClr val="tx1"/>
          </a:fontRef>
        </p:style>
      </p:cxnSp>
      <p:pic>
        <p:nvPicPr>
          <p:cNvPr id="86" name="Picture 85">
            <a:extLst>
              <a:ext uri="{FF2B5EF4-FFF2-40B4-BE49-F238E27FC236}">
                <a16:creationId xmlns:a16="http://schemas.microsoft.com/office/drawing/2014/main" id="{756AE1B6-40F9-4238-943C-357CC6271C5E}"/>
              </a:ext>
            </a:extLst>
          </p:cNvPr>
          <p:cNvPicPr>
            <a:picLocks noChangeAspect="1"/>
          </p:cNvPicPr>
          <p:nvPr/>
        </p:nvPicPr>
        <p:blipFill>
          <a:blip r:embed="rId5"/>
          <a:stretch>
            <a:fillRect/>
          </a:stretch>
        </p:blipFill>
        <p:spPr>
          <a:xfrm>
            <a:off x="5267943" y="1938349"/>
            <a:ext cx="789824" cy="789824"/>
          </a:xfrm>
          <a:prstGeom prst="rect">
            <a:avLst/>
          </a:prstGeom>
        </p:spPr>
      </p:pic>
      <p:sp>
        <p:nvSpPr>
          <p:cNvPr id="87" name="TextBox 86">
            <a:extLst>
              <a:ext uri="{FF2B5EF4-FFF2-40B4-BE49-F238E27FC236}">
                <a16:creationId xmlns:a16="http://schemas.microsoft.com/office/drawing/2014/main" id="{89D4B9BF-783A-42B3-BF34-B319F4019DBE}"/>
              </a:ext>
            </a:extLst>
          </p:cNvPr>
          <p:cNvSpPr txBox="1"/>
          <p:nvPr/>
        </p:nvSpPr>
        <p:spPr>
          <a:xfrm>
            <a:off x="5506341" y="1683958"/>
            <a:ext cx="1402955" cy="380108"/>
          </a:xfrm>
          <a:prstGeom prst="rect">
            <a:avLst/>
          </a:prstGeom>
          <a:noFill/>
        </p:spPr>
        <p:txBody>
          <a:bodyPr wrap="square" lIns="134464" tIns="107571" rIns="134464" bIns="107571" rtlCol="0">
            <a:spAutoFit/>
          </a:bodyPr>
          <a:lstStyle/>
          <a:p>
            <a:pPr algn="ctr" defTabSz="685775" fontAlgn="auto">
              <a:lnSpc>
                <a:spcPct val="90000"/>
              </a:lnSpc>
              <a:spcBef>
                <a:spcPts val="0"/>
              </a:spcBef>
              <a:spcAft>
                <a:spcPts val="441"/>
              </a:spcAft>
              <a:defRPr/>
            </a:pPr>
            <a:r>
              <a:rPr lang="en-US" sz="1176">
                <a:solidFill>
                  <a:srgbClr val="2F2F2F"/>
                </a:solidFill>
                <a:latin typeface="Segoe UI" panose="020B0502040204020203" pitchFamily="34" charset="0"/>
                <a:cs typeface="Segoe UI" panose="020B0502040204020203" pitchFamily="34" charset="0"/>
              </a:rPr>
              <a:t>Public IP/ILB </a:t>
            </a:r>
          </a:p>
        </p:txBody>
      </p:sp>
      <p:sp>
        <p:nvSpPr>
          <p:cNvPr id="88" name="Text Placeholder 549">
            <a:extLst>
              <a:ext uri="{FF2B5EF4-FFF2-40B4-BE49-F238E27FC236}">
                <a16:creationId xmlns:a16="http://schemas.microsoft.com/office/drawing/2014/main" id="{109897DA-C2ED-4190-AA55-6A6012BD6C70}"/>
              </a:ext>
            </a:extLst>
          </p:cNvPr>
          <p:cNvSpPr txBox="1">
            <a:spLocks/>
          </p:cNvSpPr>
          <p:nvPr/>
        </p:nvSpPr>
        <p:spPr>
          <a:xfrm>
            <a:off x="3118791" y="4443413"/>
            <a:ext cx="5712101" cy="1310368"/>
          </a:xfrm>
          <a:prstGeom prst="rect">
            <a:avLst/>
          </a:prstGeom>
          <a:noFill/>
        </p:spPr>
        <p:txBody>
          <a:bodyPr lIns="134464" rIns="336159" anchor="ctr" anchorCtr="0">
            <a:no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defTabSz="685775">
              <a:spcBef>
                <a:spcPts val="588"/>
              </a:spcBef>
              <a:buNone/>
              <a:defRPr/>
            </a:pPr>
            <a:r>
              <a:rPr lang="en-US" sz="1050" b="0">
                <a:solidFill>
                  <a:srgbClr val="2F2F2F"/>
                </a:solidFill>
                <a:latin typeface="Segoe UI" panose="020B0502040204020203" pitchFamily="34" charset="0"/>
                <a:cs typeface="Segoe UI" panose="020B0502040204020203" pitchFamily="34" charset="0"/>
              </a:rPr>
              <a:t>10x scale improvements—Increase from 100 to 1000 backend VMs</a:t>
            </a:r>
          </a:p>
          <a:p>
            <a:pPr marL="0" lvl="1" indent="0" defTabSz="685775">
              <a:spcBef>
                <a:spcPts val="588"/>
              </a:spcBef>
              <a:buNone/>
              <a:defRPr/>
            </a:pPr>
            <a:r>
              <a:rPr lang="en-US" sz="1050" b="0">
                <a:solidFill>
                  <a:srgbClr val="2F2F2F"/>
                </a:solidFill>
                <a:latin typeface="Segoe UI" panose="020B0502040204020203" pitchFamily="34" charset="0"/>
                <a:cs typeface="Segoe UI" panose="020B0502040204020203" pitchFamily="34" charset="0"/>
              </a:rPr>
              <a:t>High availability through regional </a:t>
            </a:r>
            <a:r>
              <a:rPr lang="en-US" sz="1050" b="0" i="1" err="1">
                <a:solidFill>
                  <a:srgbClr val="2F2F2F"/>
                </a:solidFill>
                <a:latin typeface="Segoe UI" panose="020B0502040204020203" pitchFamily="34" charset="0"/>
                <a:cs typeface="Segoe UI" panose="020B0502040204020203" pitchFamily="34" charset="0"/>
              </a:rPr>
              <a:t>anycast</a:t>
            </a:r>
            <a:r>
              <a:rPr lang="en-US" sz="1050" b="0">
                <a:solidFill>
                  <a:srgbClr val="2F2F2F"/>
                </a:solidFill>
                <a:latin typeface="Segoe UI" panose="020B0502040204020203" pitchFamily="34" charset="0"/>
                <a:cs typeface="Segoe UI" panose="020B0502040204020203" pitchFamily="34" charset="0"/>
              </a:rPr>
              <a:t> IPs — single IP across AZs</a:t>
            </a:r>
          </a:p>
          <a:p>
            <a:pPr marL="0" lvl="1" indent="0" defTabSz="685775">
              <a:spcBef>
                <a:spcPts val="588"/>
              </a:spcBef>
              <a:buNone/>
              <a:defRPr/>
            </a:pPr>
            <a:r>
              <a:rPr lang="en-US" sz="1050" b="0">
                <a:solidFill>
                  <a:srgbClr val="2F2F2F"/>
                </a:solidFill>
                <a:latin typeface="Segoe UI" panose="020B0502040204020203" pitchFamily="34" charset="0"/>
                <a:cs typeface="Segoe UI" panose="020B0502040204020203" pitchFamily="34" charset="0"/>
              </a:rPr>
              <a:t>Drastically simplified NVA Resiliency — HA Ports</a:t>
            </a:r>
          </a:p>
          <a:p>
            <a:pPr marL="0" lvl="1" indent="0" defTabSz="685775">
              <a:spcBef>
                <a:spcPts val="588"/>
              </a:spcBef>
              <a:buNone/>
              <a:defRPr/>
            </a:pPr>
            <a:r>
              <a:rPr lang="en-US" sz="1050" b="0">
                <a:solidFill>
                  <a:srgbClr val="2F2F2F"/>
                </a:solidFill>
                <a:latin typeface="Segoe UI" panose="020B0502040204020203" pitchFamily="34" charset="0"/>
                <a:cs typeface="Segoe UI" panose="020B0502040204020203" pitchFamily="34" charset="0"/>
              </a:rPr>
              <a:t>Extensive health and diagnostic metrics</a:t>
            </a:r>
          </a:p>
        </p:txBody>
      </p:sp>
      <p:sp>
        <p:nvSpPr>
          <p:cNvPr id="91" name="Rectangle 90">
            <a:extLst>
              <a:ext uri="{FF2B5EF4-FFF2-40B4-BE49-F238E27FC236}">
                <a16:creationId xmlns:a16="http://schemas.microsoft.com/office/drawing/2014/main" id="{45E46161-2FDE-4663-BA08-89E8083D5AED}"/>
              </a:ext>
            </a:extLst>
          </p:cNvPr>
          <p:cNvSpPr/>
          <p:nvPr/>
        </p:nvSpPr>
        <p:spPr bwMode="auto">
          <a:xfrm>
            <a:off x="0" y="857250"/>
            <a:ext cx="2571750" cy="51435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85800" fontAlgn="auto">
              <a:spcBef>
                <a:spcPts val="0"/>
              </a:spcBef>
              <a:spcAft>
                <a:spcPts val="450"/>
              </a:spcAft>
              <a:defRPr/>
            </a:pPr>
            <a:endParaRPr lang="en-US" b="0">
              <a:solidFill>
                <a:srgbClr val="FFFFFF"/>
              </a:solidFill>
              <a:latin typeface="Segoe UI"/>
            </a:endParaRPr>
          </a:p>
        </p:txBody>
      </p:sp>
      <p:sp>
        <p:nvSpPr>
          <p:cNvPr id="93" name="Rectangle 92">
            <a:extLst>
              <a:ext uri="{FF2B5EF4-FFF2-40B4-BE49-F238E27FC236}">
                <a16:creationId xmlns:a16="http://schemas.microsoft.com/office/drawing/2014/main" id="{454D323D-1302-4CA1-8B7A-B1F89912952E}"/>
              </a:ext>
            </a:extLst>
          </p:cNvPr>
          <p:cNvSpPr/>
          <p:nvPr/>
        </p:nvSpPr>
        <p:spPr bwMode="auto">
          <a:xfrm>
            <a:off x="-33240" y="3320508"/>
            <a:ext cx="2637137" cy="814388"/>
          </a:xfrm>
          <a:prstGeom prst="rect">
            <a:avLst/>
          </a:prstGeom>
          <a:solidFill>
            <a:schemeClr val="bg2">
              <a:alpha val="3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a:lnSpc>
                <a:spcPct val="90000"/>
              </a:lnSpc>
            </a:pPr>
            <a:endParaRPr lang="en-US" b="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99" name="Group 98">
            <a:extLst>
              <a:ext uri="{FF2B5EF4-FFF2-40B4-BE49-F238E27FC236}">
                <a16:creationId xmlns:a16="http://schemas.microsoft.com/office/drawing/2014/main" id="{63C15706-4774-4C87-87D1-9DFF8F2E2592}"/>
              </a:ext>
            </a:extLst>
          </p:cNvPr>
          <p:cNvGrpSpPr/>
          <p:nvPr/>
        </p:nvGrpSpPr>
        <p:grpSpPr>
          <a:xfrm>
            <a:off x="288367" y="2600548"/>
            <a:ext cx="1980125" cy="450457"/>
            <a:chOff x="384490" y="3231092"/>
            <a:chExt cx="2640166" cy="600609"/>
          </a:xfrm>
        </p:grpSpPr>
        <p:grpSp>
          <p:nvGrpSpPr>
            <p:cNvPr id="100" name="Group 99">
              <a:extLst>
                <a:ext uri="{FF2B5EF4-FFF2-40B4-BE49-F238E27FC236}">
                  <a16:creationId xmlns:a16="http://schemas.microsoft.com/office/drawing/2014/main" id="{08EC8342-9B8A-4F01-AAF6-00E182FAE644}"/>
                </a:ext>
              </a:extLst>
            </p:cNvPr>
            <p:cNvGrpSpPr/>
            <p:nvPr/>
          </p:nvGrpSpPr>
          <p:grpSpPr>
            <a:xfrm>
              <a:off x="1061187" y="3231092"/>
              <a:ext cx="1963469" cy="600609"/>
              <a:chOff x="1061187" y="3489448"/>
              <a:chExt cx="1963469" cy="600609"/>
            </a:xfrm>
          </p:grpSpPr>
          <p:sp>
            <p:nvSpPr>
              <p:cNvPr id="102" name="TextBox 101">
                <a:extLst>
                  <a:ext uri="{FF2B5EF4-FFF2-40B4-BE49-F238E27FC236}">
                    <a16:creationId xmlns:a16="http://schemas.microsoft.com/office/drawing/2014/main" id="{881D1186-CADB-4BC4-B067-C57C51D9A106}"/>
                  </a:ext>
                </a:extLst>
              </p:cNvPr>
              <p:cNvSpPr txBox="1"/>
              <p:nvPr/>
            </p:nvSpPr>
            <p:spPr>
              <a:xfrm>
                <a:off x="1078852" y="3496725"/>
                <a:ext cx="1945804" cy="572464"/>
              </a:xfrm>
              <a:prstGeom prst="rect">
                <a:avLst/>
              </a:prstGeom>
              <a:noFill/>
            </p:spPr>
            <p:txBody>
              <a:bodyPr wrap="square" lIns="137160" tIns="109728" rIns="137160" bIns="109728" rtlCol="0">
                <a:spAutoFit/>
              </a:bodyPr>
              <a:lstStyle/>
              <a:p>
                <a:pPr defTabSz="685800" fontAlgn="auto">
                  <a:spcBef>
                    <a:spcPts val="0"/>
                  </a:spcBef>
                  <a:spcAft>
                    <a:spcPts val="450"/>
                  </a:spcAft>
                  <a:defRPr/>
                </a:pPr>
                <a:r>
                  <a:rPr lang="en-US" sz="1350" b="0">
                    <a:solidFill>
                      <a:srgbClr val="FFFFFF"/>
                    </a:solidFill>
                    <a:latin typeface="Segoe UI"/>
                    <a:cs typeface="+mn-cs"/>
                  </a:rPr>
                  <a:t>Application</a:t>
                </a:r>
              </a:p>
            </p:txBody>
          </p:sp>
          <p:cxnSp>
            <p:nvCxnSpPr>
              <p:cNvPr id="103" name="Straight Connector 102">
                <a:extLst>
                  <a:ext uri="{FF2B5EF4-FFF2-40B4-BE49-F238E27FC236}">
                    <a16:creationId xmlns:a16="http://schemas.microsoft.com/office/drawing/2014/main" id="{AA67C145-3585-4DD0-9E3E-367BA0F6415C}"/>
                  </a:ext>
                </a:extLst>
              </p:cNvPr>
              <p:cNvCxnSpPr/>
              <p:nvPr/>
            </p:nvCxnSpPr>
            <p:spPr>
              <a:xfrm>
                <a:off x="1061187" y="3489448"/>
                <a:ext cx="0" cy="600609"/>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01" name="GenericApp_EB3B" title="Icon of an app window">
              <a:extLst>
                <a:ext uri="{FF2B5EF4-FFF2-40B4-BE49-F238E27FC236}">
                  <a16:creationId xmlns:a16="http://schemas.microsoft.com/office/drawing/2014/main" id="{3C4AF361-A150-4099-8C6C-DFA815103864}"/>
                </a:ext>
              </a:extLst>
            </p:cNvPr>
            <p:cNvSpPr>
              <a:spLocks noChangeAspect="1" noEditPoints="1"/>
            </p:cNvSpPr>
            <p:nvPr/>
          </p:nvSpPr>
          <p:spPr bwMode="auto">
            <a:xfrm>
              <a:off x="384490" y="3348516"/>
              <a:ext cx="457020" cy="365760"/>
            </a:xfrm>
            <a:custGeom>
              <a:avLst/>
              <a:gdLst>
                <a:gd name="T0" fmla="*/ 5088 w 5088"/>
                <a:gd name="T1" fmla="*/ 4072 h 4072"/>
                <a:gd name="T2" fmla="*/ 0 w 5088"/>
                <a:gd name="T3" fmla="*/ 4072 h 4072"/>
                <a:gd name="T4" fmla="*/ 0 w 5088"/>
                <a:gd name="T5" fmla="*/ 0 h 4072"/>
                <a:gd name="T6" fmla="*/ 5088 w 5088"/>
                <a:gd name="T7" fmla="*/ 0 h 4072"/>
                <a:gd name="T8" fmla="*/ 5088 w 5088"/>
                <a:gd name="T9" fmla="*/ 4072 h 4072"/>
                <a:gd name="T10" fmla="*/ 0 w 5088"/>
                <a:gd name="T11" fmla="*/ 1018 h 4072"/>
                <a:gd name="T12" fmla="*/ 5004 w 5088"/>
                <a:gd name="T13" fmla="*/ 1018 h 4072"/>
                <a:gd name="T14" fmla="*/ 2035 w 5088"/>
                <a:gd name="T15" fmla="*/ 1697 h 4072"/>
                <a:gd name="T16" fmla="*/ 678 w 5088"/>
                <a:gd name="T17" fmla="*/ 1697 h 4072"/>
                <a:gd name="T18" fmla="*/ 678 w 5088"/>
                <a:gd name="T19" fmla="*/ 3393 h 4072"/>
                <a:gd name="T20" fmla="*/ 2035 w 5088"/>
                <a:gd name="T21" fmla="*/ 3393 h 4072"/>
                <a:gd name="T22" fmla="*/ 2035 w 5088"/>
                <a:gd name="T23" fmla="*/ 1697 h 4072"/>
                <a:gd name="T24" fmla="*/ 2544 w 5088"/>
                <a:gd name="T25" fmla="*/ 1697 h 4072"/>
                <a:gd name="T26" fmla="*/ 3561 w 5088"/>
                <a:gd name="T27" fmla="*/ 1697 h 4072"/>
                <a:gd name="T28" fmla="*/ 2544 w 5088"/>
                <a:gd name="T29" fmla="*/ 2375 h 4072"/>
                <a:gd name="T30" fmla="*/ 3561 w 5088"/>
                <a:gd name="T31" fmla="*/ 2375 h 4072"/>
                <a:gd name="T32" fmla="*/ 2544 w 5088"/>
                <a:gd name="T33" fmla="*/ 3054 h 4072"/>
                <a:gd name="T34" fmla="*/ 3222 w 5088"/>
                <a:gd name="T35" fmla="*/ 3054 h 4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88" h="4072">
                  <a:moveTo>
                    <a:pt x="5088" y="4072"/>
                  </a:moveTo>
                  <a:lnTo>
                    <a:pt x="0" y="4072"/>
                  </a:lnTo>
                  <a:lnTo>
                    <a:pt x="0" y="0"/>
                  </a:lnTo>
                  <a:lnTo>
                    <a:pt x="5088" y="0"/>
                  </a:lnTo>
                  <a:lnTo>
                    <a:pt x="5088" y="4072"/>
                  </a:lnTo>
                  <a:moveTo>
                    <a:pt x="0" y="1018"/>
                  </a:moveTo>
                  <a:lnTo>
                    <a:pt x="5004" y="1018"/>
                  </a:lnTo>
                  <a:moveTo>
                    <a:pt x="2035" y="1697"/>
                  </a:moveTo>
                  <a:lnTo>
                    <a:pt x="678" y="1697"/>
                  </a:lnTo>
                  <a:lnTo>
                    <a:pt x="678" y="3393"/>
                  </a:lnTo>
                  <a:lnTo>
                    <a:pt x="2035" y="3393"/>
                  </a:lnTo>
                  <a:lnTo>
                    <a:pt x="2035" y="1697"/>
                  </a:lnTo>
                  <a:moveTo>
                    <a:pt x="2544" y="1697"/>
                  </a:moveTo>
                  <a:lnTo>
                    <a:pt x="3561" y="1697"/>
                  </a:lnTo>
                  <a:moveTo>
                    <a:pt x="2544" y="2375"/>
                  </a:moveTo>
                  <a:lnTo>
                    <a:pt x="3561" y="2375"/>
                  </a:lnTo>
                  <a:moveTo>
                    <a:pt x="2544" y="3054"/>
                  </a:moveTo>
                  <a:lnTo>
                    <a:pt x="3222" y="3054"/>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a:solidFill>
                  <a:srgbClr val="2F2F2F"/>
                </a:solidFill>
                <a:latin typeface="Segoe UI"/>
                <a:cs typeface="+mn-cs"/>
              </a:endParaRPr>
            </a:p>
          </p:txBody>
        </p:sp>
      </p:grpSp>
      <p:grpSp>
        <p:nvGrpSpPr>
          <p:cNvPr id="104" name="Group 103">
            <a:extLst>
              <a:ext uri="{FF2B5EF4-FFF2-40B4-BE49-F238E27FC236}">
                <a16:creationId xmlns:a16="http://schemas.microsoft.com/office/drawing/2014/main" id="{EE4EB60D-C81A-42B3-8C87-C1EFAA131D6B}"/>
              </a:ext>
            </a:extLst>
          </p:cNvPr>
          <p:cNvGrpSpPr/>
          <p:nvPr/>
        </p:nvGrpSpPr>
        <p:grpSpPr>
          <a:xfrm>
            <a:off x="313105" y="4382707"/>
            <a:ext cx="1999531" cy="455091"/>
            <a:chOff x="417473" y="5393867"/>
            <a:chExt cx="2666041" cy="606787"/>
          </a:xfrm>
        </p:grpSpPr>
        <p:grpSp>
          <p:nvGrpSpPr>
            <p:cNvPr id="105" name="Group 104">
              <a:extLst>
                <a:ext uri="{FF2B5EF4-FFF2-40B4-BE49-F238E27FC236}">
                  <a16:creationId xmlns:a16="http://schemas.microsoft.com/office/drawing/2014/main" id="{A8D4D5A4-50EA-43F9-B736-8323F8A25C25}"/>
                </a:ext>
              </a:extLst>
            </p:cNvPr>
            <p:cNvGrpSpPr/>
            <p:nvPr/>
          </p:nvGrpSpPr>
          <p:grpSpPr>
            <a:xfrm>
              <a:off x="1061187" y="5393867"/>
              <a:ext cx="2022327" cy="606787"/>
              <a:chOff x="1061187" y="4854117"/>
              <a:chExt cx="2022327" cy="606787"/>
            </a:xfrm>
          </p:grpSpPr>
          <p:sp>
            <p:nvSpPr>
              <p:cNvPr id="107" name="TextBox 106">
                <a:extLst>
                  <a:ext uri="{FF2B5EF4-FFF2-40B4-BE49-F238E27FC236}">
                    <a16:creationId xmlns:a16="http://schemas.microsoft.com/office/drawing/2014/main" id="{F22BF8A9-268C-46DA-93CD-05F3923CD224}"/>
                  </a:ext>
                </a:extLst>
              </p:cNvPr>
              <p:cNvSpPr txBox="1"/>
              <p:nvPr/>
            </p:nvSpPr>
            <p:spPr>
              <a:xfrm>
                <a:off x="1078852" y="4888440"/>
                <a:ext cx="2004662" cy="572464"/>
              </a:xfrm>
              <a:prstGeom prst="rect">
                <a:avLst/>
              </a:prstGeom>
              <a:noFill/>
            </p:spPr>
            <p:txBody>
              <a:bodyPr wrap="square" lIns="137160" tIns="109728" rIns="137160" bIns="109728" rtlCol="0">
                <a:spAutoFit/>
              </a:bodyPr>
              <a:lstStyle/>
              <a:p>
                <a:pPr defTabSz="685800" fontAlgn="auto">
                  <a:spcBef>
                    <a:spcPts val="0"/>
                  </a:spcBef>
                  <a:spcAft>
                    <a:spcPts val="0"/>
                  </a:spcAft>
                  <a:defRPr/>
                </a:pPr>
                <a:r>
                  <a:rPr lang="en-US" sz="1350" b="0">
                    <a:solidFill>
                      <a:srgbClr val="FFFFFF"/>
                    </a:solidFill>
                    <a:latin typeface="Segoe UI"/>
                    <a:cs typeface="+mn-cs"/>
                  </a:rPr>
                  <a:t>Zones</a:t>
                </a:r>
              </a:p>
            </p:txBody>
          </p:sp>
          <p:cxnSp>
            <p:nvCxnSpPr>
              <p:cNvPr id="108" name="Straight Connector 107">
                <a:extLst>
                  <a:ext uri="{FF2B5EF4-FFF2-40B4-BE49-F238E27FC236}">
                    <a16:creationId xmlns:a16="http://schemas.microsoft.com/office/drawing/2014/main" id="{92328A63-2757-4DED-AA39-9AF2387DD8A7}"/>
                  </a:ext>
                </a:extLst>
              </p:cNvPr>
              <p:cNvCxnSpPr/>
              <p:nvPr/>
            </p:nvCxnSpPr>
            <p:spPr>
              <a:xfrm>
                <a:off x="1061187" y="4854117"/>
                <a:ext cx="0" cy="600609"/>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06" name="Relationship_F003" title="Icon of three boxes connected by lines">
              <a:extLst>
                <a:ext uri="{FF2B5EF4-FFF2-40B4-BE49-F238E27FC236}">
                  <a16:creationId xmlns:a16="http://schemas.microsoft.com/office/drawing/2014/main" id="{B235EEC7-9C5F-4265-AF0E-C0BDF5E49C9C}"/>
                </a:ext>
              </a:extLst>
            </p:cNvPr>
            <p:cNvSpPr>
              <a:spLocks noChangeAspect="1" noEditPoints="1"/>
            </p:cNvSpPr>
            <p:nvPr/>
          </p:nvSpPr>
          <p:spPr bwMode="auto">
            <a:xfrm>
              <a:off x="417473" y="5514380"/>
              <a:ext cx="391055" cy="365760"/>
            </a:xfrm>
            <a:custGeom>
              <a:avLst/>
              <a:gdLst>
                <a:gd name="T0" fmla="*/ 3230 w 4406"/>
                <a:gd name="T1" fmla="*/ 0 h 4121"/>
                <a:gd name="T2" fmla="*/ 4406 w 4406"/>
                <a:gd name="T3" fmla="*/ 0 h 4121"/>
                <a:gd name="T4" fmla="*/ 4406 w 4406"/>
                <a:gd name="T5" fmla="*/ 1176 h 4121"/>
                <a:gd name="T6" fmla="*/ 3230 w 4406"/>
                <a:gd name="T7" fmla="*/ 1176 h 4121"/>
                <a:gd name="T8" fmla="*/ 3230 w 4406"/>
                <a:gd name="T9" fmla="*/ 0 h 4121"/>
                <a:gd name="T10" fmla="*/ 3230 w 4406"/>
                <a:gd name="T11" fmla="*/ 4121 h 4121"/>
                <a:gd name="T12" fmla="*/ 4406 w 4406"/>
                <a:gd name="T13" fmla="*/ 4121 h 4121"/>
                <a:gd name="T14" fmla="*/ 4406 w 4406"/>
                <a:gd name="T15" fmla="*/ 2945 h 4121"/>
                <a:gd name="T16" fmla="*/ 3230 w 4406"/>
                <a:gd name="T17" fmla="*/ 2945 h 4121"/>
                <a:gd name="T18" fmla="*/ 3230 w 4406"/>
                <a:gd name="T19" fmla="*/ 4121 h 4121"/>
                <a:gd name="T20" fmla="*/ 0 w 4406"/>
                <a:gd name="T21" fmla="*/ 2653 h 4121"/>
                <a:gd name="T22" fmla="*/ 1175 w 4406"/>
                <a:gd name="T23" fmla="*/ 2653 h 4121"/>
                <a:gd name="T24" fmla="*/ 1175 w 4406"/>
                <a:gd name="T25" fmla="*/ 1477 h 4121"/>
                <a:gd name="T26" fmla="*/ 0 w 4406"/>
                <a:gd name="T27" fmla="*/ 1477 h 4121"/>
                <a:gd name="T28" fmla="*/ 0 w 4406"/>
                <a:gd name="T29" fmla="*/ 2653 h 4121"/>
                <a:gd name="T30" fmla="*/ 1176 w 4406"/>
                <a:gd name="T31" fmla="*/ 2062 h 4121"/>
                <a:gd name="T32" fmla="*/ 3230 w 4406"/>
                <a:gd name="T33" fmla="*/ 690 h 4121"/>
                <a:gd name="T34" fmla="*/ 3230 w 4406"/>
                <a:gd name="T35" fmla="*/ 3434 h 4121"/>
                <a:gd name="T36" fmla="*/ 1181 w 4406"/>
                <a:gd name="T37" fmla="*/ 2064 h 4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406" h="4121">
                  <a:moveTo>
                    <a:pt x="3230" y="0"/>
                  </a:moveTo>
                  <a:lnTo>
                    <a:pt x="4406" y="0"/>
                  </a:lnTo>
                  <a:lnTo>
                    <a:pt x="4406" y="1176"/>
                  </a:lnTo>
                  <a:lnTo>
                    <a:pt x="3230" y="1176"/>
                  </a:lnTo>
                  <a:lnTo>
                    <a:pt x="3230" y="0"/>
                  </a:lnTo>
                  <a:moveTo>
                    <a:pt x="3230" y="4121"/>
                  </a:moveTo>
                  <a:lnTo>
                    <a:pt x="4406" y="4121"/>
                  </a:lnTo>
                  <a:lnTo>
                    <a:pt x="4406" y="2945"/>
                  </a:lnTo>
                  <a:lnTo>
                    <a:pt x="3230" y="2945"/>
                  </a:lnTo>
                  <a:lnTo>
                    <a:pt x="3230" y="4121"/>
                  </a:lnTo>
                  <a:moveTo>
                    <a:pt x="0" y="2653"/>
                  </a:moveTo>
                  <a:lnTo>
                    <a:pt x="1175" y="2653"/>
                  </a:lnTo>
                  <a:lnTo>
                    <a:pt x="1175" y="1477"/>
                  </a:lnTo>
                  <a:lnTo>
                    <a:pt x="0" y="1477"/>
                  </a:lnTo>
                  <a:lnTo>
                    <a:pt x="0" y="2653"/>
                  </a:lnTo>
                  <a:moveTo>
                    <a:pt x="1176" y="2062"/>
                  </a:moveTo>
                  <a:lnTo>
                    <a:pt x="3230" y="690"/>
                  </a:lnTo>
                  <a:moveTo>
                    <a:pt x="3230" y="3434"/>
                  </a:moveTo>
                  <a:lnTo>
                    <a:pt x="1181" y="2064"/>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675" b="0">
                <a:gradFill>
                  <a:gsLst>
                    <a:gs pos="0">
                      <a:srgbClr val="505050"/>
                    </a:gs>
                    <a:gs pos="100000">
                      <a:srgbClr val="505050"/>
                    </a:gs>
                  </a:gsLst>
                  <a:lin ang="5400000" scaled="1"/>
                </a:gradFill>
                <a:latin typeface="Segoe UI"/>
                <a:cs typeface="+mn-cs"/>
              </a:endParaRPr>
            </a:p>
          </p:txBody>
        </p:sp>
      </p:grpSp>
      <p:grpSp>
        <p:nvGrpSpPr>
          <p:cNvPr id="109" name="Group 108">
            <a:extLst>
              <a:ext uri="{FF2B5EF4-FFF2-40B4-BE49-F238E27FC236}">
                <a16:creationId xmlns:a16="http://schemas.microsoft.com/office/drawing/2014/main" id="{2C92C4E5-C3AE-4C27-BBA9-56D1644A0AD1}"/>
              </a:ext>
            </a:extLst>
          </p:cNvPr>
          <p:cNvGrpSpPr/>
          <p:nvPr/>
        </p:nvGrpSpPr>
        <p:grpSpPr>
          <a:xfrm>
            <a:off x="328023" y="3489313"/>
            <a:ext cx="1984613" cy="455091"/>
            <a:chOff x="437363" y="4371538"/>
            <a:chExt cx="2646151" cy="606787"/>
          </a:xfrm>
        </p:grpSpPr>
        <p:grpSp>
          <p:nvGrpSpPr>
            <p:cNvPr id="110" name="Group 109">
              <a:extLst>
                <a:ext uri="{FF2B5EF4-FFF2-40B4-BE49-F238E27FC236}">
                  <a16:creationId xmlns:a16="http://schemas.microsoft.com/office/drawing/2014/main" id="{8CBC4C4B-FF45-40B4-8F39-D7515F305A1C}"/>
                </a:ext>
              </a:extLst>
            </p:cNvPr>
            <p:cNvGrpSpPr/>
            <p:nvPr/>
          </p:nvGrpSpPr>
          <p:grpSpPr>
            <a:xfrm>
              <a:off x="1061187" y="4371538"/>
              <a:ext cx="2022327" cy="606787"/>
              <a:chOff x="1061187" y="4854117"/>
              <a:chExt cx="2022327" cy="606787"/>
            </a:xfrm>
          </p:grpSpPr>
          <p:sp>
            <p:nvSpPr>
              <p:cNvPr id="112" name="TextBox 111">
                <a:extLst>
                  <a:ext uri="{FF2B5EF4-FFF2-40B4-BE49-F238E27FC236}">
                    <a16:creationId xmlns:a16="http://schemas.microsoft.com/office/drawing/2014/main" id="{9828C9EC-1654-44C2-81D2-CDE0A8C52497}"/>
                  </a:ext>
                </a:extLst>
              </p:cNvPr>
              <p:cNvSpPr txBox="1"/>
              <p:nvPr/>
            </p:nvSpPr>
            <p:spPr>
              <a:xfrm>
                <a:off x="1078852" y="4888440"/>
                <a:ext cx="2004662" cy="572464"/>
              </a:xfrm>
              <a:prstGeom prst="rect">
                <a:avLst/>
              </a:prstGeom>
              <a:noFill/>
            </p:spPr>
            <p:txBody>
              <a:bodyPr wrap="square" lIns="137160" tIns="109728" rIns="137160" bIns="109728" rtlCol="0">
                <a:spAutoFit/>
              </a:bodyPr>
              <a:lstStyle/>
              <a:p>
                <a:pPr defTabSz="685800" fontAlgn="auto">
                  <a:spcBef>
                    <a:spcPts val="0"/>
                  </a:spcBef>
                  <a:spcAft>
                    <a:spcPts val="0"/>
                  </a:spcAft>
                  <a:defRPr/>
                </a:pPr>
                <a:r>
                  <a:rPr lang="en-US" sz="1350" b="0">
                    <a:solidFill>
                      <a:srgbClr val="FFFFFF"/>
                    </a:solidFill>
                    <a:latin typeface="Segoe UI"/>
                    <a:cs typeface="+mn-cs"/>
                  </a:rPr>
                  <a:t>Network</a:t>
                </a:r>
              </a:p>
            </p:txBody>
          </p:sp>
          <p:cxnSp>
            <p:nvCxnSpPr>
              <p:cNvPr id="113" name="Straight Connector 112">
                <a:extLst>
                  <a:ext uri="{FF2B5EF4-FFF2-40B4-BE49-F238E27FC236}">
                    <a16:creationId xmlns:a16="http://schemas.microsoft.com/office/drawing/2014/main" id="{482DC2E7-465D-4BDA-A067-B2477C5E5A52}"/>
                  </a:ext>
                </a:extLst>
              </p:cNvPr>
              <p:cNvCxnSpPr/>
              <p:nvPr/>
            </p:nvCxnSpPr>
            <p:spPr>
              <a:xfrm>
                <a:off x="1061187" y="4854117"/>
                <a:ext cx="0" cy="600609"/>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11" name="network" title="Icon of a device or computer network">
              <a:extLst>
                <a:ext uri="{FF2B5EF4-FFF2-40B4-BE49-F238E27FC236}">
                  <a16:creationId xmlns:a16="http://schemas.microsoft.com/office/drawing/2014/main" id="{35741E6B-9B72-4DD3-A359-EFC3BD11A5AE}"/>
                </a:ext>
              </a:extLst>
            </p:cNvPr>
            <p:cNvSpPr>
              <a:spLocks noChangeAspect="1" noEditPoints="1"/>
            </p:cNvSpPr>
            <p:nvPr/>
          </p:nvSpPr>
          <p:spPr bwMode="auto">
            <a:xfrm>
              <a:off x="437363" y="4492051"/>
              <a:ext cx="351275" cy="365760"/>
            </a:xfrm>
            <a:custGeom>
              <a:avLst/>
              <a:gdLst>
                <a:gd name="T0" fmla="*/ 328 w 388"/>
                <a:gd name="T1" fmla="*/ 260 h 404"/>
                <a:gd name="T2" fmla="*/ 15 w 388"/>
                <a:gd name="T3" fmla="*/ 260 h 404"/>
                <a:gd name="T4" fmla="*/ 15 w 388"/>
                <a:gd name="T5" fmla="*/ 57 h 404"/>
                <a:gd name="T6" fmla="*/ 328 w 388"/>
                <a:gd name="T7" fmla="*/ 57 h 404"/>
                <a:gd name="T8" fmla="*/ 328 w 388"/>
                <a:gd name="T9" fmla="*/ 260 h 404"/>
                <a:gd name="T10" fmla="*/ 328 w 388"/>
                <a:gd name="T11" fmla="*/ 203 h 404"/>
                <a:gd name="T12" fmla="*/ 388 w 388"/>
                <a:gd name="T13" fmla="*/ 203 h 404"/>
                <a:gd name="T14" fmla="*/ 388 w 388"/>
                <a:gd name="T15" fmla="*/ 0 h 404"/>
                <a:gd name="T16" fmla="*/ 69 w 388"/>
                <a:gd name="T17" fmla="*/ 0 h 404"/>
                <a:gd name="T18" fmla="*/ 69 w 388"/>
                <a:gd name="T19" fmla="*/ 57 h 404"/>
                <a:gd name="T20" fmla="*/ 271 w 388"/>
                <a:gd name="T21" fmla="*/ 404 h 404"/>
                <a:gd name="T22" fmla="*/ 271 w 388"/>
                <a:gd name="T23" fmla="*/ 347 h 404"/>
                <a:gd name="T24" fmla="*/ 215 w 388"/>
                <a:gd name="T25" fmla="*/ 347 h 404"/>
                <a:gd name="T26" fmla="*/ 215 w 388"/>
                <a:gd name="T27" fmla="*/ 318 h 404"/>
                <a:gd name="T28" fmla="*/ 157 w 388"/>
                <a:gd name="T29" fmla="*/ 318 h 404"/>
                <a:gd name="T30" fmla="*/ 157 w 388"/>
                <a:gd name="T31" fmla="*/ 347 h 404"/>
                <a:gd name="T32" fmla="*/ 97 w 388"/>
                <a:gd name="T33" fmla="*/ 347 h 404"/>
                <a:gd name="T34" fmla="*/ 97 w 388"/>
                <a:gd name="T35" fmla="*/ 404 h 404"/>
                <a:gd name="T36" fmla="*/ 187 w 388"/>
                <a:gd name="T37" fmla="*/ 404 h 404"/>
                <a:gd name="T38" fmla="*/ 271 w 388"/>
                <a:gd name="T39" fmla="*/ 404 h 404"/>
                <a:gd name="T40" fmla="*/ 97 w 388"/>
                <a:gd name="T41" fmla="*/ 374 h 404"/>
                <a:gd name="T42" fmla="*/ 0 w 388"/>
                <a:gd name="T43" fmla="*/ 374 h 404"/>
                <a:gd name="T44" fmla="*/ 271 w 388"/>
                <a:gd name="T45" fmla="*/ 374 h 404"/>
                <a:gd name="T46" fmla="*/ 369 w 388"/>
                <a:gd name="T47" fmla="*/ 374 h 404"/>
                <a:gd name="T48" fmla="*/ 184 w 388"/>
                <a:gd name="T49" fmla="*/ 318 h 404"/>
                <a:gd name="T50" fmla="*/ 184 w 388"/>
                <a:gd name="T51" fmla="*/ 26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88" h="404">
                  <a:moveTo>
                    <a:pt x="328" y="260"/>
                  </a:moveTo>
                  <a:lnTo>
                    <a:pt x="15" y="260"/>
                  </a:lnTo>
                  <a:lnTo>
                    <a:pt x="15" y="57"/>
                  </a:lnTo>
                  <a:lnTo>
                    <a:pt x="328" y="57"/>
                  </a:lnTo>
                  <a:lnTo>
                    <a:pt x="328" y="260"/>
                  </a:lnTo>
                  <a:moveTo>
                    <a:pt x="328" y="203"/>
                  </a:moveTo>
                  <a:lnTo>
                    <a:pt x="388" y="203"/>
                  </a:lnTo>
                  <a:lnTo>
                    <a:pt x="388" y="0"/>
                  </a:lnTo>
                  <a:lnTo>
                    <a:pt x="69" y="0"/>
                  </a:lnTo>
                  <a:lnTo>
                    <a:pt x="69" y="57"/>
                  </a:lnTo>
                  <a:moveTo>
                    <a:pt x="271" y="404"/>
                  </a:moveTo>
                  <a:lnTo>
                    <a:pt x="271" y="347"/>
                  </a:lnTo>
                  <a:lnTo>
                    <a:pt x="215" y="347"/>
                  </a:lnTo>
                  <a:lnTo>
                    <a:pt x="215" y="318"/>
                  </a:lnTo>
                  <a:lnTo>
                    <a:pt x="157" y="318"/>
                  </a:lnTo>
                  <a:lnTo>
                    <a:pt x="157" y="347"/>
                  </a:lnTo>
                  <a:lnTo>
                    <a:pt x="97" y="347"/>
                  </a:lnTo>
                  <a:lnTo>
                    <a:pt x="97" y="404"/>
                  </a:lnTo>
                  <a:lnTo>
                    <a:pt x="187" y="404"/>
                  </a:lnTo>
                  <a:lnTo>
                    <a:pt x="271" y="404"/>
                  </a:lnTo>
                  <a:moveTo>
                    <a:pt x="97" y="374"/>
                  </a:moveTo>
                  <a:lnTo>
                    <a:pt x="0" y="374"/>
                  </a:lnTo>
                  <a:moveTo>
                    <a:pt x="271" y="374"/>
                  </a:moveTo>
                  <a:lnTo>
                    <a:pt x="369" y="374"/>
                  </a:lnTo>
                  <a:moveTo>
                    <a:pt x="184" y="318"/>
                  </a:moveTo>
                  <a:lnTo>
                    <a:pt x="184" y="260"/>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a:solidFill>
                  <a:srgbClr val="2F2F2F"/>
                </a:solidFill>
                <a:latin typeface="Segoe UI"/>
                <a:cs typeface="+mn-cs"/>
              </a:endParaRPr>
            </a:p>
          </p:txBody>
        </p:sp>
      </p:grpSp>
      <p:sp>
        <p:nvSpPr>
          <p:cNvPr id="114" name="Title 1">
            <a:extLst>
              <a:ext uri="{FF2B5EF4-FFF2-40B4-BE49-F238E27FC236}">
                <a16:creationId xmlns:a16="http://schemas.microsoft.com/office/drawing/2014/main" id="{98910B39-B7BA-4677-9B1D-18DC74CD568B}"/>
              </a:ext>
            </a:extLst>
          </p:cNvPr>
          <p:cNvSpPr txBox="1">
            <a:spLocks/>
          </p:cNvSpPr>
          <p:nvPr/>
        </p:nvSpPr>
        <p:spPr>
          <a:xfrm>
            <a:off x="2695312" y="1102528"/>
            <a:ext cx="6364403" cy="611972"/>
          </a:xfrm>
          <a:prstGeom prst="rect">
            <a:avLst/>
          </a:prstGeom>
        </p:spPr>
        <p:txBody>
          <a:bodyPr vert="horz" lIns="68580" tIns="34290" rIns="68580" bIns="34290" rtlCol="0" anchor="t">
            <a:noAutofit/>
          </a:bodyPr>
          <a:lstStyle>
            <a:lvl1pPr algn="l" defTabSz="914400" rtl="0" eaLnBrk="1" latinLnBrk="0" hangingPunct="1">
              <a:lnSpc>
                <a:spcPct val="90000"/>
              </a:lnSpc>
              <a:spcBef>
                <a:spcPct val="0"/>
              </a:spcBef>
              <a:buNone/>
              <a:defRPr sz="5400" kern="1200">
                <a:solidFill>
                  <a:schemeClr val="bg1"/>
                </a:solidFill>
                <a:latin typeface="Segoe UI Light" panose="020B0502040204020203" pitchFamily="34" charset="0"/>
                <a:ea typeface="+mj-ea"/>
                <a:cs typeface="Segoe UI Light" panose="020B0502040204020203" pitchFamily="34" charset="0"/>
              </a:defRPr>
            </a:lvl1pPr>
          </a:lstStyle>
          <a:p>
            <a:pPr defTabSz="685800" fontAlgn="auto">
              <a:spcAft>
                <a:spcPts val="0"/>
              </a:spcAft>
            </a:pPr>
            <a:r>
              <a:rPr lang="en-US" sz="2400" b="0">
                <a:solidFill>
                  <a:srgbClr val="0068BB"/>
                </a:solidFill>
              </a:rPr>
              <a:t>Standard Load Balancer</a:t>
            </a:r>
          </a:p>
        </p:txBody>
      </p:sp>
      <p:sp>
        <p:nvSpPr>
          <p:cNvPr id="96" name="Title 5">
            <a:extLst>
              <a:ext uri="{FF2B5EF4-FFF2-40B4-BE49-F238E27FC236}">
                <a16:creationId xmlns:a16="http://schemas.microsoft.com/office/drawing/2014/main" id="{9387EDC7-2EBD-4EAE-A6A7-EED2C0F81214}"/>
              </a:ext>
            </a:extLst>
          </p:cNvPr>
          <p:cNvSpPr txBox="1">
            <a:spLocks/>
          </p:cNvSpPr>
          <p:nvPr/>
        </p:nvSpPr>
        <p:spPr>
          <a:xfrm>
            <a:off x="733575" y="1353124"/>
            <a:ext cx="1871660" cy="522125"/>
          </a:xfrm>
          <a:prstGeom prst="rect">
            <a:avLst/>
          </a:prstGeom>
        </p:spPr>
        <p:txBody>
          <a:bodyPr vert="horz" wrap="square" lIns="109728" tIns="68580" rIns="109728" bIns="68580" rtlCol="0" anchor="t">
            <a:noAutofit/>
          </a:bodyPr>
          <a:lstStyle>
            <a:lvl1pPr marL="0" algn="l" defTabSz="914367" rtl="0" eaLnBrk="1" latinLnBrk="0" hangingPunct="1">
              <a:lnSpc>
                <a:spcPct val="90000"/>
              </a:lnSpc>
              <a:spcBef>
                <a:spcPct val="0"/>
              </a:spcBef>
              <a:buNone/>
              <a:defRPr lang="en-US" sz="4400" b="0" kern="1200" cap="none" spc="-100" baseline="0">
                <a:ln w="3175">
                  <a:noFill/>
                </a:ln>
                <a:solidFill>
                  <a:schemeClr val="bg1"/>
                </a:solidFill>
                <a:effectLst/>
                <a:latin typeface="+mj-lt"/>
                <a:ea typeface="+mn-ea"/>
                <a:cs typeface="Segoe UI" pitchFamily="34" charset="0"/>
              </a:defRPr>
            </a:lvl1pPr>
          </a:lstStyle>
          <a:p>
            <a:pPr defTabSz="685775" fontAlgn="auto">
              <a:spcAft>
                <a:spcPts val="0"/>
              </a:spcAft>
            </a:pPr>
            <a:r>
              <a:rPr lang="en-US" sz="2100" spc="-75">
                <a:solidFill>
                  <a:srgbClr val="FFFFFF"/>
                </a:solidFill>
                <a:latin typeface="Segoe UI Light"/>
              </a:rPr>
              <a:t>Availability</a:t>
            </a:r>
          </a:p>
        </p:txBody>
      </p:sp>
      <p:sp>
        <p:nvSpPr>
          <p:cNvPr id="97" name="list_4">
            <a:extLst>
              <a:ext uri="{FF2B5EF4-FFF2-40B4-BE49-F238E27FC236}">
                <a16:creationId xmlns:a16="http://schemas.microsoft.com/office/drawing/2014/main" id="{B3E092D4-966F-41B9-9F73-EF5665D12981}"/>
              </a:ext>
            </a:extLst>
          </p:cNvPr>
          <p:cNvSpPr>
            <a:spLocks noChangeAspect="1" noEditPoints="1"/>
          </p:cNvSpPr>
          <p:nvPr/>
        </p:nvSpPr>
        <p:spPr bwMode="auto">
          <a:xfrm>
            <a:off x="270984" y="1434846"/>
            <a:ext cx="382803" cy="258733"/>
          </a:xfrm>
          <a:custGeom>
            <a:avLst/>
            <a:gdLst>
              <a:gd name="T0" fmla="*/ 90 w 253"/>
              <a:gd name="T1" fmla="*/ 24 h 171"/>
              <a:gd name="T2" fmla="*/ 253 w 253"/>
              <a:gd name="T3" fmla="*/ 24 h 171"/>
              <a:gd name="T4" fmla="*/ 90 w 253"/>
              <a:gd name="T5" fmla="*/ 73 h 171"/>
              <a:gd name="T6" fmla="*/ 253 w 253"/>
              <a:gd name="T7" fmla="*/ 73 h 171"/>
              <a:gd name="T8" fmla="*/ 90 w 253"/>
              <a:gd name="T9" fmla="*/ 121 h 171"/>
              <a:gd name="T10" fmla="*/ 253 w 253"/>
              <a:gd name="T11" fmla="*/ 121 h 171"/>
              <a:gd name="T12" fmla="*/ 90 w 253"/>
              <a:gd name="T13" fmla="*/ 171 h 171"/>
              <a:gd name="T14" fmla="*/ 253 w 253"/>
              <a:gd name="T15" fmla="*/ 171 h 171"/>
              <a:gd name="T16" fmla="*/ 0 w 253"/>
              <a:gd name="T17" fmla="*/ 23 h 171"/>
              <a:gd name="T18" fmla="*/ 17 w 253"/>
              <a:gd name="T19" fmla="*/ 40 h 171"/>
              <a:gd name="T20" fmla="*/ 58 w 253"/>
              <a:gd name="T21" fmla="*/ 0 h 171"/>
              <a:gd name="T22" fmla="*/ 0 w 253"/>
              <a:gd name="T23" fmla="*/ 121 h 171"/>
              <a:gd name="T24" fmla="*/ 17 w 253"/>
              <a:gd name="T25" fmla="*/ 138 h 171"/>
              <a:gd name="T26" fmla="*/ 58 w 253"/>
              <a:gd name="T27" fmla="*/ 98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3" h="171">
                <a:moveTo>
                  <a:pt x="90" y="24"/>
                </a:moveTo>
                <a:lnTo>
                  <a:pt x="253" y="24"/>
                </a:lnTo>
                <a:moveTo>
                  <a:pt x="90" y="73"/>
                </a:moveTo>
                <a:lnTo>
                  <a:pt x="253" y="73"/>
                </a:lnTo>
                <a:moveTo>
                  <a:pt x="90" y="121"/>
                </a:moveTo>
                <a:lnTo>
                  <a:pt x="253" y="121"/>
                </a:lnTo>
                <a:moveTo>
                  <a:pt x="90" y="171"/>
                </a:moveTo>
                <a:lnTo>
                  <a:pt x="253" y="171"/>
                </a:lnTo>
                <a:moveTo>
                  <a:pt x="0" y="23"/>
                </a:moveTo>
                <a:lnTo>
                  <a:pt x="17" y="40"/>
                </a:lnTo>
                <a:lnTo>
                  <a:pt x="58" y="0"/>
                </a:lnTo>
                <a:moveTo>
                  <a:pt x="0" y="121"/>
                </a:moveTo>
                <a:lnTo>
                  <a:pt x="17" y="138"/>
                </a:lnTo>
                <a:lnTo>
                  <a:pt x="58" y="98"/>
                </a:ln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675" b="0">
              <a:gradFill>
                <a:gsLst>
                  <a:gs pos="0">
                    <a:srgbClr val="505050"/>
                  </a:gs>
                  <a:gs pos="100000">
                    <a:srgbClr val="505050"/>
                  </a:gs>
                </a:gsLst>
                <a:lin ang="5400000" scaled="1"/>
              </a:gradFill>
              <a:latin typeface="Segoe UI"/>
              <a:cs typeface="+mn-cs"/>
            </a:endParaRPr>
          </a:p>
        </p:txBody>
      </p:sp>
    </p:spTree>
    <p:extLst>
      <p:ext uri="{BB962C8B-B14F-4D97-AF65-F5344CB8AC3E}">
        <p14:creationId xmlns:p14="http://schemas.microsoft.com/office/powerpoint/2010/main" val="3912050898"/>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EC27A3A-C910-4624-9504-98904DBADE0A}"/>
              </a:ext>
            </a:extLst>
          </p:cNvPr>
          <p:cNvSpPr/>
          <p:nvPr/>
        </p:nvSpPr>
        <p:spPr>
          <a:xfrm>
            <a:off x="2792103" y="4297535"/>
            <a:ext cx="2414002" cy="1313052"/>
          </a:xfrm>
          <a:prstGeom prst="rect">
            <a:avLst/>
          </a:prstGeom>
        </p:spPr>
        <p:txBody>
          <a:bodyPr wrap="square">
            <a:spAutoFit/>
          </a:bodyPr>
          <a:lstStyle/>
          <a:p>
            <a:pPr defTabSz="699314" fontAlgn="auto">
              <a:lnSpc>
                <a:spcPct val="125000"/>
              </a:lnSpc>
              <a:spcBef>
                <a:spcPts val="0"/>
              </a:spcBef>
              <a:spcAft>
                <a:spcPts val="0"/>
              </a:spcAft>
            </a:pPr>
            <a:r>
              <a:rPr lang="en-US" sz="1200" b="0">
                <a:solidFill>
                  <a:srgbClr val="0078D7"/>
                </a:solidFill>
                <a:latin typeface="Segoe UI Semibold" panose="020B0702040204020203" pitchFamily="34" charset="0"/>
                <a:cs typeface="Segoe UI Semibold" panose="020B0702040204020203" pitchFamily="34" charset="0"/>
              </a:rPr>
              <a:t>Load Balancer - Standard</a:t>
            </a:r>
          </a:p>
          <a:p>
            <a:pPr defTabSz="699314" fontAlgn="auto">
              <a:lnSpc>
                <a:spcPct val="125000"/>
              </a:lnSpc>
              <a:spcBef>
                <a:spcPts val="0"/>
              </a:spcBef>
              <a:spcAft>
                <a:spcPts val="0"/>
              </a:spcAft>
            </a:pPr>
            <a:r>
              <a:rPr lang="en-US" sz="1050" b="0">
                <a:solidFill>
                  <a:srgbClr val="2F2F2F"/>
                </a:solidFill>
                <a:latin typeface="Segoe UI"/>
                <a:cs typeface="+mn-cs"/>
              </a:rPr>
              <a:t>VMSS spans Zones</a:t>
            </a:r>
          </a:p>
          <a:p>
            <a:pPr defTabSz="699314" fontAlgn="auto">
              <a:lnSpc>
                <a:spcPct val="125000"/>
              </a:lnSpc>
              <a:spcBef>
                <a:spcPts val="0"/>
              </a:spcBef>
              <a:spcAft>
                <a:spcPts val="0"/>
              </a:spcAft>
            </a:pPr>
            <a:r>
              <a:rPr lang="en-US" sz="1050" b="0">
                <a:solidFill>
                  <a:srgbClr val="2F2F2F"/>
                </a:solidFill>
                <a:latin typeface="Segoe UI"/>
                <a:cs typeface="+mn-cs"/>
              </a:rPr>
              <a:t>Load balancing across zones</a:t>
            </a:r>
          </a:p>
          <a:p>
            <a:pPr defTabSz="699314" fontAlgn="auto">
              <a:lnSpc>
                <a:spcPct val="125000"/>
              </a:lnSpc>
              <a:spcBef>
                <a:spcPts val="0"/>
              </a:spcBef>
              <a:spcAft>
                <a:spcPts val="0"/>
              </a:spcAft>
            </a:pPr>
            <a:r>
              <a:rPr lang="en-US" sz="1050" b="0">
                <a:solidFill>
                  <a:srgbClr val="2F2F2F"/>
                </a:solidFill>
                <a:latin typeface="Segoe UI"/>
                <a:cs typeface="+mn-cs"/>
              </a:rPr>
              <a:t>Zone resilient VIPs</a:t>
            </a:r>
          </a:p>
          <a:p>
            <a:pPr defTabSz="699314" fontAlgn="auto">
              <a:lnSpc>
                <a:spcPct val="125000"/>
              </a:lnSpc>
              <a:spcBef>
                <a:spcPts val="0"/>
              </a:spcBef>
              <a:spcAft>
                <a:spcPts val="0"/>
              </a:spcAft>
            </a:pPr>
            <a:r>
              <a:rPr lang="en-US" sz="1050" b="0">
                <a:solidFill>
                  <a:srgbClr val="2F2F2F"/>
                </a:solidFill>
                <a:latin typeface="Segoe UI"/>
                <a:cs typeface="+mn-cs"/>
              </a:rPr>
              <a:t>Single DNS name</a:t>
            </a:r>
          </a:p>
          <a:p>
            <a:pPr defTabSz="699314" fontAlgn="auto">
              <a:lnSpc>
                <a:spcPct val="125000"/>
              </a:lnSpc>
              <a:spcBef>
                <a:spcPts val="0"/>
              </a:spcBef>
              <a:spcAft>
                <a:spcPts val="0"/>
              </a:spcAft>
            </a:pPr>
            <a:r>
              <a:rPr lang="en-US" sz="1050" b="0">
                <a:solidFill>
                  <a:srgbClr val="2F2F2F"/>
                </a:solidFill>
                <a:latin typeface="Segoe UI"/>
                <a:cs typeface="+mn-cs"/>
              </a:rPr>
              <a:t>VMSS limited to 1000 instances</a:t>
            </a:r>
            <a:endParaRPr lang="en-US" sz="1200" b="0">
              <a:solidFill>
                <a:srgbClr val="2F2F2F"/>
              </a:solidFill>
              <a:latin typeface="Segoe UI"/>
              <a:cs typeface="+mn-cs"/>
            </a:endParaRPr>
          </a:p>
        </p:txBody>
      </p:sp>
      <p:sp>
        <p:nvSpPr>
          <p:cNvPr id="4" name="Rectangle 3">
            <a:extLst>
              <a:ext uri="{FF2B5EF4-FFF2-40B4-BE49-F238E27FC236}">
                <a16:creationId xmlns:a16="http://schemas.microsoft.com/office/drawing/2014/main" id="{C6E7E550-5E2E-448D-9C44-285B84E5865E}"/>
              </a:ext>
            </a:extLst>
          </p:cNvPr>
          <p:cNvSpPr/>
          <p:nvPr/>
        </p:nvSpPr>
        <p:spPr>
          <a:xfrm>
            <a:off x="2758633" y="2210284"/>
            <a:ext cx="2486945" cy="1111073"/>
          </a:xfrm>
          <a:prstGeom prst="rect">
            <a:avLst/>
          </a:prstGeom>
        </p:spPr>
        <p:txBody>
          <a:bodyPr wrap="square">
            <a:spAutoFit/>
          </a:bodyPr>
          <a:lstStyle/>
          <a:p>
            <a:pPr defTabSz="699314" fontAlgn="auto">
              <a:lnSpc>
                <a:spcPct val="125000"/>
              </a:lnSpc>
              <a:spcBef>
                <a:spcPts val="0"/>
              </a:spcBef>
              <a:spcAft>
                <a:spcPts val="0"/>
              </a:spcAft>
            </a:pPr>
            <a:r>
              <a:rPr lang="en-US" sz="1200" b="0">
                <a:solidFill>
                  <a:srgbClr val="0078D7"/>
                </a:solidFill>
                <a:latin typeface="Segoe UI Semibold" panose="020B0702040204020203" pitchFamily="34" charset="0"/>
                <a:cs typeface="Segoe UI Semibold" panose="020B0702040204020203" pitchFamily="34" charset="0"/>
              </a:rPr>
              <a:t>Traffic Manager</a:t>
            </a:r>
          </a:p>
          <a:p>
            <a:pPr defTabSz="699314" fontAlgn="auto">
              <a:lnSpc>
                <a:spcPct val="125000"/>
              </a:lnSpc>
              <a:spcBef>
                <a:spcPts val="0"/>
              </a:spcBef>
              <a:spcAft>
                <a:spcPts val="0"/>
              </a:spcAft>
            </a:pPr>
            <a:r>
              <a:rPr lang="en-US" sz="1050" b="0">
                <a:solidFill>
                  <a:srgbClr val="2F2F2F"/>
                </a:solidFill>
                <a:latin typeface="Segoe UI"/>
                <a:cs typeface="+mn-cs"/>
              </a:rPr>
              <a:t>VMSS per Zone</a:t>
            </a:r>
          </a:p>
          <a:p>
            <a:pPr defTabSz="699314" fontAlgn="auto">
              <a:lnSpc>
                <a:spcPct val="125000"/>
              </a:lnSpc>
              <a:spcBef>
                <a:spcPts val="0"/>
              </a:spcBef>
              <a:spcAft>
                <a:spcPts val="0"/>
              </a:spcAft>
            </a:pPr>
            <a:r>
              <a:rPr lang="en-US" sz="1050" b="0">
                <a:solidFill>
                  <a:srgbClr val="2F2F2F"/>
                </a:solidFill>
                <a:latin typeface="Segoe UI"/>
                <a:cs typeface="+mn-cs"/>
              </a:rPr>
              <a:t>TM profile for High Availability</a:t>
            </a:r>
          </a:p>
          <a:p>
            <a:pPr defTabSz="699314" fontAlgn="auto">
              <a:lnSpc>
                <a:spcPct val="125000"/>
              </a:lnSpc>
              <a:spcBef>
                <a:spcPts val="0"/>
              </a:spcBef>
              <a:spcAft>
                <a:spcPts val="0"/>
              </a:spcAft>
            </a:pPr>
            <a:r>
              <a:rPr lang="en-US" sz="1050" b="0">
                <a:solidFill>
                  <a:srgbClr val="2F2F2F"/>
                </a:solidFill>
                <a:latin typeface="Segoe UI"/>
                <a:cs typeface="+mn-cs"/>
              </a:rPr>
              <a:t>Zonal VIP / VMSS</a:t>
            </a:r>
          </a:p>
          <a:p>
            <a:pPr defTabSz="699314" fontAlgn="auto">
              <a:lnSpc>
                <a:spcPct val="125000"/>
              </a:lnSpc>
              <a:spcBef>
                <a:spcPts val="0"/>
              </a:spcBef>
              <a:spcAft>
                <a:spcPts val="0"/>
              </a:spcAft>
            </a:pPr>
            <a:r>
              <a:rPr lang="en-US" sz="1050" b="0">
                <a:solidFill>
                  <a:srgbClr val="2F2F2F"/>
                </a:solidFill>
                <a:latin typeface="Segoe UI"/>
                <a:cs typeface="+mn-cs"/>
              </a:rPr>
              <a:t>DNS name for cross-zone VMSS</a:t>
            </a:r>
          </a:p>
        </p:txBody>
      </p:sp>
      <p:pic>
        <p:nvPicPr>
          <p:cNvPr id="27" name="Picture 26">
            <a:extLst>
              <a:ext uri="{FF2B5EF4-FFF2-40B4-BE49-F238E27FC236}">
                <a16:creationId xmlns:a16="http://schemas.microsoft.com/office/drawing/2014/main" id="{C8133EA1-BF0D-4BB0-BEAC-2EA6E1AAB043}"/>
              </a:ext>
            </a:extLst>
          </p:cNvPr>
          <p:cNvPicPr>
            <a:picLocks noChangeAspect="1"/>
          </p:cNvPicPr>
          <p:nvPr/>
        </p:nvPicPr>
        <p:blipFill>
          <a:blip r:embed="rId3"/>
          <a:stretch>
            <a:fillRect/>
          </a:stretch>
        </p:blipFill>
        <p:spPr>
          <a:xfrm>
            <a:off x="5288625" y="1838615"/>
            <a:ext cx="3453171" cy="1973793"/>
          </a:xfrm>
          <a:prstGeom prst="rect">
            <a:avLst/>
          </a:prstGeom>
          <a:solidFill>
            <a:schemeClr val="tx1"/>
          </a:solidFill>
        </p:spPr>
      </p:pic>
      <p:pic>
        <p:nvPicPr>
          <p:cNvPr id="28" name="Picture 27">
            <a:extLst>
              <a:ext uri="{FF2B5EF4-FFF2-40B4-BE49-F238E27FC236}">
                <a16:creationId xmlns:a16="http://schemas.microsoft.com/office/drawing/2014/main" id="{3173A3D9-3B57-4FEE-A0DC-20659A704406}"/>
              </a:ext>
            </a:extLst>
          </p:cNvPr>
          <p:cNvPicPr>
            <a:picLocks noChangeAspect="1"/>
          </p:cNvPicPr>
          <p:nvPr/>
        </p:nvPicPr>
        <p:blipFill>
          <a:blip r:embed="rId4"/>
          <a:stretch>
            <a:fillRect/>
          </a:stretch>
        </p:blipFill>
        <p:spPr>
          <a:xfrm>
            <a:off x="5288967" y="3936524"/>
            <a:ext cx="3453172" cy="1942409"/>
          </a:xfrm>
          <a:prstGeom prst="rect">
            <a:avLst/>
          </a:prstGeom>
          <a:solidFill>
            <a:schemeClr val="tx1"/>
          </a:solidFill>
        </p:spPr>
      </p:pic>
      <p:sp>
        <p:nvSpPr>
          <p:cNvPr id="64" name="Title 1">
            <a:extLst>
              <a:ext uri="{FF2B5EF4-FFF2-40B4-BE49-F238E27FC236}">
                <a16:creationId xmlns:a16="http://schemas.microsoft.com/office/drawing/2014/main" id="{52C991A7-7D7E-4DD3-AAC9-8F3849D018F0}"/>
              </a:ext>
            </a:extLst>
          </p:cNvPr>
          <p:cNvSpPr txBox="1">
            <a:spLocks/>
          </p:cNvSpPr>
          <p:nvPr/>
        </p:nvSpPr>
        <p:spPr>
          <a:xfrm>
            <a:off x="2695312" y="1102528"/>
            <a:ext cx="5186627" cy="611972"/>
          </a:xfrm>
          <a:prstGeom prst="rect">
            <a:avLst/>
          </a:prstGeom>
        </p:spPr>
        <p:txBody>
          <a:bodyPr vert="horz" lIns="68580" tIns="34290" rIns="68580" bIns="34290" rtlCol="0" anchor="t">
            <a:noAutofit/>
          </a:bodyPr>
          <a:lstStyle>
            <a:lvl1pPr algn="l" defTabSz="914400" rtl="0" eaLnBrk="1" latinLnBrk="0" hangingPunct="1">
              <a:lnSpc>
                <a:spcPct val="90000"/>
              </a:lnSpc>
              <a:spcBef>
                <a:spcPct val="0"/>
              </a:spcBef>
              <a:buNone/>
              <a:defRPr sz="5400" kern="1200">
                <a:solidFill>
                  <a:schemeClr val="bg1"/>
                </a:solidFill>
                <a:latin typeface="Segoe UI Light" panose="020B0502040204020203" pitchFamily="34" charset="0"/>
                <a:ea typeface="+mj-ea"/>
                <a:cs typeface="Segoe UI Light" panose="020B0502040204020203" pitchFamily="34" charset="0"/>
              </a:defRPr>
            </a:lvl1pPr>
          </a:lstStyle>
          <a:p>
            <a:pPr defTabSz="685800" fontAlgn="auto">
              <a:spcAft>
                <a:spcPts val="0"/>
              </a:spcAft>
            </a:pPr>
            <a:r>
              <a:rPr lang="en-US" sz="2400" b="0">
                <a:solidFill>
                  <a:srgbClr val="0068BB"/>
                </a:solidFill>
              </a:rPr>
              <a:t>Availability Zones with Traffic Manager &amp; Load Balancer</a:t>
            </a:r>
          </a:p>
        </p:txBody>
      </p:sp>
      <p:sp>
        <p:nvSpPr>
          <p:cNvPr id="33" name="Rectangle 32">
            <a:extLst>
              <a:ext uri="{FF2B5EF4-FFF2-40B4-BE49-F238E27FC236}">
                <a16:creationId xmlns:a16="http://schemas.microsoft.com/office/drawing/2014/main" id="{000999FB-1E95-4053-A4D3-BA3A5396AD9A}"/>
              </a:ext>
            </a:extLst>
          </p:cNvPr>
          <p:cNvSpPr/>
          <p:nvPr/>
        </p:nvSpPr>
        <p:spPr bwMode="auto">
          <a:xfrm>
            <a:off x="-188205" y="2431332"/>
            <a:ext cx="2362925" cy="674749"/>
          </a:xfrm>
          <a:prstGeom prst="rect">
            <a:avLst/>
          </a:prstGeom>
          <a:solidFill>
            <a:schemeClr val="bg2">
              <a:alpha val="3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a:lnSpc>
                <a:spcPct val="90000"/>
              </a:lnSpc>
            </a:pPr>
            <a:endParaRPr lang="en-US" b="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9" name="Rectangle 38">
            <a:extLst>
              <a:ext uri="{FF2B5EF4-FFF2-40B4-BE49-F238E27FC236}">
                <a16:creationId xmlns:a16="http://schemas.microsoft.com/office/drawing/2014/main" id="{75C4D1C3-4654-42D2-B92D-A4579C0228EC}"/>
              </a:ext>
            </a:extLst>
          </p:cNvPr>
          <p:cNvSpPr/>
          <p:nvPr/>
        </p:nvSpPr>
        <p:spPr bwMode="auto">
          <a:xfrm>
            <a:off x="0" y="857250"/>
            <a:ext cx="2571750" cy="51435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85800" fontAlgn="auto">
              <a:spcBef>
                <a:spcPts val="0"/>
              </a:spcBef>
              <a:spcAft>
                <a:spcPts val="450"/>
              </a:spcAft>
              <a:defRPr/>
            </a:pPr>
            <a:endParaRPr lang="en-US" b="0">
              <a:solidFill>
                <a:srgbClr val="FFFFFF"/>
              </a:solidFill>
              <a:latin typeface="Segoe UI"/>
            </a:endParaRPr>
          </a:p>
        </p:txBody>
      </p:sp>
      <p:sp>
        <p:nvSpPr>
          <p:cNvPr id="41" name="Rectangle 40">
            <a:extLst>
              <a:ext uri="{FF2B5EF4-FFF2-40B4-BE49-F238E27FC236}">
                <a16:creationId xmlns:a16="http://schemas.microsoft.com/office/drawing/2014/main" id="{252380C0-E7BB-4B62-8EAF-37F53C91D0DA}"/>
              </a:ext>
            </a:extLst>
          </p:cNvPr>
          <p:cNvSpPr/>
          <p:nvPr/>
        </p:nvSpPr>
        <p:spPr bwMode="auto">
          <a:xfrm>
            <a:off x="-33240" y="4145662"/>
            <a:ext cx="2637137" cy="814388"/>
          </a:xfrm>
          <a:prstGeom prst="rect">
            <a:avLst/>
          </a:prstGeom>
          <a:solidFill>
            <a:schemeClr val="bg2">
              <a:alpha val="3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a:lnSpc>
                <a:spcPct val="90000"/>
              </a:lnSpc>
            </a:pPr>
            <a:endParaRPr lang="en-US" b="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50" name="Group 49">
            <a:extLst>
              <a:ext uri="{FF2B5EF4-FFF2-40B4-BE49-F238E27FC236}">
                <a16:creationId xmlns:a16="http://schemas.microsoft.com/office/drawing/2014/main" id="{6DC73937-AB12-4F24-9666-A1D184FFB947}"/>
              </a:ext>
            </a:extLst>
          </p:cNvPr>
          <p:cNvGrpSpPr/>
          <p:nvPr/>
        </p:nvGrpSpPr>
        <p:grpSpPr>
          <a:xfrm>
            <a:off x="288367" y="2515381"/>
            <a:ext cx="1980125" cy="450457"/>
            <a:chOff x="384490" y="3231092"/>
            <a:chExt cx="2640166" cy="600609"/>
          </a:xfrm>
        </p:grpSpPr>
        <p:grpSp>
          <p:nvGrpSpPr>
            <p:cNvPr id="51" name="Group 50">
              <a:extLst>
                <a:ext uri="{FF2B5EF4-FFF2-40B4-BE49-F238E27FC236}">
                  <a16:creationId xmlns:a16="http://schemas.microsoft.com/office/drawing/2014/main" id="{5B9A90B7-5BE1-490D-A733-D13F52F07AFE}"/>
                </a:ext>
              </a:extLst>
            </p:cNvPr>
            <p:cNvGrpSpPr/>
            <p:nvPr/>
          </p:nvGrpSpPr>
          <p:grpSpPr>
            <a:xfrm>
              <a:off x="1061187" y="3231092"/>
              <a:ext cx="1963469" cy="600609"/>
              <a:chOff x="1061187" y="3489448"/>
              <a:chExt cx="1963469" cy="600609"/>
            </a:xfrm>
          </p:grpSpPr>
          <p:sp>
            <p:nvSpPr>
              <p:cNvPr id="53" name="TextBox 52">
                <a:extLst>
                  <a:ext uri="{FF2B5EF4-FFF2-40B4-BE49-F238E27FC236}">
                    <a16:creationId xmlns:a16="http://schemas.microsoft.com/office/drawing/2014/main" id="{A2FA73CF-D956-44F1-A916-C9FE496C9006}"/>
                  </a:ext>
                </a:extLst>
              </p:cNvPr>
              <p:cNvSpPr txBox="1"/>
              <p:nvPr/>
            </p:nvSpPr>
            <p:spPr>
              <a:xfrm>
                <a:off x="1078852" y="3496725"/>
                <a:ext cx="1945804" cy="572464"/>
              </a:xfrm>
              <a:prstGeom prst="rect">
                <a:avLst/>
              </a:prstGeom>
              <a:noFill/>
            </p:spPr>
            <p:txBody>
              <a:bodyPr wrap="square" lIns="137160" tIns="109728" rIns="137160" bIns="109728" rtlCol="0">
                <a:spAutoFit/>
              </a:bodyPr>
              <a:lstStyle/>
              <a:p>
                <a:pPr defTabSz="685800" fontAlgn="auto">
                  <a:spcBef>
                    <a:spcPts val="0"/>
                  </a:spcBef>
                  <a:spcAft>
                    <a:spcPts val="450"/>
                  </a:spcAft>
                  <a:defRPr/>
                </a:pPr>
                <a:r>
                  <a:rPr lang="en-US" sz="1350" b="0">
                    <a:solidFill>
                      <a:srgbClr val="FFFFFF"/>
                    </a:solidFill>
                    <a:latin typeface="Segoe UI"/>
                    <a:cs typeface="+mn-cs"/>
                  </a:rPr>
                  <a:t>Application</a:t>
                </a:r>
              </a:p>
            </p:txBody>
          </p:sp>
          <p:cxnSp>
            <p:nvCxnSpPr>
              <p:cNvPr id="54" name="Straight Connector 53">
                <a:extLst>
                  <a:ext uri="{FF2B5EF4-FFF2-40B4-BE49-F238E27FC236}">
                    <a16:creationId xmlns:a16="http://schemas.microsoft.com/office/drawing/2014/main" id="{5A41DE0D-AA14-41FD-9F9B-A9B6DA768551}"/>
                  </a:ext>
                </a:extLst>
              </p:cNvPr>
              <p:cNvCxnSpPr/>
              <p:nvPr/>
            </p:nvCxnSpPr>
            <p:spPr>
              <a:xfrm>
                <a:off x="1061187" y="3489448"/>
                <a:ext cx="0" cy="600609"/>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52" name="GenericApp_EB3B" title="Icon of an app window">
              <a:extLst>
                <a:ext uri="{FF2B5EF4-FFF2-40B4-BE49-F238E27FC236}">
                  <a16:creationId xmlns:a16="http://schemas.microsoft.com/office/drawing/2014/main" id="{747F4D18-56CB-42CA-964E-C9D22B106F1F}"/>
                </a:ext>
              </a:extLst>
            </p:cNvPr>
            <p:cNvSpPr>
              <a:spLocks noChangeAspect="1" noEditPoints="1"/>
            </p:cNvSpPr>
            <p:nvPr/>
          </p:nvSpPr>
          <p:spPr bwMode="auto">
            <a:xfrm>
              <a:off x="384490" y="3348516"/>
              <a:ext cx="457020" cy="365760"/>
            </a:xfrm>
            <a:custGeom>
              <a:avLst/>
              <a:gdLst>
                <a:gd name="T0" fmla="*/ 5088 w 5088"/>
                <a:gd name="T1" fmla="*/ 4072 h 4072"/>
                <a:gd name="T2" fmla="*/ 0 w 5088"/>
                <a:gd name="T3" fmla="*/ 4072 h 4072"/>
                <a:gd name="T4" fmla="*/ 0 w 5088"/>
                <a:gd name="T5" fmla="*/ 0 h 4072"/>
                <a:gd name="T6" fmla="*/ 5088 w 5088"/>
                <a:gd name="T7" fmla="*/ 0 h 4072"/>
                <a:gd name="T8" fmla="*/ 5088 w 5088"/>
                <a:gd name="T9" fmla="*/ 4072 h 4072"/>
                <a:gd name="T10" fmla="*/ 0 w 5088"/>
                <a:gd name="T11" fmla="*/ 1018 h 4072"/>
                <a:gd name="T12" fmla="*/ 5004 w 5088"/>
                <a:gd name="T13" fmla="*/ 1018 h 4072"/>
                <a:gd name="T14" fmla="*/ 2035 w 5088"/>
                <a:gd name="T15" fmla="*/ 1697 h 4072"/>
                <a:gd name="T16" fmla="*/ 678 w 5088"/>
                <a:gd name="T17" fmla="*/ 1697 h 4072"/>
                <a:gd name="T18" fmla="*/ 678 w 5088"/>
                <a:gd name="T19" fmla="*/ 3393 h 4072"/>
                <a:gd name="T20" fmla="*/ 2035 w 5088"/>
                <a:gd name="T21" fmla="*/ 3393 h 4072"/>
                <a:gd name="T22" fmla="*/ 2035 w 5088"/>
                <a:gd name="T23" fmla="*/ 1697 h 4072"/>
                <a:gd name="T24" fmla="*/ 2544 w 5088"/>
                <a:gd name="T25" fmla="*/ 1697 h 4072"/>
                <a:gd name="T26" fmla="*/ 3561 w 5088"/>
                <a:gd name="T27" fmla="*/ 1697 h 4072"/>
                <a:gd name="T28" fmla="*/ 2544 w 5088"/>
                <a:gd name="T29" fmla="*/ 2375 h 4072"/>
                <a:gd name="T30" fmla="*/ 3561 w 5088"/>
                <a:gd name="T31" fmla="*/ 2375 h 4072"/>
                <a:gd name="T32" fmla="*/ 2544 w 5088"/>
                <a:gd name="T33" fmla="*/ 3054 h 4072"/>
                <a:gd name="T34" fmla="*/ 3222 w 5088"/>
                <a:gd name="T35" fmla="*/ 3054 h 4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88" h="4072">
                  <a:moveTo>
                    <a:pt x="5088" y="4072"/>
                  </a:moveTo>
                  <a:lnTo>
                    <a:pt x="0" y="4072"/>
                  </a:lnTo>
                  <a:lnTo>
                    <a:pt x="0" y="0"/>
                  </a:lnTo>
                  <a:lnTo>
                    <a:pt x="5088" y="0"/>
                  </a:lnTo>
                  <a:lnTo>
                    <a:pt x="5088" y="4072"/>
                  </a:lnTo>
                  <a:moveTo>
                    <a:pt x="0" y="1018"/>
                  </a:moveTo>
                  <a:lnTo>
                    <a:pt x="5004" y="1018"/>
                  </a:lnTo>
                  <a:moveTo>
                    <a:pt x="2035" y="1697"/>
                  </a:moveTo>
                  <a:lnTo>
                    <a:pt x="678" y="1697"/>
                  </a:lnTo>
                  <a:lnTo>
                    <a:pt x="678" y="3393"/>
                  </a:lnTo>
                  <a:lnTo>
                    <a:pt x="2035" y="3393"/>
                  </a:lnTo>
                  <a:lnTo>
                    <a:pt x="2035" y="1697"/>
                  </a:lnTo>
                  <a:moveTo>
                    <a:pt x="2544" y="1697"/>
                  </a:moveTo>
                  <a:lnTo>
                    <a:pt x="3561" y="1697"/>
                  </a:lnTo>
                  <a:moveTo>
                    <a:pt x="2544" y="2375"/>
                  </a:moveTo>
                  <a:lnTo>
                    <a:pt x="3561" y="2375"/>
                  </a:lnTo>
                  <a:moveTo>
                    <a:pt x="2544" y="3054"/>
                  </a:moveTo>
                  <a:lnTo>
                    <a:pt x="3222" y="3054"/>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a:solidFill>
                  <a:srgbClr val="2F2F2F"/>
                </a:solidFill>
                <a:latin typeface="Segoe UI"/>
                <a:cs typeface="+mn-cs"/>
              </a:endParaRPr>
            </a:p>
          </p:txBody>
        </p:sp>
      </p:grpSp>
      <p:grpSp>
        <p:nvGrpSpPr>
          <p:cNvPr id="56" name="Group 55">
            <a:extLst>
              <a:ext uri="{FF2B5EF4-FFF2-40B4-BE49-F238E27FC236}">
                <a16:creationId xmlns:a16="http://schemas.microsoft.com/office/drawing/2014/main" id="{EC8FE791-89B9-4FA1-A67B-BEA4AD368B14}"/>
              </a:ext>
            </a:extLst>
          </p:cNvPr>
          <p:cNvGrpSpPr/>
          <p:nvPr/>
        </p:nvGrpSpPr>
        <p:grpSpPr>
          <a:xfrm>
            <a:off x="313105" y="4297540"/>
            <a:ext cx="1999531" cy="455091"/>
            <a:chOff x="417473" y="5393867"/>
            <a:chExt cx="2666041" cy="606787"/>
          </a:xfrm>
        </p:grpSpPr>
        <p:grpSp>
          <p:nvGrpSpPr>
            <p:cNvPr id="65" name="Group 64">
              <a:extLst>
                <a:ext uri="{FF2B5EF4-FFF2-40B4-BE49-F238E27FC236}">
                  <a16:creationId xmlns:a16="http://schemas.microsoft.com/office/drawing/2014/main" id="{09997FB7-0E07-4630-8822-7DF3EDABE797}"/>
                </a:ext>
              </a:extLst>
            </p:cNvPr>
            <p:cNvGrpSpPr/>
            <p:nvPr/>
          </p:nvGrpSpPr>
          <p:grpSpPr>
            <a:xfrm>
              <a:off x="1061187" y="5393867"/>
              <a:ext cx="2022327" cy="606787"/>
              <a:chOff x="1061187" y="4854117"/>
              <a:chExt cx="2022327" cy="606787"/>
            </a:xfrm>
          </p:grpSpPr>
          <p:sp>
            <p:nvSpPr>
              <p:cNvPr id="67" name="TextBox 66">
                <a:extLst>
                  <a:ext uri="{FF2B5EF4-FFF2-40B4-BE49-F238E27FC236}">
                    <a16:creationId xmlns:a16="http://schemas.microsoft.com/office/drawing/2014/main" id="{DC53DEA0-0568-4599-A8C7-19A2DD62E834}"/>
                  </a:ext>
                </a:extLst>
              </p:cNvPr>
              <p:cNvSpPr txBox="1"/>
              <p:nvPr/>
            </p:nvSpPr>
            <p:spPr>
              <a:xfrm>
                <a:off x="1078852" y="4888440"/>
                <a:ext cx="2004662" cy="572464"/>
              </a:xfrm>
              <a:prstGeom prst="rect">
                <a:avLst/>
              </a:prstGeom>
              <a:noFill/>
            </p:spPr>
            <p:txBody>
              <a:bodyPr wrap="square" lIns="137160" tIns="109728" rIns="137160" bIns="109728" rtlCol="0">
                <a:spAutoFit/>
              </a:bodyPr>
              <a:lstStyle/>
              <a:p>
                <a:pPr defTabSz="685800" fontAlgn="auto">
                  <a:spcBef>
                    <a:spcPts val="0"/>
                  </a:spcBef>
                  <a:spcAft>
                    <a:spcPts val="0"/>
                  </a:spcAft>
                  <a:defRPr/>
                </a:pPr>
                <a:r>
                  <a:rPr lang="en-US" sz="1350" b="0">
                    <a:solidFill>
                      <a:srgbClr val="FFFFFF"/>
                    </a:solidFill>
                    <a:latin typeface="Segoe UI"/>
                    <a:cs typeface="+mn-cs"/>
                  </a:rPr>
                  <a:t>Zones</a:t>
                </a:r>
              </a:p>
            </p:txBody>
          </p:sp>
          <p:cxnSp>
            <p:nvCxnSpPr>
              <p:cNvPr id="68" name="Straight Connector 67">
                <a:extLst>
                  <a:ext uri="{FF2B5EF4-FFF2-40B4-BE49-F238E27FC236}">
                    <a16:creationId xmlns:a16="http://schemas.microsoft.com/office/drawing/2014/main" id="{87FF3B36-1E19-4225-8D08-AA061CA7330C}"/>
                  </a:ext>
                </a:extLst>
              </p:cNvPr>
              <p:cNvCxnSpPr/>
              <p:nvPr/>
            </p:nvCxnSpPr>
            <p:spPr>
              <a:xfrm>
                <a:off x="1061187" y="4854117"/>
                <a:ext cx="0" cy="600609"/>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66" name="Relationship_F003" title="Icon of three boxes connected by lines">
              <a:extLst>
                <a:ext uri="{FF2B5EF4-FFF2-40B4-BE49-F238E27FC236}">
                  <a16:creationId xmlns:a16="http://schemas.microsoft.com/office/drawing/2014/main" id="{B484E939-1C0B-49E5-B061-79B8D6E1D50E}"/>
                </a:ext>
              </a:extLst>
            </p:cNvPr>
            <p:cNvSpPr>
              <a:spLocks noChangeAspect="1" noEditPoints="1"/>
            </p:cNvSpPr>
            <p:nvPr/>
          </p:nvSpPr>
          <p:spPr bwMode="auto">
            <a:xfrm>
              <a:off x="417473" y="5514380"/>
              <a:ext cx="391055" cy="365760"/>
            </a:xfrm>
            <a:custGeom>
              <a:avLst/>
              <a:gdLst>
                <a:gd name="T0" fmla="*/ 3230 w 4406"/>
                <a:gd name="T1" fmla="*/ 0 h 4121"/>
                <a:gd name="T2" fmla="*/ 4406 w 4406"/>
                <a:gd name="T3" fmla="*/ 0 h 4121"/>
                <a:gd name="T4" fmla="*/ 4406 w 4406"/>
                <a:gd name="T5" fmla="*/ 1176 h 4121"/>
                <a:gd name="T6" fmla="*/ 3230 w 4406"/>
                <a:gd name="T7" fmla="*/ 1176 h 4121"/>
                <a:gd name="T8" fmla="*/ 3230 w 4406"/>
                <a:gd name="T9" fmla="*/ 0 h 4121"/>
                <a:gd name="T10" fmla="*/ 3230 w 4406"/>
                <a:gd name="T11" fmla="*/ 4121 h 4121"/>
                <a:gd name="T12" fmla="*/ 4406 w 4406"/>
                <a:gd name="T13" fmla="*/ 4121 h 4121"/>
                <a:gd name="T14" fmla="*/ 4406 w 4406"/>
                <a:gd name="T15" fmla="*/ 2945 h 4121"/>
                <a:gd name="T16" fmla="*/ 3230 w 4406"/>
                <a:gd name="T17" fmla="*/ 2945 h 4121"/>
                <a:gd name="T18" fmla="*/ 3230 w 4406"/>
                <a:gd name="T19" fmla="*/ 4121 h 4121"/>
                <a:gd name="T20" fmla="*/ 0 w 4406"/>
                <a:gd name="T21" fmla="*/ 2653 h 4121"/>
                <a:gd name="T22" fmla="*/ 1175 w 4406"/>
                <a:gd name="T23" fmla="*/ 2653 h 4121"/>
                <a:gd name="T24" fmla="*/ 1175 w 4406"/>
                <a:gd name="T25" fmla="*/ 1477 h 4121"/>
                <a:gd name="T26" fmla="*/ 0 w 4406"/>
                <a:gd name="T27" fmla="*/ 1477 h 4121"/>
                <a:gd name="T28" fmla="*/ 0 w 4406"/>
                <a:gd name="T29" fmla="*/ 2653 h 4121"/>
                <a:gd name="T30" fmla="*/ 1176 w 4406"/>
                <a:gd name="T31" fmla="*/ 2062 h 4121"/>
                <a:gd name="T32" fmla="*/ 3230 w 4406"/>
                <a:gd name="T33" fmla="*/ 690 h 4121"/>
                <a:gd name="T34" fmla="*/ 3230 w 4406"/>
                <a:gd name="T35" fmla="*/ 3434 h 4121"/>
                <a:gd name="T36" fmla="*/ 1181 w 4406"/>
                <a:gd name="T37" fmla="*/ 2064 h 4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406" h="4121">
                  <a:moveTo>
                    <a:pt x="3230" y="0"/>
                  </a:moveTo>
                  <a:lnTo>
                    <a:pt x="4406" y="0"/>
                  </a:lnTo>
                  <a:lnTo>
                    <a:pt x="4406" y="1176"/>
                  </a:lnTo>
                  <a:lnTo>
                    <a:pt x="3230" y="1176"/>
                  </a:lnTo>
                  <a:lnTo>
                    <a:pt x="3230" y="0"/>
                  </a:lnTo>
                  <a:moveTo>
                    <a:pt x="3230" y="4121"/>
                  </a:moveTo>
                  <a:lnTo>
                    <a:pt x="4406" y="4121"/>
                  </a:lnTo>
                  <a:lnTo>
                    <a:pt x="4406" y="2945"/>
                  </a:lnTo>
                  <a:lnTo>
                    <a:pt x="3230" y="2945"/>
                  </a:lnTo>
                  <a:lnTo>
                    <a:pt x="3230" y="4121"/>
                  </a:lnTo>
                  <a:moveTo>
                    <a:pt x="0" y="2653"/>
                  </a:moveTo>
                  <a:lnTo>
                    <a:pt x="1175" y="2653"/>
                  </a:lnTo>
                  <a:lnTo>
                    <a:pt x="1175" y="1477"/>
                  </a:lnTo>
                  <a:lnTo>
                    <a:pt x="0" y="1477"/>
                  </a:lnTo>
                  <a:lnTo>
                    <a:pt x="0" y="2653"/>
                  </a:lnTo>
                  <a:moveTo>
                    <a:pt x="1176" y="2062"/>
                  </a:moveTo>
                  <a:lnTo>
                    <a:pt x="3230" y="690"/>
                  </a:lnTo>
                  <a:moveTo>
                    <a:pt x="3230" y="3434"/>
                  </a:moveTo>
                  <a:lnTo>
                    <a:pt x="1181" y="2064"/>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675" b="0">
                <a:gradFill>
                  <a:gsLst>
                    <a:gs pos="0">
                      <a:srgbClr val="505050"/>
                    </a:gs>
                    <a:gs pos="100000">
                      <a:srgbClr val="505050"/>
                    </a:gs>
                  </a:gsLst>
                  <a:lin ang="5400000" scaled="1"/>
                </a:gradFill>
                <a:latin typeface="Segoe UI"/>
                <a:cs typeface="+mn-cs"/>
              </a:endParaRPr>
            </a:p>
          </p:txBody>
        </p:sp>
      </p:grpSp>
      <p:grpSp>
        <p:nvGrpSpPr>
          <p:cNvPr id="69" name="Group 68">
            <a:extLst>
              <a:ext uri="{FF2B5EF4-FFF2-40B4-BE49-F238E27FC236}">
                <a16:creationId xmlns:a16="http://schemas.microsoft.com/office/drawing/2014/main" id="{A239A669-6A41-40B1-A242-F76ED79372D1}"/>
              </a:ext>
            </a:extLst>
          </p:cNvPr>
          <p:cNvGrpSpPr/>
          <p:nvPr/>
        </p:nvGrpSpPr>
        <p:grpSpPr>
          <a:xfrm>
            <a:off x="328023" y="3404146"/>
            <a:ext cx="1984613" cy="455091"/>
            <a:chOff x="437363" y="4371538"/>
            <a:chExt cx="2646151" cy="606787"/>
          </a:xfrm>
        </p:grpSpPr>
        <p:grpSp>
          <p:nvGrpSpPr>
            <p:cNvPr id="70" name="Group 69">
              <a:extLst>
                <a:ext uri="{FF2B5EF4-FFF2-40B4-BE49-F238E27FC236}">
                  <a16:creationId xmlns:a16="http://schemas.microsoft.com/office/drawing/2014/main" id="{D919F171-2D82-4BA1-8EDE-44173EE6229F}"/>
                </a:ext>
              </a:extLst>
            </p:cNvPr>
            <p:cNvGrpSpPr/>
            <p:nvPr/>
          </p:nvGrpSpPr>
          <p:grpSpPr>
            <a:xfrm>
              <a:off x="1061187" y="4371538"/>
              <a:ext cx="2022327" cy="606787"/>
              <a:chOff x="1061187" y="4854117"/>
              <a:chExt cx="2022327" cy="606787"/>
            </a:xfrm>
          </p:grpSpPr>
          <p:sp>
            <p:nvSpPr>
              <p:cNvPr id="72" name="TextBox 71">
                <a:extLst>
                  <a:ext uri="{FF2B5EF4-FFF2-40B4-BE49-F238E27FC236}">
                    <a16:creationId xmlns:a16="http://schemas.microsoft.com/office/drawing/2014/main" id="{74A87E35-6293-4BDF-B514-48AEFFA5870E}"/>
                  </a:ext>
                </a:extLst>
              </p:cNvPr>
              <p:cNvSpPr txBox="1"/>
              <p:nvPr/>
            </p:nvSpPr>
            <p:spPr>
              <a:xfrm>
                <a:off x="1078852" y="4888440"/>
                <a:ext cx="2004662" cy="572464"/>
              </a:xfrm>
              <a:prstGeom prst="rect">
                <a:avLst/>
              </a:prstGeom>
              <a:noFill/>
            </p:spPr>
            <p:txBody>
              <a:bodyPr wrap="square" lIns="137160" tIns="109728" rIns="137160" bIns="109728" rtlCol="0">
                <a:spAutoFit/>
              </a:bodyPr>
              <a:lstStyle/>
              <a:p>
                <a:pPr defTabSz="685800" fontAlgn="auto">
                  <a:spcBef>
                    <a:spcPts val="0"/>
                  </a:spcBef>
                  <a:spcAft>
                    <a:spcPts val="0"/>
                  </a:spcAft>
                  <a:defRPr/>
                </a:pPr>
                <a:r>
                  <a:rPr lang="en-US" sz="1350" b="0">
                    <a:solidFill>
                      <a:srgbClr val="FFFFFF"/>
                    </a:solidFill>
                    <a:latin typeface="Segoe UI"/>
                    <a:cs typeface="+mn-cs"/>
                  </a:rPr>
                  <a:t>Network</a:t>
                </a:r>
              </a:p>
            </p:txBody>
          </p:sp>
          <p:cxnSp>
            <p:nvCxnSpPr>
              <p:cNvPr id="73" name="Straight Connector 72">
                <a:extLst>
                  <a:ext uri="{FF2B5EF4-FFF2-40B4-BE49-F238E27FC236}">
                    <a16:creationId xmlns:a16="http://schemas.microsoft.com/office/drawing/2014/main" id="{37E68851-E33E-460B-A0EA-641CF478F30F}"/>
                  </a:ext>
                </a:extLst>
              </p:cNvPr>
              <p:cNvCxnSpPr/>
              <p:nvPr/>
            </p:nvCxnSpPr>
            <p:spPr>
              <a:xfrm>
                <a:off x="1061187" y="4854117"/>
                <a:ext cx="0" cy="600609"/>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71" name="network" title="Icon of a device or computer network">
              <a:extLst>
                <a:ext uri="{FF2B5EF4-FFF2-40B4-BE49-F238E27FC236}">
                  <a16:creationId xmlns:a16="http://schemas.microsoft.com/office/drawing/2014/main" id="{7445F735-93C0-4A99-B5D5-CB9C80ECD454}"/>
                </a:ext>
              </a:extLst>
            </p:cNvPr>
            <p:cNvSpPr>
              <a:spLocks noChangeAspect="1" noEditPoints="1"/>
            </p:cNvSpPr>
            <p:nvPr/>
          </p:nvSpPr>
          <p:spPr bwMode="auto">
            <a:xfrm>
              <a:off x="437363" y="4492051"/>
              <a:ext cx="351275" cy="365760"/>
            </a:xfrm>
            <a:custGeom>
              <a:avLst/>
              <a:gdLst>
                <a:gd name="T0" fmla="*/ 328 w 388"/>
                <a:gd name="T1" fmla="*/ 260 h 404"/>
                <a:gd name="T2" fmla="*/ 15 w 388"/>
                <a:gd name="T3" fmla="*/ 260 h 404"/>
                <a:gd name="T4" fmla="*/ 15 w 388"/>
                <a:gd name="T5" fmla="*/ 57 h 404"/>
                <a:gd name="T6" fmla="*/ 328 w 388"/>
                <a:gd name="T7" fmla="*/ 57 h 404"/>
                <a:gd name="T8" fmla="*/ 328 w 388"/>
                <a:gd name="T9" fmla="*/ 260 h 404"/>
                <a:gd name="T10" fmla="*/ 328 w 388"/>
                <a:gd name="T11" fmla="*/ 203 h 404"/>
                <a:gd name="T12" fmla="*/ 388 w 388"/>
                <a:gd name="T13" fmla="*/ 203 h 404"/>
                <a:gd name="T14" fmla="*/ 388 w 388"/>
                <a:gd name="T15" fmla="*/ 0 h 404"/>
                <a:gd name="T16" fmla="*/ 69 w 388"/>
                <a:gd name="T17" fmla="*/ 0 h 404"/>
                <a:gd name="T18" fmla="*/ 69 w 388"/>
                <a:gd name="T19" fmla="*/ 57 h 404"/>
                <a:gd name="T20" fmla="*/ 271 w 388"/>
                <a:gd name="T21" fmla="*/ 404 h 404"/>
                <a:gd name="T22" fmla="*/ 271 w 388"/>
                <a:gd name="T23" fmla="*/ 347 h 404"/>
                <a:gd name="T24" fmla="*/ 215 w 388"/>
                <a:gd name="T25" fmla="*/ 347 h 404"/>
                <a:gd name="T26" fmla="*/ 215 w 388"/>
                <a:gd name="T27" fmla="*/ 318 h 404"/>
                <a:gd name="T28" fmla="*/ 157 w 388"/>
                <a:gd name="T29" fmla="*/ 318 h 404"/>
                <a:gd name="T30" fmla="*/ 157 w 388"/>
                <a:gd name="T31" fmla="*/ 347 h 404"/>
                <a:gd name="T32" fmla="*/ 97 w 388"/>
                <a:gd name="T33" fmla="*/ 347 h 404"/>
                <a:gd name="T34" fmla="*/ 97 w 388"/>
                <a:gd name="T35" fmla="*/ 404 h 404"/>
                <a:gd name="T36" fmla="*/ 187 w 388"/>
                <a:gd name="T37" fmla="*/ 404 h 404"/>
                <a:gd name="T38" fmla="*/ 271 w 388"/>
                <a:gd name="T39" fmla="*/ 404 h 404"/>
                <a:gd name="T40" fmla="*/ 97 w 388"/>
                <a:gd name="T41" fmla="*/ 374 h 404"/>
                <a:gd name="T42" fmla="*/ 0 w 388"/>
                <a:gd name="T43" fmla="*/ 374 h 404"/>
                <a:gd name="T44" fmla="*/ 271 w 388"/>
                <a:gd name="T45" fmla="*/ 374 h 404"/>
                <a:gd name="T46" fmla="*/ 369 w 388"/>
                <a:gd name="T47" fmla="*/ 374 h 404"/>
                <a:gd name="T48" fmla="*/ 184 w 388"/>
                <a:gd name="T49" fmla="*/ 318 h 404"/>
                <a:gd name="T50" fmla="*/ 184 w 388"/>
                <a:gd name="T51" fmla="*/ 26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88" h="404">
                  <a:moveTo>
                    <a:pt x="328" y="260"/>
                  </a:moveTo>
                  <a:lnTo>
                    <a:pt x="15" y="260"/>
                  </a:lnTo>
                  <a:lnTo>
                    <a:pt x="15" y="57"/>
                  </a:lnTo>
                  <a:lnTo>
                    <a:pt x="328" y="57"/>
                  </a:lnTo>
                  <a:lnTo>
                    <a:pt x="328" y="260"/>
                  </a:lnTo>
                  <a:moveTo>
                    <a:pt x="328" y="203"/>
                  </a:moveTo>
                  <a:lnTo>
                    <a:pt x="388" y="203"/>
                  </a:lnTo>
                  <a:lnTo>
                    <a:pt x="388" y="0"/>
                  </a:lnTo>
                  <a:lnTo>
                    <a:pt x="69" y="0"/>
                  </a:lnTo>
                  <a:lnTo>
                    <a:pt x="69" y="57"/>
                  </a:lnTo>
                  <a:moveTo>
                    <a:pt x="271" y="404"/>
                  </a:moveTo>
                  <a:lnTo>
                    <a:pt x="271" y="347"/>
                  </a:lnTo>
                  <a:lnTo>
                    <a:pt x="215" y="347"/>
                  </a:lnTo>
                  <a:lnTo>
                    <a:pt x="215" y="318"/>
                  </a:lnTo>
                  <a:lnTo>
                    <a:pt x="157" y="318"/>
                  </a:lnTo>
                  <a:lnTo>
                    <a:pt x="157" y="347"/>
                  </a:lnTo>
                  <a:lnTo>
                    <a:pt x="97" y="347"/>
                  </a:lnTo>
                  <a:lnTo>
                    <a:pt x="97" y="404"/>
                  </a:lnTo>
                  <a:lnTo>
                    <a:pt x="187" y="404"/>
                  </a:lnTo>
                  <a:lnTo>
                    <a:pt x="271" y="404"/>
                  </a:lnTo>
                  <a:moveTo>
                    <a:pt x="97" y="374"/>
                  </a:moveTo>
                  <a:lnTo>
                    <a:pt x="0" y="374"/>
                  </a:lnTo>
                  <a:moveTo>
                    <a:pt x="271" y="374"/>
                  </a:moveTo>
                  <a:lnTo>
                    <a:pt x="369" y="374"/>
                  </a:lnTo>
                  <a:moveTo>
                    <a:pt x="184" y="318"/>
                  </a:moveTo>
                  <a:lnTo>
                    <a:pt x="184" y="260"/>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a:solidFill>
                  <a:srgbClr val="2F2F2F"/>
                </a:solidFill>
                <a:latin typeface="Segoe UI"/>
                <a:cs typeface="+mn-cs"/>
              </a:endParaRPr>
            </a:p>
          </p:txBody>
        </p:sp>
      </p:grpSp>
      <p:sp>
        <p:nvSpPr>
          <p:cNvPr id="29" name="Title 5">
            <a:extLst>
              <a:ext uri="{FF2B5EF4-FFF2-40B4-BE49-F238E27FC236}">
                <a16:creationId xmlns:a16="http://schemas.microsoft.com/office/drawing/2014/main" id="{DE27781D-DA68-41A6-AF78-FD7380B852CC}"/>
              </a:ext>
            </a:extLst>
          </p:cNvPr>
          <p:cNvSpPr txBox="1">
            <a:spLocks/>
          </p:cNvSpPr>
          <p:nvPr/>
        </p:nvSpPr>
        <p:spPr>
          <a:xfrm>
            <a:off x="733575" y="1353124"/>
            <a:ext cx="1871660" cy="522125"/>
          </a:xfrm>
          <a:prstGeom prst="rect">
            <a:avLst/>
          </a:prstGeom>
        </p:spPr>
        <p:txBody>
          <a:bodyPr vert="horz" wrap="square" lIns="109728" tIns="68580" rIns="109728" bIns="68580" rtlCol="0" anchor="t">
            <a:noAutofit/>
          </a:bodyPr>
          <a:lstStyle>
            <a:lvl1pPr marL="0" algn="l" defTabSz="914367" rtl="0" eaLnBrk="1" latinLnBrk="0" hangingPunct="1">
              <a:lnSpc>
                <a:spcPct val="90000"/>
              </a:lnSpc>
              <a:spcBef>
                <a:spcPct val="0"/>
              </a:spcBef>
              <a:buNone/>
              <a:defRPr lang="en-US" sz="4400" b="0" kern="1200" cap="none" spc="-100" baseline="0">
                <a:ln w="3175">
                  <a:noFill/>
                </a:ln>
                <a:solidFill>
                  <a:schemeClr val="bg1"/>
                </a:solidFill>
                <a:effectLst/>
                <a:latin typeface="+mj-lt"/>
                <a:ea typeface="+mn-ea"/>
                <a:cs typeface="Segoe UI" pitchFamily="34" charset="0"/>
              </a:defRPr>
            </a:lvl1pPr>
          </a:lstStyle>
          <a:p>
            <a:pPr defTabSz="685775" fontAlgn="auto">
              <a:spcAft>
                <a:spcPts val="0"/>
              </a:spcAft>
            </a:pPr>
            <a:r>
              <a:rPr lang="en-US" sz="2100" spc="-75">
                <a:solidFill>
                  <a:srgbClr val="FFFFFF"/>
                </a:solidFill>
                <a:latin typeface="Segoe UI Light"/>
              </a:rPr>
              <a:t>Availability</a:t>
            </a:r>
          </a:p>
        </p:txBody>
      </p:sp>
      <p:sp>
        <p:nvSpPr>
          <p:cNvPr id="30" name="list_4">
            <a:extLst>
              <a:ext uri="{FF2B5EF4-FFF2-40B4-BE49-F238E27FC236}">
                <a16:creationId xmlns:a16="http://schemas.microsoft.com/office/drawing/2014/main" id="{A06CE71C-B693-48F9-8D7E-1E7DC921EA29}"/>
              </a:ext>
            </a:extLst>
          </p:cNvPr>
          <p:cNvSpPr>
            <a:spLocks noChangeAspect="1" noEditPoints="1"/>
          </p:cNvSpPr>
          <p:nvPr/>
        </p:nvSpPr>
        <p:spPr bwMode="auto">
          <a:xfrm>
            <a:off x="270984" y="1434846"/>
            <a:ext cx="382803" cy="258733"/>
          </a:xfrm>
          <a:custGeom>
            <a:avLst/>
            <a:gdLst>
              <a:gd name="T0" fmla="*/ 90 w 253"/>
              <a:gd name="T1" fmla="*/ 24 h 171"/>
              <a:gd name="T2" fmla="*/ 253 w 253"/>
              <a:gd name="T3" fmla="*/ 24 h 171"/>
              <a:gd name="T4" fmla="*/ 90 w 253"/>
              <a:gd name="T5" fmla="*/ 73 h 171"/>
              <a:gd name="T6" fmla="*/ 253 w 253"/>
              <a:gd name="T7" fmla="*/ 73 h 171"/>
              <a:gd name="T8" fmla="*/ 90 w 253"/>
              <a:gd name="T9" fmla="*/ 121 h 171"/>
              <a:gd name="T10" fmla="*/ 253 w 253"/>
              <a:gd name="T11" fmla="*/ 121 h 171"/>
              <a:gd name="T12" fmla="*/ 90 w 253"/>
              <a:gd name="T13" fmla="*/ 171 h 171"/>
              <a:gd name="T14" fmla="*/ 253 w 253"/>
              <a:gd name="T15" fmla="*/ 171 h 171"/>
              <a:gd name="T16" fmla="*/ 0 w 253"/>
              <a:gd name="T17" fmla="*/ 23 h 171"/>
              <a:gd name="T18" fmla="*/ 17 w 253"/>
              <a:gd name="T19" fmla="*/ 40 h 171"/>
              <a:gd name="T20" fmla="*/ 58 w 253"/>
              <a:gd name="T21" fmla="*/ 0 h 171"/>
              <a:gd name="T22" fmla="*/ 0 w 253"/>
              <a:gd name="T23" fmla="*/ 121 h 171"/>
              <a:gd name="T24" fmla="*/ 17 w 253"/>
              <a:gd name="T25" fmla="*/ 138 h 171"/>
              <a:gd name="T26" fmla="*/ 58 w 253"/>
              <a:gd name="T27" fmla="*/ 98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3" h="171">
                <a:moveTo>
                  <a:pt x="90" y="24"/>
                </a:moveTo>
                <a:lnTo>
                  <a:pt x="253" y="24"/>
                </a:lnTo>
                <a:moveTo>
                  <a:pt x="90" y="73"/>
                </a:moveTo>
                <a:lnTo>
                  <a:pt x="253" y="73"/>
                </a:lnTo>
                <a:moveTo>
                  <a:pt x="90" y="121"/>
                </a:moveTo>
                <a:lnTo>
                  <a:pt x="253" y="121"/>
                </a:lnTo>
                <a:moveTo>
                  <a:pt x="90" y="171"/>
                </a:moveTo>
                <a:lnTo>
                  <a:pt x="253" y="171"/>
                </a:lnTo>
                <a:moveTo>
                  <a:pt x="0" y="23"/>
                </a:moveTo>
                <a:lnTo>
                  <a:pt x="17" y="40"/>
                </a:lnTo>
                <a:lnTo>
                  <a:pt x="58" y="0"/>
                </a:lnTo>
                <a:moveTo>
                  <a:pt x="0" y="121"/>
                </a:moveTo>
                <a:lnTo>
                  <a:pt x="17" y="138"/>
                </a:lnTo>
                <a:lnTo>
                  <a:pt x="58" y="98"/>
                </a:ln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675" b="0">
              <a:gradFill>
                <a:gsLst>
                  <a:gs pos="0">
                    <a:srgbClr val="505050"/>
                  </a:gs>
                  <a:gs pos="100000">
                    <a:srgbClr val="505050"/>
                  </a:gs>
                </a:gsLst>
                <a:lin ang="5400000" scaled="1"/>
              </a:gradFill>
              <a:latin typeface="Segoe UI"/>
              <a:cs typeface="+mn-cs"/>
            </a:endParaRPr>
          </a:p>
        </p:txBody>
      </p:sp>
    </p:spTree>
    <p:extLst>
      <p:ext uri="{BB962C8B-B14F-4D97-AF65-F5344CB8AC3E}">
        <p14:creationId xmlns:p14="http://schemas.microsoft.com/office/powerpoint/2010/main" val="886472589"/>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6" name="Group 105">
            <a:extLst>
              <a:ext uri="{FF2B5EF4-FFF2-40B4-BE49-F238E27FC236}">
                <a16:creationId xmlns:a16="http://schemas.microsoft.com/office/drawing/2014/main" id="{4FD69EE4-86E4-4A92-AECF-F5DCE1A3A08E}"/>
              </a:ext>
            </a:extLst>
          </p:cNvPr>
          <p:cNvGrpSpPr/>
          <p:nvPr/>
        </p:nvGrpSpPr>
        <p:grpSpPr>
          <a:xfrm>
            <a:off x="2995465" y="2141950"/>
            <a:ext cx="2405804" cy="1632517"/>
            <a:chOff x="3371850" y="2155647"/>
            <a:chExt cx="3617161" cy="2454511"/>
          </a:xfrm>
        </p:grpSpPr>
        <p:sp>
          <p:nvSpPr>
            <p:cNvPr id="107" name="Rectangle 106">
              <a:extLst>
                <a:ext uri="{FF2B5EF4-FFF2-40B4-BE49-F238E27FC236}">
                  <a16:creationId xmlns:a16="http://schemas.microsoft.com/office/drawing/2014/main" id="{2B69C519-DAEC-41B4-B967-35EAE8755710}"/>
                </a:ext>
              </a:extLst>
            </p:cNvPr>
            <p:cNvSpPr/>
            <p:nvPr/>
          </p:nvSpPr>
          <p:spPr bwMode="auto">
            <a:xfrm>
              <a:off x="3371850" y="2159937"/>
              <a:ext cx="3617161" cy="2450221"/>
            </a:xfrm>
            <a:prstGeom prst="rect">
              <a:avLst/>
            </a:prstGeom>
            <a:solidFill>
              <a:schemeClr val="bg1">
                <a:lumMod val="85000"/>
              </a:schemeClr>
            </a:solidFill>
            <a:ln w="28575">
              <a:solidFill>
                <a:schemeClr val="bg1">
                  <a:lumMod val="65000"/>
                </a:schemeClr>
              </a:solidFill>
            </a:ln>
          </p:spPr>
          <p:txBody>
            <a:bodyPr lIns="134464" tIns="107571" rIns="134464" bIns="107571" anchor="t" anchorCtr="0"/>
            <a:lstStyle/>
            <a:p>
              <a:pPr algn="ctr" defTabSz="699039" fontAlgn="auto">
                <a:spcBef>
                  <a:spcPts val="0"/>
                </a:spcBef>
                <a:spcAft>
                  <a:spcPts val="0"/>
                </a:spcAft>
                <a:defRPr/>
              </a:pPr>
              <a:endParaRPr lang="en-US" sz="1050" b="0" kern="0" err="1">
                <a:gradFill>
                  <a:gsLst>
                    <a:gs pos="1250">
                      <a:srgbClr val="353535"/>
                    </a:gs>
                    <a:gs pos="100000">
                      <a:srgbClr val="353535"/>
                    </a:gs>
                  </a:gsLst>
                  <a:lin ang="5400000" scaled="0"/>
                </a:gradFill>
                <a:latin typeface="Segoe UI" panose="020B0502040204020203" pitchFamily="34" charset="0"/>
                <a:ea typeface="MS PGothic" pitchFamily="34" charset="-128"/>
                <a:cs typeface="Segoe UI" panose="020B0502040204020203" pitchFamily="34" charset="0"/>
              </a:endParaRPr>
            </a:p>
          </p:txBody>
        </p:sp>
        <p:cxnSp>
          <p:nvCxnSpPr>
            <p:cNvPr id="108" name="Straight Connector 107">
              <a:extLst>
                <a:ext uri="{FF2B5EF4-FFF2-40B4-BE49-F238E27FC236}">
                  <a16:creationId xmlns:a16="http://schemas.microsoft.com/office/drawing/2014/main" id="{AAEC8B06-7C5F-4EFA-A17C-BC90627588DA}"/>
                </a:ext>
              </a:extLst>
            </p:cNvPr>
            <p:cNvCxnSpPr>
              <a:cxnSpLocks/>
            </p:cNvCxnSpPr>
            <p:nvPr/>
          </p:nvCxnSpPr>
          <p:spPr>
            <a:xfrm>
              <a:off x="4343400" y="2274276"/>
              <a:ext cx="0" cy="2221542"/>
            </a:xfrm>
            <a:prstGeom prst="line">
              <a:avLst/>
            </a:prstGeom>
            <a:solidFill>
              <a:schemeClr val="bg1">
                <a:lumMod val="85000"/>
              </a:schemeClr>
            </a:solidFill>
            <a:ln w="28575">
              <a:solidFill>
                <a:schemeClr val="bg1">
                  <a:lumMod val="65000"/>
                </a:schemeClr>
              </a:solidFill>
              <a:prstDash val="sysDash"/>
            </a:ln>
          </p:spPr>
        </p:cxnSp>
        <p:grpSp>
          <p:nvGrpSpPr>
            <p:cNvPr id="109" name="Group 108">
              <a:extLst>
                <a:ext uri="{FF2B5EF4-FFF2-40B4-BE49-F238E27FC236}">
                  <a16:creationId xmlns:a16="http://schemas.microsoft.com/office/drawing/2014/main" id="{CC875A30-770A-480B-A77B-809C009B4512}"/>
                </a:ext>
              </a:extLst>
            </p:cNvPr>
            <p:cNvGrpSpPr/>
            <p:nvPr/>
          </p:nvGrpSpPr>
          <p:grpSpPr>
            <a:xfrm>
              <a:off x="4546256" y="2566707"/>
              <a:ext cx="2238296" cy="1440311"/>
              <a:chOff x="4274671" y="2470236"/>
              <a:chExt cx="2879593" cy="1852976"/>
            </a:xfrm>
          </p:grpSpPr>
          <p:sp>
            <p:nvSpPr>
              <p:cNvPr id="124" name="Rectangle: Rounded Corners 123">
                <a:extLst>
                  <a:ext uri="{FF2B5EF4-FFF2-40B4-BE49-F238E27FC236}">
                    <a16:creationId xmlns:a16="http://schemas.microsoft.com/office/drawing/2014/main" id="{BB97FAE0-719B-461D-A088-6991D25B1D1F}"/>
                  </a:ext>
                </a:extLst>
              </p:cNvPr>
              <p:cNvSpPr/>
              <p:nvPr/>
            </p:nvSpPr>
            <p:spPr bwMode="auto">
              <a:xfrm>
                <a:off x="4274671" y="2470236"/>
                <a:ext cx="2574793" cy="1548176"/>
              </a:xfrm>
              <a:prstGeom prst="roundRect">
                <a:avLst>
                  <a:gd name="adj" fmla="val 0"/>
                </a:avLst>
              </a:prstGeom>
              <a:solidFill>
                <a:srgbClr val="E6E6E6"/>
              </a:solidFill>
              <a:ln w="28575">
                <a:solidFill>
                  <a:schemeClr val="accent4"/>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a:lnSpc>
                    <a:spcPct val="90000"/>
                  </a:lnSpc>
                  <a:defRPr/>
                </a:pPr>
                <a:endParaRPr lang="en-US" sz="1050" b="0" err="1">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
            <p:nvSpPr>
              <p:cNvPr id="125" name="Rectangle: Rounded Corners 124">
                <a:extLst>
                  <a:ext uri="{FF2B5EF4-FFF2-40B4-BE49-F238E27FC236}">
                    <a16:creationId xmlns:a16="http://schemas.microsoft.com/office/drawing/2014/main" id="{DFBECD96-0F26-41FC-8135-49C15BF97FA9}"/>
                  </a:ext>
                </a:extLst>
              </p:cNvPr>
              <p:cNvSpPr/>
              <p:nvPr/>
            </p:nvSpPr>
            <p:spPr bwMode="auto">
              <a:xfrm>
                <a:off x="4427071" y="2622636"/>
                <a:ext cx="2574793" cy="1548176"/>
              </a:xfrm>
              <a:prstGeom prst="roundRect">
                <a:avLst>
                  <a:gd name="adj" fmla="val 0"/>
                </a:avLst>
              </a:prstGeom>
              <a:solidFill>
                <a:srgbClr val="E6E6E6"/>
              </a:solidFill>
              <a:ln w="28575">
                <a:solidFill>
                  <a:schemeClr val="accent4"/>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a:lnSpc>
                    <a:spcPct val="90000"/>
                  </a:lnSpc>
                  <a:defRPr/>
                </a:pPr>
                <a:endParaRPr lang="en-US" sz="1050" b="0" err="1">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
            <p:nvSpPr>
              <p:cNvPr id="126" name="Rectangle: Rounded Corners 125">
                <a:extLst>
                  <a:ext uri="{FF2B5EF4-FFF2-40B4-BE49-F238E27FC236}">
                    <a16:creationId xmlns:a16="http://schemas.microsoft.com/office/drawing/2014/main" id="{E8454CE6-736A-4F83-AA0A-61A2955A4D4A}"/>
                  </a:ext>
                </a:extLst>
              </p:cNvPr>
              <p:cNvSpPr/>
              <p:nvPr/>
            </p:nvSpPr>
            <p:spPr bwMode="auto">
              <a:xfrm>
                <a:off x="4579471" y="2775036"/>
                <a:ext cx="2574793" cy="1548176"/>
              </a:xfrm>
              <a:prstGeom prst="roundRect">
                <a:avLst>
                  <a:gd name="adj" fmla="val 0"/>
                </a:avLst>
              </a:prstGeom>
              <a:solidFill>
                <a:srgbClr val="E6E6E6"/>
              </a:solidFill>
              <a:ln w="28575">
                <a:solidFill>
                  <a:schemeClr val="accent4"/>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a:lnSpc>
                    <a:spcPct val="90000"/>
                  </a:lnSpc>
                  <a:defRPr/>
                </a:pPr>
                <a:endParaRPr lang="en-US" sz="1050" b="0" err="1">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grpSp>
        <p:grpSp>
          <p:nvGrpSpPr>
            <p:cNvPr id="110" name="Group 109">
              <a:extLst>
                <a:ext uri="{FF2B5EF4-FFF2-40B4-BE49-F238E27FC236}">
                  <a16:creationId xmlns:a16="http://schemas.microsoft.com/office/drawing/2014/main" id="{C5B0B80A-5260-4EFD-80BA-6B896433B5D3}"/>
                </a:ext>
              </a:extLst>
            </p:cNvPr>
            <p:cNvGrpSpPr/>
            <p:nvPr/>
          </p:nvGrpSpPr>
          <p:grpSpPr>
            <a:xfrm>
              <a:off x="5256762" y="2937397"/>
              <a:ext cx="1160136" cy="949784"/>
              <a:chOff x="6254404" y="1419487"/>
              <a:chExt cx="1292999" cy="1058559"/>
            </a:xfrm>
          </p:grpSpPr>
          <p:grpSp>
            <p:nvGrpSpPr>
              <p:cNvPr id="112" name="Group 111">
                <a:extLst>
                  <a:ext uri="{FF2B5EF4-FFF2-40B4-BE49-F238E27FC236}">
                    <a16:creationId xmlns:a16="http://schemas.microsoft.com/office/drawing/2014/main" id="{B455877D-EF08-4ECF-8857-7DC0D88964EC}"/>
                  </a:ext>
                </a:extLst>
              </p:cNvPr>
              <p:cNvGrpSpPr/>
              <p:nvPr/>
            </p:nvGrpSpPr>
            <p:grpSpPr>
              <a:xfrm>
                <a:off x="6254404" y="1419487"/>
                <a:ext cx="1074072" cy="318109"/>
                <a:chOff x="6254404" y="1419487"/>
                <a:chExt cx="1074072" cy="318109"/>
              </a:xfrm>
            </p:grpSpPr>
            <p:pic>
              <p:nvPicPr>
                <p:cNvPr id="121" name="Picture 120">
                  <a:extLst>
                    <a:ext uri="{FF2B5EF4-FFF2-40B4-BE49-F238E27FC236}">
                      <a16:creationId xmlns:a16="http://schemas.microsoft.com/office/drawing/2014/main" id="{AF704C3E-7B61-418A-BB03-8D61937355B1}"/>
                    </a:ext>
                  </a:extLst>
                </p:cNvPr>
                <p:cNvPicPr>
                  <a:picLocks noChangeAspect="1"/>
                </p:cNvPicPr>
                <p:nvPr/>
              </p:nvPicPr>
              <p:blipFill>
                <a:blip r:embed="rId3"/>
                <a:stretch>
                  <a:fillRect/>
                </a:stretch>
              </p:blipFill>
              <p:spPr>
                <a:xfrm>
                  <a:off x="6254404" y="1419487"/>
                  <a:ext cx="318109" cy="318109"/>
                </a:xfrm>
                <a:prstGeom prst="rect">
                  <a:avLst/>
                </a:prstGeom>
              </p:spPr>
            </p:pic>
            <p:pic>
              <p:nvPicPr>
                <p:cNvPr id="122" name="Picture 121">
                  <a:extLst>
                    <a:ext uri="{FF2B5EF4-FFF2-40B4-BE49-F238E27FC236}">
                      <a16:creationId xmlns:a16="http://schemas.microsoft.com/office/drawing/2014/main" id="{F84B1888-C770-47F0-A9BF-09228E43E728}"/>
                    </a:ext>
                  </a:extLst>
                </p:cNvPr>
                <p:cNvPicPr>
                  <a:picLocks noChangeAspect="1"/>
                </p:cNvPicPr>
                <p:nvPr/>
              </p:nvPicPr>
              <p:blipFill>
                <a:blip r:embed="rId3"/>
                <a:stretch>
                  <a:fillRect/>
                </a:stretch>
              </p:blipFill>
              <p:spPr>
                <a:xfrm>
                  <a:off x="6632386" y="1419487"/>
                  <a:ext cx="318109" cy="318109"/>
                </a:xfrm>
                <a:prstGeom prst="rect">
                  <a:avLst/>
                </a:prstGeom>
              </p:spPr>
            </p:pic>
            <p:pic>
              <p:nvPicPr>
                <p:cNvPr id="123" name="Picture 122">
                  <a:extLst>
                    <a:ext uri="{FF2B5EF4-FFF2-40B4-BE49-F238E27FC236}">
                      <a16:creationId xmlns:a16="http://schemas.microsoft.com/office/drawing/2014/main" id="{EAC9AED3-A63D-48F9-B639-174A69B7F1F1}"/>
                    </a:ext>
                  </a:extLst>
                </p:cNvPr>
                <p:cNvPicPr>
                  <a:picLocks noChangeAspect="1"/>
                </p:cNvPicPr>
                <p:nvPr/>
              </p:nvPicPr>
              <p:blipFill>
                <a:blip r:embed="rId3"/>
                <a:stretch>
                  <a:fillRect/>
                </a:stretch>
              </p:blipFill>
              <p:spPr>
                <a:xfrm>
                  <a:off x="7010367" y="1419487"/>
                  <a:ext cx="318109" cy="318109"/>
                </a:xfrm>
                <a:prstGeom prst="rect">
                  <a:avLst/>
                </a:prstGeom>
              </p:spPr>
            </p:pic>
          </p:grpSp>
          <p:grpSp>
            <p:nvGrpSpPr>
              <p:cNvPr id="113" name="Group 112">
                <a:extLst>
                  <a:ext uri="{FF2B5EF4-FFF2-40B4-BE49-F238E27FC236}">
                    <a16:creationId xmlns:a16="http://schemas.microsoft.com/office/drawing/2014/main" id="{EB53407D-8E2D-467C-9471-5910FBE51C2A}"/>
                  </a:ext>
                </a:extLst>
              </p:cNvPr>
              <p:cNvGrpSpPr/>
              <p:nvPr/>
            </p:nvGrpSpPr>
            <p:grpSpPr>
              <a:xfrm>
                <a:off x="6473331" y="1789712"/>
                <a:ext cx="1074072" cy="318109"/>
                <a:chOff x="6254404" y="1419487"/>
                <a:chExt cx="1074072" cy="318109"/>
              </a:xfrm>
            </p:grpSpPr>
            <p:pic>
              <p:nvPicPr>
                <p:cNvPr id="118" name="Picture 117">
                  <a:extLst>
                    <a:ext uri="{FF2B5EF4-FFF2-40B4-BE49-F238E27FC236}">
                      <a16:creationId xmlns:a16="http://schemas.microsoft.com/office/drawing/2014/main" id="{0217D1A4-8974-4D50-9485-E1C4631E4635}"/>
                    </a:ext>
                  </a:extLst>
                </p:cNvPr>
                <p:cNvPicPr>
                  <a:picLocks noChangeAspect="1"/>
                </p:cNvPicPr>
                <p:nvPr/>
              </p:nvPicPr>
              <p:blipFill>
                <a:blip r:embed="rId3"/>
                <a:stretch>
                  <a:fillRect/>
                </a:stretch>
              </p:blipFill>
              <p:spPr>
                <a:xfrm>
                  <a:off x="6254404" y="1419487"/>
                  <a:ext cx="318109" cy="318109"/>
                </a:xfrm>
                <a:prstGeom prst="rect">
                  <a:avLst/>
                </a:prstGeom>
              </p:spPr>
            </p:pic>
            <p:pic>
              <p:nvPicPr>
                <p:cNvPr id="119" name="Picture 118">
                  <a:extLst>
                    <a:ext uri="{FF2B5EF4-FFF2-40B4-BE49-F238E27FC236}">
                      <a16:creationId xmlns:a16="http://schemas.microsoft.com/office/drawing/2014/main" id="{009F5D11-A644-4B0A-AE15-391468AE63AB}"/>
                    </a:ext>
                  </a:extLst>
                </p:cNvPr>
                <p:cNvPicPr>
                  <a:picLocks noChangeAspect="1"/>
                </p:cNvPicPr>
                <p:nvPr/>
              </p:nvPicPr>
              <p:blipFill>
                <a:blip r:embed="rId3"/>
                <a:stretch>
                  <a:fillRect/>
                </a:stretch>
              </p:blipFill>
              <p:spPr>
                <a:xfrm>
                  <a:off x="6632386" y="1419487"/>
                  <a:ext cx="318109" cy="318109"/>
                </a:xfrm>
                <a:prstGeom prst="rect">
                  <a:avLst/>
                </a:prstGeom>
              </p:spPr>
            </p:pic>
            <p:pic>
              <p:nvPicPr>
                <p:cNvPr id="120" name="Picture 119">
                  <a:extLst>
                    <a:ext uri="{FF2B5EF4-FFF2-40B4-BE49-F238E27FC236}">
                      <a16:creationId xmlns:a16="http://schemas.microsoft.com/office/drawing/2014/main" id="{B3ECA59D-B2BF-4E8B-94C6-713A4DBC6DA0}"/>
                    </a:ext>
                  </a:extLst>
                </p:cNvPr>
                <p:cNvPicPr>
                  <a:picLocks noChangeAspect="1"/>
                </p:cNvPicPr>
                <p:nvPr/>
              </p:nvPicPr>
              <p:blipFill>
                <a:blip r:embed="rId3"/>
                <a:stretch>
                  <a:fillRect/>
                </a:stretch>
              </p:blipFill>
              <p:spPr>
                <a:xfrm>
                  <a:off x="7010367" y="1419487"/>
                  <a:ext cx="318109" cy="318109"/>
                </a:xfrm>
                <a:prstGeom prst="rect">
                  <a:avLst/>
                </a:prstGeom>
              </p:spPr>
            </p:pic>
          </p:grpSp>
          <p:grpSp>
            <p:nvGrpSpPr>
              <p:cNvPr id="114" name="Group 113">
                <a:extLst>
                  <a:ext uri="{FF2B5EF4-FFF2-40B4-BE49-F238E27FC236}">
                    <a16:creationId xmlns:a16="http://schemas.microsoft.com/office/drawing/2014/main" id="{88F2185C-5A24-4AB2-A5D5-2B497F1F0A71}"/>
                  </a:ext>
                </a:extLst>
              </p:cNvPr>
              <p:cNvGrpSpPr/>
              <p:nvPr/>
            </p:nvGrpSpPr>
            <p:grpSpPr>
              <a:xfrm>
                <a:off x="6254404" y="2159937"/>
                <a:ext cx="1074072" cy="318109"/>
                <a:chOff x="6254404" y="1419487"/>
                <a:chExt cx="1074072" cy="318109"/>
              </a:xfrm>
            </p:grpSpPr>
            <p:pic>
              <p:nvPicPr>
                <p:cNvPr id="115" name="Picture 114">
                  <a:extLst>
                    <a:ext uri="{FF2B5EF4-FFF2-40B4-BE49-F238E27FC236}">
                      <a16:creationId xmlns:a16="http://schemas.microsoft.com/office/drawing/2014/main" id="{F5BDE6B3-780C-4057-9164-87A77A2DA4C5}"/>
                    </a:ext>
                  </a:extLst>
                </p:cNvPr>
                <p:cNvPicPr>
                  <a:picLocks noChangeAspect="1"/>
                </p:cNvPicPr>
                <p:nvPr/>
              </p:nvPicPr>
              <p:blipFill>
                <a:blip r:embed="rId3"/>
                <a:stretch>
                  <a:fillRect/>
                </a:stretch>
              </p:blipFill>
              <p:spPr>
                <a:xfrm>
                  <a:off x="6254404" y="1419487"/>
                  <a:ext cx="318109" cy="318109"/>
                </a:xfrm>
                <a:prstGeom prst="rect">
                  <a:avLst/>
                </a:prstGeom>
              </p:spPr>
            </p:pic>
            <p:pic>
              <p:nvPicPr>
                <p:cNvPr id="116" name="Picture 115">
                  <a:extLst>
                    <a:ext uri="{FF2B5EF4-FFF2-40B4-BE49-F238E27FC236}">
                      <a16:creationId xmlns:a16="http://schemas.microsoft.com/office/drawing/2014/main" id="{53F5055A-E9F5-48B9-AF45-F4066B6ADF5C}"/>
                    </a:ext>
                  </a:extLst>
                </p:cNvPr>
                <p:cNvPicPr>
                  <a:picLocks noChangeAspect="1"/>
                </p:cNvPicPr>
                <p:nvPr/>
              </p:nvPicPr>
              <p:blipFill>
                <a:blip r:embed="rId3"/>
                <a:stretch>
                  <a:fillRect/>
                </a:stretch>
              </p:blipFill>
              <p:spPr>
                <a:xfrm>
                  <a:off x="6632386" y="1419487"/>
                  <a:ext cx="318109" cy="318109"/>
                </a:xfrm>
                <a:prstGeom prst="rect">
                  <a:avLst/>
                </a:prstGeom>
              </p:spPr>
            </p:pic>
            <p:pic>
              <p:nvPicPr>
                <p:cNvPr id="117" name="Picture 116">
                  <a:extLst>
                    <a:ext uri="{FF2B5EF4-FFF2-40B4-BE49-F238E27FC236}">
                      <a16:creationId xmlns:a16="http://schemas.microsoft.com/office/drawing/2014/main" id="{C735B8C5-1F73-4B07-B5D8-A1D7955F0DBD}"/>
                    </a:ext>
                  </a:extLst>
                </p:cNvPr>
                <p:cNvPicPr>
                  <a:picLocks noChangeAspect="1"/>
                </p:cNvPicPr>
                <p:nvPr/>
              </p:nvPicPr>
              <p:blipFill>
                <a:blip r:embed="rId3"/>
                <a:stretch>
                  <a:fillRect/>
                </a:stretch>
              </p:blipFill>
              <p:spPr>
                <a:xfrm>
                  <a:off x="7010367" y="1419487"/>
                  <a:ext cx="318109" cy="318109"/>
                </a:xfrm>
                <a:prstGeom prst="rect">
                  <a:avLst/>
                </a:prstGeom>
              </p:spPr>
            </p:pic>
          </p:grpSp>
        </p:grpSp>
        <p:pic>
          <p:nvPicPr>
            <p:cNvPr id="111" name="Picture 110">
              <a:extLst>
                <a:ext uri="{FF2B5EF4-FFF2-40B4-BE49-F238E27FC236}">
                  <a16:creationId xmlns:a16="http://schemas.microsoft.com/office/drawing/2014/main" id="{5C4B8806-AF07-4BF7-9D7F-E47E3041A6A5}"/>
                </a:ext>
              </a:extLst>
            </p:cNvPr>
            <p:cNvPicPr>
              <a:picLocks noChangeAspect="1"/>
            </p:cNvPicPr>
            <p:nvPr/>
          </p:nvPicPr>
          <p:blipFill>
            <a:blip r:embed="rId4"/>
            <a:stretch>
              <a:fillRect/>
            </a:stretch>
          </p:blipFill>
          <p:spPr>
            <a:xfrm>
              <a:off x="6578576" y="2155647"/>
              <a:ext cx="348872" cy="348872"/>
            </a:xfrm>
            <a:prstGeom prst="rect">
              <a:avLst/>
            </a:prstGeom>
          </p:spPr>
        </p:pic>
      </p:grpSp>
      <p:sp>
        <p:nvSpPr>
          <p:cNvPr id="127" name="TextBox 126">
            <a:extLst>
              <a:ext uri="{FF2B5EF4-FFF2-40B4-BE49-F238E27FC236}">
                <a16:creationId xmlns:a16="http://schemas.microsoft.com/office/drawing/2014/main" id="{54A0A336-95E2-4CD7-B9DE-C675A504E2D2}"/>
              </a:ext>
            </a:extLst>
          </p:cNvPr>
          <p:cNvSpPr txBox="1"/>
          <p:nvPr/>
        </p:nvSpPr>
        <p:spPr>
          <a:xfrm>
            <a:off x="2995465" y="1794480"/>
            <a:ext cx="2403161" cy="362667"/>
          </a:xfrm>
          <a:prstGeom prst="rect">
            <a:avLst/>
          </a:prstGeom>
          <a:noFill/>
        </p:spPr>
        <p:txBody>
          <a:bodyPr wrap="square" lIns="134464" tIns="107571" rIns="134464" bIns="107571" rtlCol="0">
            <a:spAutoFit/>
          </a:bodyPr>
          <a:lstStyle/>
          <a:p>
            <a:pPr algn="ctr" defTabSz="685775" fontAlgn="auto">
              <a:lnSpc>
                <a:spcPct val="90000"/>
              </a:lnSpc>
              <a:spcBef>
                <a:spcPts val="0"/>
              </a:spcBef>
              <a:spcAft>
                <a:spcPts val="441"/>
              </a:spcAft>
              <a:defRPr/>
            </a:pPr>
            <a:r>
              <a:rPr lang="en-US" sz="1050" b="0">
                <a:gradFill>
                  <a:gsLst>
                    <a:gs pos="0">
                      <a:srgbClr val="353535"/>
                    </a:gs>
                    <a:gs pos="100000">
                      <a:srgbClr val="353535"/>
                    </a:gs>
                  </a:gsLst>
                  <a:lin ang="5400000" scaled="0"/>
                </a:gradFill>
                <a:latin typeface="Segoe UI" panose="020B0502040204020203" pitchFamily="34" charset="0"/>
                <a:cs typeface="Segoe UI" panose="020B0502040204020203" pitchFamily="34" charset="0"/>
              </a:rPr>
              <a:t>Azure Region 1</a:t>
            </a:r>
          </a:p>
        </p:txBody>
      </p:sp>
      <p:pic>
        <p:nvPicPr>
          <p:cNvPr id="128" name="Picture 127">
            <a:extLst>
              <a:ext uri="{FF2B5EF4-FFF2-40B4-BE49-F238E27FC236}">
                <a16:creationId xmlns:a16="http://schemas.microsoft.com/office/drawing/2014/main" id="{35583C8D-1E51-48EB-AD35-0E5660AC7683}"/>
              </a:ext>
            </a:extLst>
          </p:cNvPr>
          <p:cNvPicPr>
            <a:picLocks noChangeAspect="1"/>
          </p:cNvPicPr>
          <p:nvPr/>
        </p:nvPicPr>
        <p:blipFill>
          <a:blip r:embed="rId5"/>
          <a:stretch>
            <a:fillRect/>
          </a:stretch>
        </p:blipFill>
        <p:spPr>
          <a:xfrm>
            <a:off x="3058714" y="2396925"/>
            <a:ext cx="518978" cy="518978"/>
          </a:xfrm>
          <a:prstGeom prst="rect">
            <a:avLst/>
          </a:prstGeom>
        </p:spPr>
      </p:pic>
      <p:pic>
        <p:nvPicPr>
          <p:cNvPr id="129" name="Picture 128">
            <a:extLst>
              <a:ext uri="{FF2B5EF4-FFF2-40B4-BE49-F238E27FC236}">
                <a16:creationId xmlns:a16="http://schemas.microsoft.com/office/drawing/2014/main" id="{4ED7F1AD-5EC6-44AA-919C-F26FB2106224}"/>
              </a:ext>
            </a:extLst>
          </p:cNvPr>
          <p:cNvPicPr>
            <a:picLocks noChangeAspect="1"/>
          </p:cNvPicPr>
          <p:nvPr/>
        </p:nvPicPr>
        <p:blipFill rotWithShape="1">
          <a:blip r:embed="rId6"/>
          <a:srcRect t="1" b="26644"/>
          <a:stretch/>
        </p:blipFill>
        <p:spPr>
          <a:xfrm>
            <a:off x="4991083" y="3133535"/>
            <a:ext cx="262670" cy="192682"/>
          </a:xfrm>
          <a:prstGeom prst="rect">
            <a:avLst/>
          </a:prstGeom>
        </p:spPr>
      </p:pic>
      <p:grpSp>
        <p:nvGrpSpPr>
          <p:cNvPr id="130" name="Group 129">
            <a:extLst>
              <a:ext uri="{FF2B5EF4-FFF2-40B4-BE49-F238E27FC236}">
                <a16:creationId xmlns:a16="http://schemas.microsoft.com/office/drawing/2014/main" id="{1EF529B4-4B4B-4720-9BC0-678070144E6C}"/>
              </a:ext>
            </a:extLst>
          </p:cNvPr>
          <p:cNvGrpSpPr/>
          <p:nvPr/>
        </p:nvGrpSpPr>
        <p:grpSpPr>
          <a:xfrm flipH="1">
            <a:off x="6431332" y="2141950"/>
            <a:ext cx="2405804" cy="1632517"/>
            <a:chOff x="3371850" y="2155647"/>
            <a:chExt cx="3617161" cy="2454511"/>
          </a:xfrm>
        </p:grpSpPr>
        <p:sp>
          <p:nvSpPr>
            <p:cNvPr id="131" name="Rectangle 130">
              <a:extLst>
                <a:ext uri="{FF2B5EF4-FFF2-40B4-BE49-F238E27FC236}">
                  <a16:creationId xmlns:a16="http://schemas.microsoft.com/office/drawing/2014/main" id="{FEC2D6CD-CDA7-4412-B166-53ECC12DC904}"/>
                </a:ext>
              </a:extLst>
            </p:cNvPr>
            <p:cNvSpPr/>
            <p:nvPr/>
          </p:nvSpPr>
          <p:spPr bwMode="auto">
            <a:xfrm>
              <a:off x="3371850" y="2159937"/>
              <a:ext cx="3617161" cy="2450221"/>
            </a:xfrm>
            <a:prstGeom prst="rect">
              <a:avLst/>
            </a:prstGeom>
            <a:solidFill>
              <a:schemeClr val="bg1">
                <a:lumMod val="85000"/>
              </a:schemeClr>
            </a:solidFill>
            <a:ln w="28575">
              <a:solidFill>
                <a:schemeClr val="bg1">
                  <a:lumMod val="65000"/>
                </a:schemeClr>
              </a:solidFill>
            </a:ln>
          </p:spPr>
          <p:txBody>
            <a:bodyPr lIns="134464" tIns="107571" rIns="134464" bIns="107571" anchor="t" anchorCtr="0"/>
            <a:lstStyle/>
            <a:p>
              <a:pPr algn="ctr" defTabSz="699039" fontAlgn="auto">
                <a:spcBef>
                  <a:spcPts val="0"/>
                </a:spcBef>
                <a:spcAft>
                  <a:spcPts val="0"/>
                </a:spcAft>
                <a:defRPr/>
              </a:pPr>
              <a:endParaRPr lang="en-US" sz="1050" b="0" kern="0">
                <a:gradFill>
                  <a:gsLst>
                    <a:gs pos="1250">
                      <a:srgbClr val="353535"/>
                    </a:gs>
                    <a:gs pos="100000">
                      <a:srgbClr val="353535"/>
                    </a:gs>
                  </a:gsLst>
                  <a:lin ang="5400000" scaled="0"/>
                </a:gradFill>
                <a:latin typeface="Segoe UI" panose="020B0502040204020203" pitchFamily="34" charset="0"/>
                <a:ea typeface="MS PGothic" pitchFamily="34" charset="-128"/>
                <a:cs typeface="Segoe UI" panose="020B0502040204020203" pitchFamily="34" charset="0"/>
              </a:endParaRPr>
            </a:p>
          </p:txBody>
        </p:sp>
        <p:cxnSp>
          <p:nvCxnSpPr>
            <p:cNvPr id="132" name="Straight Connector 131">
              <a:extLst>
                <a:ext uri="{FF2B5EF4-FFF2-40B4-BE49-F238E27FC236}">
                  <a16:creationId xmlns:a16="http://schemas.microsoft.com/office/drawing/2014/main" id="{3A56B58B-7945-4454-84C6-2A095EF58D00}"/>
                </a:ext>
              </a:extLst>
            </p:cNvPr>
            <p:cNvCxnSpPr>
              <a:cxnSpLocks/>
            </p:cNvCxnSpPr>
            <p:nvPr/>
          </p:nvCxnSpPr>
          <p:spPr>
            <a:xfrm>
              <a:off x="4343400" y="2274276"/>
              <a:ext cx="0" cy="2221542"/>
            </a:xfrm>
            <a:prstGeom prst="line">
              <a:avLst/>
            </a:prstGeom>
            <a:solidFill>
              <a:schemeClr val="bg1">
                <a:lumMod val="85000"/>
              </a:schemeClr>
            </a:solidFill>
            <a:ln w="28575">
              <a:solidFill>
                <a:schemeClr val="bg1">
                  <a:lumMod val="65000"/>
                </a:schemeClr>
              </a:solidFill>
              <a:prstDash val="sysDash"/>
            </a:ln>
          </p:spPr>
        </p:cxnSp>
        <p:grpSp>
          <p:nvGrpSpPr>
            <p:cNvPr id="133" name="Group 132">
              <a:extLst>
                <a:ext uri="{FF2B5EF4-FFF2-40B4-BE49-F238E27FC236}">
                  <a16:creationId xmlns:a16="http://schemas.microsoft.com/office/drawing/2014/main" id="{3AAF0809-563B-46AF-A4D3-8FFB3B175D58}"/>
                </a:ext>
              </a:extLst>
            </p:cNvPr>
            <p:cNvGrpSpPr/>
            <p:nvPr/>
          </p:nvGrpSpPr>
          <p:grpSpPr>
            <a:xfrm>
              <a:off x="4546256" y="2566707"/>
              <a:ext cx="2238296" cy="1440311"/>
              <a:chOff x="4274671" y="2470236"/>
              <a:chExt cx="2879593" cy="1852976"/>
            </a:xfrm>
          </p:grpSpPr>
          <p:sp>
            <p:nvSpPr>
              <p:cNvPr id="148" name="Rectangle: Rounded Corners 147">
                <a:extLst>
                  <a:ext uri="{FF2B5EF4-FFF2-40B4-BE49-F238E27FC236}">
                    <a16:creationId xmlns:a16="http://schemas.microsoft.com/office/drawing/2014/main" id="{1E51B4BE-DBD6-4DA3-B1FD-1B6DDCF89616}"/>
                  </a:ext>
                </a:extLst>
              </p:cNvPr>
              <p:cNvSpPr/>
              <p:nvPr/>
            </p:nvSpPr>
            <p:spPr bwMode="auto">
              <a:xfrm>
                <a:off x="4274671" y="2470236"/>
                <a:ext cx="2574793" cy="1548176"/>
              </a:xfrm>
              <a:prstGeom prst="roundRect">
                <a:avLst>
                  <a:gd name="adj" fmla="val 0"/>
                </a:avLst>
              </a:prstGeom>
              <a:solidFill>
                <a:srgbClr val="E6E6E6"/>
              </a:solidFill>
              <a:ln w="28575">
                <a:solidFill>
                  <a:schemeClr val="accent4"/>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a:lnSpc>
                    <a:spcPct val="90000"/>
                  </a:lnSpc>
                  <a:defRPr/>
                </a:pPr>
                <a:endParaRPr lang="en-US" sz="1050" b="0" err="1">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
            <p:nvSpPr>
              <p:cNvPr id="149" name="Rectangle: Rounded Corners 148">
                <a:extLst>
                  <a:ext uri="{FF2B5EF4-FFF2-40B4-BE49-F238E27FC236}">
                    <a16:creationId xmlns:a16="http://schemas.microsoft.com/office/drawing/2014/main" id="{CA61DDD7-AE17-4E88-8F9F-71C69728FACD}"/>
                  </a:ext>
                </a:extLst>
              </p:cNvPr>
              <p:cNvSpPr/>
              <p:nvPr/>
            </p:nvSpPr>
            <p:spPr bwMode="auto">
              <a:xfrm>
                <a:off x="4427071" y="2622636"/>
                <a:ext cx="2574793" cy="1548176"/>
              </a:xfrm>
              <a:prstGeom prst="roundRect">
                <a:avLst>
                  <a:gd name="adj" fmla="val 0"/>
                </a:avLst>
              </a:prstGeom>
              <a:solidFill>
                <a:srgbClr val="E6E6E6"/>
              </a:solidFill>
              <a:ln w="28575">
                <a:solidFill>
                  <a:schemeClr val="accent4"/>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a:lnSpc>
                    <a:spcPct val="90000"/>
                  </a:lnSpc>
                  <a:defRPr/>
                </a:pPr>
                <a:endParaRPr lang="en-US" sz="1050" b="0" err="1">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
            <p:nvSpPr>
              <p:cNvPr id="150" name="Rectangle: Rounded Corners 149">
                <a:extLst>
                  <a:ext uri="{FF2B5EF4-FFF2-40B4-BE49-F238E27FC236}">
                    <a16:creationId xmlns:a16="http://schemas.microsoft.com/office/drawing/2014/main" id="{7BE4FD23-D39C-4F6D-B15C-5E4741F7BC6E}"/>
                  </a:ext>
                </a:extLst>
              </p:cNvPr>
              <p:cNvSpPr/>
              <p:nvPr/>
            </p:nvSpPr>
            <p:spPr bwMode="auto">
              <a:xfrm>
                <a:off x="4579471" y="2775036"/>
                <a:ext cx="2574793" cy="1548176"/>
              </a:xfrm>
              <a:prstGeom prst="roundRect">
                <a:avLst>
                  <a:gd name="adj" fmla="val 0"/>
                </a:avLst>
              </a:prstGeom>
              <a:solidFill>
                <a:srgbClr val="E6E6E6"/>
              </a:solidFill>
              <a:ln w="28575">
                <a:solidFill>
                  <a:schemeClr val="accent4"/>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a:lnSpc>
                    <a:spcPct val="90000"/>
                  </a:lnSpc>
                  <a:defRPr/>
                </a:pPr>
                <a:endParaRPr lang="en-US" sz="1050" b="0" err="1">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grpSp>
        <p:grpSp>
          <p:nvGrpSpPr>
            <p:cNvPr id="134" name="Group 133">
              <a:extLst>
                <a:ext uri="{FF2B5EF4-FFF2-40B4-BE49-F238E27FC236}">
                  <a16:creationId xmlns:a16="http://schemas.microsoft.com/office/drawing/2014/main" id="{9DEF8887-1B91-4232-A212-BCD915B1B92E}"/>
                </a:ext>
              </a:extLst>
            </p:cNvPr>
            <p:cNvGrpSpPr/>
            <p:nvPr/>
          </p:nvGrpSpPr>
          <p:grpSpPr>
            <a:xfrm>
              <a:off x="5256762" y="2937397"/>
              <a:ext cx="1160136" cy="949784"/>
              <a:chOff x="6254404" y="1419487"/>
              <a:chExt cx="1292999" cy="1058559"/>
            </a:xfrm>
          </p:grpSpPr>
          <p:grpSp>
            <p:nvGrpSpPr>
              <p:cNvPr id="136" name="Group 135">
                <a:extLst>
                  <a:ext uri="{FF2B5EF4-FFF2-40B4-BE49-F238E27FC236}">
                    <a16:creationId xmlns:a16="http://schemas.microsoft.com/office/drawing/2014/main" id="{24046268-69CC-4EE4-AD79-ED2550F7F1B6}"/>
                  </a:ext>
                </a:extLst>
              </p:cNvPr>
              <p:cNvGrpSpPr/>
              <p:nvPr/>
            </p:nvGrpSpPr>
            <p:grpSpPr>
              <a:xfrm>
                <a:off x="6254404" y="1419487"/>
                <a:ext cx="1074072" cy="318109"/>
                <a:chOff x="6254404" y="1419487"/>
                <a:chExt cx="1074072" cy="318109"/>
              </a:xfrm>
            </p:grpSpPr>
            <p:pic>
              <p:nvPicPr>
                <p:cNvPr id="145" name="Picture 144">
                  <a:extLst>
                    <a:ext uri="{FF2B5EF4-FFF2-40B4-BE49-F238E27FC236}">
                      <a16:creationId xmlns:a16="http://schemas.microsoft.com/office/drawing/2014/main" id="{933E854E-5248-4C7B-AEB9-600774ED2623}"/>
                    </a:ext>
                  </a:extLst>
                </p:cNvPr>
                <p:cNvPicPr>
                  <a:picLocks noChangeAspect="1"/>
                </p:cNvPicPr>
                <p:nvPr/>
              </p:nvPicPr>
              <p:blipFill>
                <a:blip r:embed="rId3"/>
                <a:stretch>
                  <a:fillRect/>
                </a:stretch>
              </p:blipFill>
              <p:spPr>
                <a:xfrm>
                  <a:off x="6254404" y="1419487"/>
                  <a:ext cx="318109" cy="318109"/>
                </a:xfrm>
                <a:prstGeom prst="rect">
                  <a:avLst/>
                </a:prstGeom>
              </p:spPr>
            </p:pic>
            <p:pic>
              <p:nvPicPr>
                <p:cNvPr id="146" name="Picture 145">
                  <a:extLst>
                    <a:ext uri="{FF2B5EF4-FFF2-40B4-BE49-F238E27FC236}">
                      <a16:creationId xmlns:a16="http://schemas.microsoft.com/office/drawing/2014/main" id="{B4640309-1944-442B-8F65-0440CCB3750A}"/>
                    </a:ext>
                  </a:extLst>
                </p:cNvPr>
                <p:cNvPicPr>
                  <a:picLocks noChangeAspect="1"/>
                </p:cNvPicPr>
                <p:nvPr/>
              </p:nvPicPr>
              <p:blipFill>
                <a:blip r:embed="rId3"/>
                <a:stretch>
                  <a:fillRect/>
                </a:stretch>
              </p:blipFill>
              <p:spPr>
                <a:xfrm>
                  <a:off x="6632386" y="1419487"/>
                  <a:ext cx="318109" cy="318109"/>
                </a:xfrm>
                <a:prstGeom prst="rect">
                  <a:avLst/>
                </a:prstGeom>
              </p:spPr>
            </p:pic>
            <p:pic>
              <p:nvPicPr>
                <p:cNvPr id="147" name="Picture 146">
                  <a:extLst>
                    <a:ext uri="{FF2B5EF4-FFF2-40B4-BE49-F238E27FC236}">
                      <a16:creationId xmlns:a16="http://schemas.microsoft.com/office/drawing/2014/main" id="{6E6DC080-302E-472C-897B-F5A3171D3410}"/>
                    </a:ext>
                  </a:extLst>
                </p:cNvPr>
                <p:cNvPicPr>
                  <a:picLocks noChangeAspect="1"/>
                </p:cNvPicPr>
                <p:nvPr/>
              </p:nvPicPr>
              <p:blipFill>
                <a:blip r:embed="rId3"/>
                <a:stretch>
                  <a:fillRect/>
                </a:stretch>
              </p:blipFill>
              <p:spPr>
                <a:xfrm>
                  <a:off x="7010367" y="1419487"/>
                  <a:ext cx="318109" cy="318109"/>
                </a:xfrm>
                <a:prstGeom prst="rect">
                  <a:avLst/>
                </a:prstGeom>
              </p:spPr>
            </p:pic>
          </p:grpSp>
          <p:grpSp>
            <p:nvGrpSpPr>
              <p:cNvPr id="137" name="Group 136">
                <a:extLst>
                  <a:ext uri="{FF2B5EF4-FFF2-40B4-BE49-F238E27FC236}">
                    <a16:creationId xmlns:a16="http://schemas.microsoft.com/office/drawing/2014/main" id="{C83A6087-175D-48C3-816C-13D1A3243C72}"/>
                  </a:ext>
                </a:extLst>
              </p:cNvPr>
              <p:cNvGrpSpPr/>
              <p:nvPr/>
            </p:nvGrpSpPr>
            <p:grpSpPr>
              <a:xfrm>
                <a:off x="6473331" y="1789712"/>
                <a:ext cx="1074072" cy="318109"/>
                <a:chOff x="6254404" y="1419487"/>
                <a:chExt cx="1074072" cy="318109"/>
              </a:xfrm>
            </p:grpSpPr>
            <p:pic>
              <p:nvPicPr>
                <p:cNvPr id="142" name="Picture 141">
                  <a:extLst>
                    <a:ext uri="{FF2B5EF4-FFF2-40B4-BE49-F238E27FC236}">
                      <a16:creationId xmlns:a16="http://schemas.microsoft.com/office/drawing/2014/main" id="{8DF0A7CF-5C32-4C5C-BD0F-B4A6DE5EDC0C}"/>
                    </a:ext>
                  </a:extLst>
                </p:cNvPr>
                <p:cNvPicPr>
                  <a:picLocks noChangeAspect="1"/>
                </p:cNvPicPr>
                <p:nvPr/>
              </p:nvPicPr>
              <p:blipFill>
                <a:blip r:embed="rId3"/>
                <a:stretch>
                  <a:fillRect/>
                </a:stretch>
              </p:blipFill>
              <p:spPr>
                <a:xfrm>
                  <a:off x="6254404" y="1419487"/>
                  <a:ext cx="318109" cy="318109"/>
                </a:xfrm>
                <a:prstGeom prst="rect">
                  <a:avLst/>
                </a:prstGeom>
              </p:spPr>
            </p:pic>
            <p:pic>
              <p:nvPicPr>
                <p:cNvPr id="143" name="Picture 142">
                  <a:extLst>
                    <a:ext uri="{FF2B5EF4-FFF2-40B4-BE49-F238E27FC236}">
                      <a16:creationId xmlns:a16="http://schemas.microsoft.com/office/drawing/2014/main" id="{4690B894-F547-483B-8BDF-BB69606DFA2B}"/>
                    </a:ext>
                  </a:extLst>
                </p:cNvPr>
                <p:cNvPicPr>
                  <a:picLocks noChangeAspect="1"/>
                </p:cNvPicPr>
                <p:nvPr/>
              </p:nvPicPr>
              <p:blipFill>
                <a:blip r:embed="rId3"/>
                <a:stretch>
                  <a:fillRect/>
                </a:stretch>
              </p:blipFill>
              <p:spPr>
                <a:xfrm>
                  <a:off x="6632386" y="1419487"/>
                  <a:ext cx="318109" cy="318109"/>
                </a:xfrm>
                <a:prstGeom prst="rect">
                  <a:avLst/>
                </a:prstGeom>
              </p:spPr>
            </p:pic>
            <p:pic>
              <p:nvPicPr>
                <p:cNvPr id="144" name="Picture 143">
                  <a:extLst>
                    <a:ext uri="{FF2B5EF4-FFF2-40B4-BE49-F238E27FC236}">
                      <a16:creationId xmlns:a16="http://schemas.microsoft.com/office/drawing/2014/main" id="{B0E521A4-F722-47E5-834F-47EA69C6C33A}"/>
                    </a:ext>
                  </a:extLst>
                </p:cNvPr>
                <p:cNvPicPr>
                  <a:picLocks noChangeAspect="1"/>
                </p:cNvPicPr>
                <p:nvPr/>
              </p:nvPicPr>
              <p:blipFill>
                <a:blip r:embed="rId3"/>
                <a:stretch>
                  <a:fillRect/>
                </a:stretch>
              </p:blipFill>
              <p:spPr>
                <a:xfrm>
                  <a:off x="7010367" y="1419487"/>
                  <a:ext cx="318109" cy="318109"/>
                </a:xfrm>
                <a:prstGeom prst="rect">
                  <a:avLst/>
                </a:prstGeom>
              </p:spPr>
            </p:pic>
          </p:grpSp>
          <p:grpSp>
            <p:nvGrpSpPr>
              <p:cNvPr id="138" name="Group 137">
                <a:extLst>
                  <a:ext uri="{FF2B5EF4-FFF2-40B4-BE49-F238E27FC236}">
                    <a16:creationId xmlns:a16="http://schemas.microsoft.com/office/drawing/2014/main" id="{C2289D25-FD6D-4E71-9988-EFD9951F6AA1}"/>
                  </a:ext>
                </a:extLst>
              </p:cNvPr>
              <p:cNvGrpSpPr/>
              <p:nvPr/>
            </p:nvGrpSpPr>
            <p:grpSpPr>
              <a:xfrm>
                <a:off x="6254404" y="2159937"/>
                <a:ext cx="1074072" cy="318109"/>
                <a:chOff x="6254404" y="1419487"/>
                <a:chExt cx="1074072" cy="318109"/>
              </a:xfrm>
            </p:grpSpPr>
            <p:pic>
              <p:nvPicPr>
                <p:cNvPr id="139" name="Picture 138">
                  <a:extLst>
                    <a:ext uri="{FF2B5EF4-FFF2-40B4-BE49-F238E27FC236}">
                      <a16:creationId xmlns:a16="http://schemas.microsoft.com/office/drawing/2014/main" id="{1CC86A0D-A237-40EE-B301-91CD785DC955}"/>
                    </a:ext>
                  </a:extLst>
                </p:cNvPr>
                <p:cNvPicPr>
                  <a:picLocks noChangeAspect="1"/>
                </p:cNvPicPr>
                <p:nvPr/>
              </p:nvPicPr>
              <p:blipFill>
                <a:blip r:embed="rId3"/>
                <a:stretch>
                  <a:fillRect/>
                </a:stretch>
              </p:blipFill>
              <p:spPr>
                <a:xfrm>
                  <a:off x="6254404" y="1419487"/>
                  <a:ext cx="318109" cy="318109"/>
                </a:xfrm>
                <a:prstGeom prst="rect">
                  <a:avLst/>
                </a:prstGeom>
              </p:spPr>
            </p:pic>
            <p:pic>
              <p:nvPicPr>
                <p:cNvPr id="140" name="Picture 139">
                  <a:extLst>
                    <a:ext uri="{FF2B5EF4-FFF2-40B4-BE49-F238E27FC236}">
                      <a16:creationId xmlns:a16="http://schemas.microsoft.com/office/drawing/2014/main" id="{65635B5D-224D-4446-951B-5F80A55623A4}"/>
                    </a:ext>
                  </a:extLst>
                </p:cNvPr>
                <p:cNvPicPr>
                  <a:picLocks noChangeAspect="1"/>
                </p:cNvPicPr>
                <p:nvPr/>
              </p:nvPicPr>
              <p:blipFill>
                <a:blip r:embed="rId3"/>
                <a:stretch>
                  <a:fillRect/>
                </a:stretch>
              </p:blipFill>
              <p:spPr>
                <a:xfrm>
                  <a:off x="6632386" y="1419487"/>
                  <a:ext cx="318109" cy="318109"/>
                </a:xfrm>
                <a:prstGeom prst="rect">
                  <a:avLst/>
                </a:prstGeom>
              </p:spPr>
            </p:pic>
            <p:pic>
              <p:nvPicPr>
                <p:cNvPr id="141" name="Picture 140">
                  <a:extLst>
                    <a:ext uri="{FF2B5EF4-FFF2-40B4-BE49-F238E27FC236}">
                      <a16:creationId xmlns:a16="http://schemas.microsoft.com/office/drawing/2014/main" id="{E33007C9-29D4-47E3-BA31-026013CAE49E}"/>
                    </a:ext>
                  </a:extLst>
                </p:cNvPr>
                <p:cNvPicPr>
                  <a:picLocks noChangeAspect="1"/>
                </p:cNvPicPr>
                <p:nvPr/>
              </p:nvPicPr>
              <p:blipFill>
                <a:blip r:embed="rId3"/>
                <a:stretch>
                  <a:fillRect/>
                </a:stretch>
              </p:blipFill>
              <p:spPr>
                <a:xfrm>
                  <a:off x="7010367" y="1419487"/>
                  <a:ext cx="318109" cy="318109"/>
                </a:xfrm>
                <a:prstGeom prst="rect">
                  <a:avLst/>
                </a:prstGeom>
              </p:spPr>
            </p:pic>
          </p:grpSp>
        </p:grpSp>
        <p:pic>
          <p:nvPicPr>
            <p:cNvPr id="135" name="Picture 134">
              <a:extLst>
                <a:ext uri="{FF2B5EF4-FFF2-40B4-BE49-F238E27FC236}">
                  <a16:creationId xmlns:a16="http://schemas.microsoft.com/office/drawing/2014/main" id="{D0F3B118-FCA8-49BE-AD3A-BD071D7509A3}"/>
                </a:ext>
              </a:extLst>
            </p:cNvPr>
            <p:cNvPicPr>
              <a:picLocks noChangeAspect="1"/>
            </p:cNvPicPr>
            <p:nvPr/>
          </p:nvPicPr>
          <p:blipFill>
            <a:blip r:embed="rId4"/>
            <a:stretch>
              <a:fillRect/>
            </a:stretch>
          </p:blipFill>
          <p:spPr>
            <a:xfrm>
              <a:off x="6578576" y="2155647"/>
              <a:ext cx="348872" cy="348872"/>
            </a:xfrm>
            <a:prstGeom prst="rect">
              <a:avLst/>
            </a:prstGeom>
          </p:spPr>
        </p:pic>
      </p:grpSp>
      <p:pic>
        <p:nvPicPr>
          <p:cNvPr id="151" name="Picture 150">
            <a:extLst>
              <a:ext uri="{FF2B5EF4-FFF2-40B4-BE49-F238E27FC236}">
                <a16:creationId xmlns:a16="http://schemas.microsoft.com/office/drawing/2014/main" id="{596391E9-ADAC-45D0-8F35-8BC360697ABF}"/>
              </a:ext>
            </a:extLst>
          </p:cNvPr>
          <p:cNvPicPr>
            <a:picLocks noChangeAspect="1"/>
          </p:cNvPicPr>
          <p:nvPr/>
        </p:nvPicPr>
        <p:blipFill>
          <a:blip r:embed="rId5"/>
          <a:stretch>
            <a:fillRect/>
          </a:stretch>
        </p:blipFill>
        <p:spPr>
          <a:xfrm>
            <a:off x="8273424" y="2396925"/>
            <a:ext cx="518978" cy="518978"/>
          </a:xfrm>
          <a:prstGeom prst="rect">
            <a:avLst/>
          </a:prstGeom>
        </p:spPr>
      </p:pic>
      <p:sp>
        <p:nvSpPr>
          <p:cNvPr id="152" name="globe_2">
            <a:extLst>
              <a:ext uri="{FF2B5EF4-FFF2-40B4-BE49-F238E27FC236}">
                <a16:creationId xmlns:a16="http://schemas.microsoft.com/office/drawing/2014/main" id="{3153B782-A5BD-473E-B93B-6A2090F992ED}"/>
              </a:ext>
            </a:extLst>
          </p:cNvPr>
          <p:cNvSpPr>
            <a:spLocks noChangeAspect="1" noEditPoints="1"/>
          </p:cNvSpPr>
          <p:nvPr/>
        </p:nvSpPr>
        <p:spPr bwMode="auto">
          <a:xfrm>
            <a:off x="5734964" y="1668083"/>
            <a:ext cx="354346" cy="354346"/>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22225" cap="flat">
            <a:solidFill>
              <a:srgbClr val="5C2D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85775" fontAlgn="auto">
              <a:spcBef>
                <a:spcPts val="0"/>
              </a:spcBef>
              <a:spcAft>
                <a:spcPts val="0"/>
              </a:spcAft>
              <a:defRPr/>
            </a:pPr>
            <a:endParaRPr lang="en-US" sz="1050" b="0">
              <a:gradFill>
                <a:gsLst>
                  <a:gs pos="0">
                    <a:srgbClr val="505050"/>
                  </a:gs>
                  <a:gs pos="100000">
                    <a:srgbClr val="505050"/>
                  </a:gs>
                </a:gsLst>
              </a:gradFill>
              <a:latin typeface="Segoe UI" panose="020B0502040204020203" pitchFamily="34" charset="0"/>
              <a:cs typeface="Segoe UI" panose="020B0502040204020203" pitchFamily="34" charset="0"/>
            </a:endParaRPr>
          </a:p>
        </p:txBody>
      </p:sp>
      <p:cxnSp>
        <p:nvCxnSpPr>
          <p:cNvPr id="153" name="Connector: Elbow 152">
            <a:extLst>
              <a:ext uri="{FF2B5EF4-FFF2-40B4-BE49-F238E27FC236}">
                <a16:creationId xmlns:a16="http://schemas.microsoft.com/office/drawing/2014/main" id="{C8A17D57-73CE-4E9F-9B57-5FF7C0D6F811}"/>
              </a:ext>
            </a:extLst>
          </p:cNvPr>
          <p:cNvCxnSpPr>
            <a:cxnSpLocks/>
            <a:stCxn id="158" idx="1"/>
          </p:cNvCxnSpPr>
          <p:nvPr/>
        </p:nvCxnSpPr>
        <p:spPr>
          <a:xfrm rot="10800000" flipV="1">
            <a:off x="5020762" y="2546786"/>
            <a:ext cx="767516" cy="187698"/>
          </a:xfrm>
          <a:prstGeom prst="bentConnector3">
            <a:avLst>
              <a:gd name="adj1" fmla="val 24687"/>
            </a:avLst>
          </a:prstGeom>
          <a:ln w="19050">
            <a:solidFill>
              <a:srgbClr val="5C2D91"/>
            </a:solidFill>
            <a:prstDash val="sysDash"/>
            <a:headEnd type="none"/>
            <a:tailEnd type="arrow"/>
          </a:ln>
        </p:spPr>
        <p:style>
          <a:lnRef idx="1">
            <a:schemeClr val="accent1"/>
          </a:lnRef>
          <a:fillRef idx="0">
            <a:schemeClr val="accent1"/>
          </a:fillRef>
          <a:effectRef idx="0">
            <a:schemeClr val="accent1"/>
          </a:effectRef>
          <a:fontRef idx="minor">
            <a:schemeClr val="tx1"/>
          </a:fontRef>
        </p:style>
      </p:cxnSp>
      <p:cxnSp>
        <p:nvCxnSpPr>
          <p:cNvPr id="154" name="Connector: Elbow 153">
            <a:extLst>
              <a:ext uri="{FF2B5EF4-FFF2-40B4-BE49-F238E27FC236}">
                <a16:creationId xmlns:a16="http://schemas.microsoft.com/office/drawing/2014/main" id="{4397A541-B5BA-431B-B58C-1C7451C63FB7}"/>
              </a:ext>
            </a:extLst>
          </p:cNvPr>
          <p:cNvCxnSpPr>
            <a:cxnSpLocks/>
            <a:stCxn id="158" idx="3"/>
          </p:cNvCxnSpPr>
          <p:nvPr/>
        </p:nvCxnSpPr>
        <p:spPr>
          <a:xfrm>
            <a:off x="6035995" y="2546787"/>
            <a:ext cx="775854" cy="187699"/>
          </a:xfrm>
          <a:prstGeom prst="bentConnector3">
            <a:avLst>
              <a:gd name="adj1" fmla="val 23871"/>
            </a:avLst>
          </a:prstGeom>
          <a:ln w="19050">
            <a:solidFill>
              <a:srgbClr val="5C2D91"/>
            </a:solidFill>
            <a:prstDash val="sysDash"/>
            <a:headEnd type="none"/>
            <a:tailEnd type="arrow"/>
          </a:ln>
        </p:spPr>
        <p:style>
          <a:lnRef idx="1">
            <a:schemeClr val="accent1"/>
          </a:lnRef>
          <a:fillRef idx="0">
            <a:schemeClr val="accent1"/>
          </a:fillRef>
          <a:effectRef idx="0">
            <a:schemeClr val="accent1"/>
          </a:effectRef>
          <a:fontRef idx="minor">
            <a:schemeClr val="tx1"/>
          </a:fontRef>
        </p:style>
      </p:cxnSp>
      <p:cxnSp>
        <p:nvCxnSpPr>
          <p:cNvPr id="155" name="Straight Arrow Connector 154">
            <a:extLst>
              <a:ext uri="{FF2B5EF4-FFF2-40B4-BE49-F238E27FC236}">
                <a16:creationId xmlns:a16="http://schemas.microsoft.com/office/drawing/2014/main" id="{C6B935E3-0DDA-42DA-B9DE-9E2A86EEA9AB}"/>
              </a:ext>
            </a:extLst>
          </p:cNvPr>
          <p:cNvCxnSpPr>
            <a:cxnSpLocks/>
            <a:stCxn id="158" idx="0"/>
            <a:endCxn id="152" idx="3"/>
          </p:cNvCxnSpPr>
          <p:nvPr/>
        </p:nvCxnSpPr>
        <p:spPr>
          <a:xfrm flipV="1">
            <a:off x="5912136" y="2022430"/>
            <a:ext cx="529" cy="400499"/>
          </a:xfrm>
          <a:prstGeom prst="straightConnector1">
            <a:avLst/>
          </a:prstGeom>
          <a:ln w="19050">
            <a:solidFill>
              <a:srgbClr val="5C2D91"/>
            </a:solidFill>
            <a:prstDash val="solid"/>
            <a:headEnd type="none"/>
            <a:tailEnd type="arrow"/>
          </a:ln>
        </p:spPr>
        <p:style>
          <a:lnRef idx="1">
            <a:schemeClr val="accent1"/>
          </a:lnRef>
          <a:fillRef idx="0">
            <a:schemeClr val="accent1"/>
          </a:fillRef>
          <a:effectRef idx="0">
            <a:schemeClr val="accent1"/>
          </a:effectRef>
          <a:fontRef idx="minor">
            <a:schemeClr val="tx1"/>
          </a:fontRef>
        </p:style>
      </p:cxnSp>
      <p:pic>
        <p:nvPicPr>
          <p:cNvPr id="156" name="Picture 155">
            <a:extLst>
              <a:ext uri="{FF2B5EF4-FFF2-40B4-BE49-F238E27FC236}">
                <a16:creationId xmlns:a16="http://schemas.microsoft.com/office/drawing/2014/main" id="{4F3DF1EF-C082-4541-86E5-D3CD358698C4}"/>
              </a:ext>
            </a:extLst>
          </p:cNvPr>
          <p:cNvPicPr>
            <a:picLocks noChangeAspect="1"/>
          </p:cNvPicPr>
          <p:nvPr/>
        </p:nvPicPr>
        <p:blipFill rotWithShape="1">
          <a:blip r:embed="rId6"/>
          <a:srcRect t="1" b="26644"/>
          <a:stretch/>
        </p:blipFill>
        <p:spPr>
          <a:xfrm>
            <a:off x="6583328" y="3133535"/>
            <a:ext cx="262670" cy="192682"/>
          </a:xfrm>
          <a:prstGeom prst="rect">
            <a:avLst/>
          </a:prstGeom>
        </p:spPr>
      </p:pic>
      <p:sp>
        <p:nvSpPr>
          <p:cNvPr id="157" name="TextBox 156">
            <a:extLst>
              <a:ext uri="{FF2B5EF4-FFF2-40B4-BE49-F238E27FC236}">
                <a16:creationId xmlns:a16="http://schemas.microsoft.com/office/drawing/2014/main" id="{5D313CDC-D104-4E4F-8380-AA1A12CA2D02}"/>
              </a:ext>
            </a:extLst>
          </p:cNvPr>
          <p:cNvSpPr txBox="1"/>
          <p:nvPr/>
        </p:nvSpPr>
        <p:spPr>
          <a:xfrm>
            <a:off x="6433975" y="1794480"/>
            <a:ext cx="2403161" cy="362667"/>
          </a:xfrm>
          <a:prstGeom prst="rect">
            <a:avLst/>
          </a:prstGeom>
          <a:noFill/>
        </p:spPr>
        <p:txBody>
          <a:bodyPr wrap="square" lIns="134464" tIns="107571" rIns="134464" bIns="107571" rtlCol="0">
            <a:spAutoFit/>
          </a:bodyPr>
          <a:lstStyle/>
          <a:p>
            <a:pPr algn="ctr" defTabSz="685775" fontAlgn="auto">
              <a:lnSpc>
                <a:spcPct val="90000"/>
              </a:lnSpc>
              <a:spcBef>
                <a:spcPts val="0"/>
              </a:spcBef>
              <a:spcAft>
                <a:spcPts val="441"/>
              </a:spcAft>
              <a:defRPr/>
            </a:pPr>
            <a:r>
              <a:rPr lang="en-US" sz="1050" b="0">
                <a:gradFill>
                  <a:gsLst>
                    <a:gs pos="0">
                      <a:srgbClr val="353535"/>
                    </a:gs>
                    <a:gs pos="100000">
                      <a:srgbClr val="353535"/>
                    </a:gs>
                  </a:gsLst>
                  <a:lin ang="5400000" scaled="0"/>
                </a:gradFill>
                <a:latin typeface="Segoe UI" panose="020B0502040204020203" pitchFamily="34" charset="0"/>
                <a:cs typeface="Segoe UI" panose="020B0502040204020203" pitchFamily="34" charset="0"/>
              </a:rPr>
              <a:t>Azure Region 2</a:t>
            </a:r>
          </a:p>
        </p:txBody>
      </p:sp>
      <p:pic>
        <p:nvPicPr>
          <p:cNvPr id="158" name="Picture 157">
            <a:extLst>
              <a:ext uri="{FF2B5EF4-FFF2-40B4-BE49-F238E27FC236}">
                <a16:creationId xmlns:a16="http://schemas.microsoft.com/office/drawing/2014/main" id="{99421ABA-BA4A-4A55-97A4-68A6DA3D6B65}"/>
              </a:ext>
            </a:extLst>
          </p:cNvPr>
          <p:cNvPicPr>
            <a:picLocks noChangeAspect="1"/>
          </p:cNvPicPr>
          <p:nvPr/>
        </p:nvPicPr>
        <p:blipFill>
          <a:blip r:embed="rId7"/>
          <a:stretch>
            <a:fillRect/>
          </a:stretch>
        </p:blipFill>
        <p:spPr>
          <a:xfrm>
            <a:off x="5788278" y="2422928"/>
            <a:ext cx="247717" cy="247717"/>
          </a:xfrm>
          <a:prstGeom prst="rect">
            <a:avLst/>
          </a:prstGeom>
        </p:spPr>
      </p:pic>
      <p:pic>
        <p:nvPicPr>
          <p:cNvPr id="159" name="Picture 158">
            <a:extLst>
              <a:ext uri="{FF2B5EF4-FFF2-40B4-BE49-F238E27FC236}">
                <a16:creationId xmlns:a16="http://schemas.microsoft.com/office/drawing/2014/main" id="{38343E19-6B36-44F8-B7EC-3FD4626E3428}"/>
              </a:ext>
            </a:extLst>
          </p:cNvPr>
          <p:cNvPicPr>
            <a:picLocks noChangeAspect="1"/>
          </p:cNvPicPr>
          <p:nvPr/>
        </p:nvPicPr>
        <p:blipFill>
          <a:blip r:embed="rId8"/>
          <a:stretch>
            <a:fillRect/>
          </a:stretch>
        </p:blipFill>
        <p:spPr>
          <a:xfrm>
            <a:off x="8298440" y="3098851"/>
            <a:ext cx="483138" cy="483137"/>
          </a:xfrm>
          <a:prstGeom prst="rect">
            <a:avLst/>
          </a:prstGeom>
        </p:spPr>
      </p:pic>
      <p:pic>
        <p:nvPicPr>
          <p:cNvPr id="160" name="Picture 159">
            <a:extLst>
              <a:ext uri="{FF2B5EF4-FFF2-40B4-BE49-F238E27FC236}">
                <a16:creationId xmlns:a16="http://schemas.microsoft.com/office/drawing/2014/main" id="{9301C004-5A83-4C6A-875F-ACC2AB2F8C41}"/>
              </a:ext>
            </a:extLst>
          </p:cNvPr>
          <p:cNvPicPr>
            <a:picLocks noChangeAspect="1"/>
          </p:cNvPicPr>
          <p:nvPr/>
        </p:nvPicPr>
        <p:blipFill>
          <a:blip r:embed="rId8"/>
          <a:stretch>
            <a:fillRect/>
          </a:stretch>
        </p:blipFill>
        <p:spPr>
          <a:xfrm>
            <a:off x="3074290" y="3098851"/>
            <a:ext cx="483138" cy="483137"/>
          </a:xfrm>
          <a:prstGeom prst="rect">
            <a:avLst/>
          </a:prstGeom>
        </p:spPr>
      </p:pic>
      <p:grpSp>
        <p:nvGrpSpPr>
          <p:cNvPr id="161" name="Group 160">
            <a:extLst>
              <a:ext uri="{FF2B5EF4-FFF2-40B4-BE49-F238E27FC236}">
                <a16:creationId xmlns:a16="http://schemas.microsoft.com/office/drawing/2014/main" id="{26CE77FD-F91C-4DD0-9C40-B94F6964BFEB}"/>
              </a:ext>
            </a:extLst>
          </p:cNvPr>
          <p:cNvGrpSpPr/>
          <p:nvPr/>
        </p:nvGrpSpPr>
        <p:grpSpPr>
          <a:xfrm>
            <a:off x="4941988" y="3340602"/>
            <a:ext cx="368012" cy="1649467"/>
            <a:chOff x="8864427" y="3957837"/>
            <a:chExt cx="221792" cy="2015546"/>
          </a:xfrm>
        </p:grpSpPr>
        <p:cxnSp>
          <p:nvCxnSpPr>
            <p:cNvPr id="162" name="Straight Arrow Connector 161">
              <a:extLst>
                <a:ext uri="{FF2B5EF4-FFF2-40B4-BE49-F238E27FC236}">
                  <a16:creationId xmlns:a16="http://schemas.microsoft.com/office/drawing/2014/main" id="{2A1665F5-7081-4F6E-ADB5-626067BADAD2}"/>
                </a:ext>
              </a:extLst>
            </p:cNvPr>
            <p:cNvCxnSpPr>
              <a:cxnSpLocks/>
            </p:cNvCxnSpPr>
            <p:nvPr/>
          </p:nvCxnSpPr>
          <p:spPr>
            <a:xfrm flipH="1" flipV="1">
              <a:off x="8957847" y="3957837"/>
              <a:ext cx="20266" cy="2015546"/>
            </a:xfrm>
            <a:prstGeom prst="straightConnector1">
              <a:avLst/>
            </a:prstGeom>
            <a:ln w="22225">
              <a:solidFill>
                <a:schemeClr val="tx2"/>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163" name="Cylinder 162">
              <a:extLst>
                <a:ext uri="{FF2B5EF4-FFF2-40B4-BE49-F238E27FC236}">
                  <a16:creationId xmlns:a16="http://schemas.microsoft.com/office/drawing/2014/main" id="{603A215A-CC2F-4571-8771-83983A6B800D}"/>
                </a:ext>
              </a:extLst>
            </p:cNvPr>
            <p:cNvSpPr/>
            <p:nvPr/>
          </p:nvSpPr>
          <p:spPr bwMode="auto">
            <a:xfrm>
              <a:off x="8864427" y="4253261"/>
              <a:ext cx="221792" cy="1341282"/>
            </a:xfrm>
            <a:prstGeom prst="can">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134464" tIns="107571" rIns="134464" bIns="107571" numCol="1" spcCol="0" rtlCol="0" fromWordArt="0" anchor="ctr" anchorCtr="0" forceAA="0" compatLnSpc="1">
              <a:prstTxWarp prst="textNoShape">
                <a:avLst/>
              </a:prstTxWarp>
              <a:noAutofit/>
            </a:bodyPr>
            <a:lstStyle/>
            <a:p>
              <a:pPr algn="ctr" defTabSz="685577">
                <a:lnSpc>
                  <a:spcPct val="90000"/>
                </a:lnSpc>
                <a:defRPr/>
              </a:pPr>
              <a:r>
                <a:rPr lang="en-US" sz="1050" b="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S2S VPN Tunnel</a:t>
              </a:r>
            </a:p>
          </p:txBody>
        </p:sp>
      </p:grpSp>
      <p:grpSp>
        <p:nvGrpSpPr>
          <p:cNvPr id="2" name="Group 1">
            <a:extLst>
              <a:ext uri="{FF2B5EF4-FFF2-40B4-BE49-F238E27FC236}">
                <a16:creationId xmlns:a16="http://schemas.microsoft.com/office/drawing/2014/main" id="{423F157F-6A6D-441C-94DA-7CE737327C8B}"/>
              </a:ext>
            </a:extLst>
          </p:cNvPr>
          <p:cNvGrpSpPr/>
          <p:nvPr/>
        </p:nvGrpSpPr>
        <p:grpSpPr>
          <a:xfrm>
            <a:off x="6494528" y="3355388"/>
            <a:ext cx="360314" cy="1649466"/>
            <a:chOff x="8659370" y="3330850"/>
            <a:chExt cx="480419" cy="2199288"/>
          </a:xfrm>
        </p:grpSpPr>
        <p:cxnSp>
          <p:nvCxnSpPr>
            <p:cNvPr id="165" name="Straight Arrow Connector 164">
              <a:extLst>
                <a:ext uri="{FF2B5EF4-FFF2-40B4-BE49-F238E27FC236}">
                  <a16:creationId xmlns:a16="http://schemas.microsoft.com/office/drawing/2014/main" id="{177929A2-17F3-44C6-AD23-EC7F8B4EAF3B}"/>
                </a:ext>
              </a:extLst>
            </p:cNvPr>
            <p:cNvCxnSpPr>
              <a:cxnSpLocks/>
            </p:cNvCxnSpPr>
            <p:nvPr/>
          </p:nvCxnSpPr>
          <p:spPr>
            <a:xfrm flipH="1" flipV="1">
              <a:off x="8867195" y="3330850"/>
              <a:ext cx="27281" cy="2199288"/>
            </a:xfrm>
            <a:prstGeom prst="straightConnector1">
              <a:avLst/>
            </a:prstGeom>
            <a:ln w="22225">
              <a:solidFill>
                <a:schemeClr val="tx2"/>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166" name="Cylinder 165">
              <a:extLst>
                <a:ext uri="{FF2B5EF4-FFF2-40B4-BE49-F238E27FC236}">
                  <a16:creationId xmlns:a16="http://schemas.microsoft.com/office/drawing/2014/main" id="{DA8CF58A-7707-4BA6-8E7F-177F8ABB8286}"/>
                </a:ext>
              </a:extLst>
            </p:cNvPr>
            <p:cNvSpPr/>
            <p:nvPr/>
          </p:nvSpPr>
          <p:spPr bwMode="auto">
            <a:xfrm>
              <a:off x="8659370" y="3676714"/>
              <a:ext cx="480419" cy="1463556"/>
            </a:xfrm>
            <a:prstGeom prst="can">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134464" tIns="107571" rIns="134464" bIns="107571" numCol="1" spcCol="0" rtlCol="0" fromWordArt="0" anchor="ctr" anchorCtr="0" forceAA="0" compatLnSpc="1">
              <a:prstTxWarp prst="textNoShape">
                <a:avLst/>
              </a:prstTxWarp>
              <a:noAutofit/>
            </a:bodyPr>
            <a:lstStyle/>
            <a:p>
              <a:pPr algn="ctr" defTabSz="685577">
                <a:lnSpc>
                  <a:spcPct val="90000"/>
                </a:lnSpc>
                <a:defRPr/>
              </a:pPr>
              <a:r>
                <a:rPr lang="en-US" sz="1050" b="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S2S VPN Tunnel</a:t>
              </a:r>
            </a:p>
          </p:txBody>
        </p:sp>
      </p:grpSp>
      <p:cxnSp>
        <p:nvCxnSpPr>
          <p:cNvPr id="167" name="Straight Arrow Connector 166">
            <a:extLst>
              <a:ext uri="{FF2B5EF4-FFF2-40B4-BE49-F238E27FC236}">
                <a16:creationId xmlns:a16="http://schemas.microsoft.com/office/drawing/2014/main" id="{720D6624-C4A8-4C89-BD89-F39D9538E329}"/>
              </a:ext>
            </a:extLst>
          </p:cNvPr>
          <p:cNvCxnSpPr>
            <a:cxnSpLocks/>
            <a:endCxn id="129" idx="2"/>
          </p:cNvCxnSpPr>
          <p:nvPr/>
        </p:nvCxnSpPr>
        <p:spPr>
          <a:xfrm flipV="1">
            <a:off x="4379783" y="3326217"/>
            <a:ext cx="742634" cy="1894331"/>
          </a:xfrm>
          <a:prstGeom prst="straightConnector1">
            <a:avLst/>
          </a:prstGeom>
          <a:ln w="22225" cap="rnd">
            <a:solidFill>
              <a:srgbClr val="FF0000"/>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168" name="Straight Arrow Connector 167">
            <a:extLst>
              <a:ext uri="{FF2B5EF4-FFF2-40B4-BE49-F238E27FC236}">
                <a16:creationId xmlns:a16="http://schemas.microsoft.com/office/drawing/2014/main" id="{8C38F5D9-36AC-415E-8B5D-748B7117A1C5}"/>
              </a:ext>
            </a:extLst>
          </p:cNvPr>
          <p:cNvCxnSpPr>
            <a:cxnSpLocks/>
            <a:endCxn id="129" idx="2"/>
          </p:cNvCxnSpPr>
          <p:nvPr/>
        </p:nvCxnSpPr>
        <p:spPr>
          <a:xfrm flipV="1">
            <a:off x="3855361" y="3326217"/>
            <a:ext cx="1267057" cy="1894331"/>
          </a:xfrm>
          <a:prstGeom prst="straightConnector1">
            <a:avLst/>
          </a:prstGeom>
          <a:ln w="22225" cap="rnd">
            <a:solidFill>
              <a:srgbClr val="FF0000"/>
            </a:solidFill>
            <a:headEnd type="none"/>
            <a:tailEnd type="arrow"/>
          </a:ln>
        </p:spPr>
        <p:style>
          <a:lnRef idx="1">
            <a:schemeClr val="accent1"/>
          </a:lnRef>
          <a:fillRef idx="0">
            <a:schemeClr val="accent1"/>
          </a:fillRef>
          <a:effectRef idx="0">
            <a:schemeClr val="accent1"/>
          </a:effectRef>
          <a:fontRef idx="minor">
            <a:schemeClr val="tx1"/>
          </a:fontRef>
        </p:style>
      </p:cxnSp>
      <p:sp>
        <p:nvSpPr>
          <p:cNvPr id="169" name="TextBox 168">
            <a:extLst>
              <a:ext uri="{FF2B5EF4-FFF2-40B4-BE49-F238E27FC236}">
                <a16:creationId xmlns:a16="http://schemas.microsoft.com/office/drawing/2014/main" id="{C535903B-BB95-442B-9945-81D8F560BC5B}"/>
              </a:ext>
            </a:extLst>
          </p:cNvPr>
          <p:cNvSpPr txBox="1"/>
          <p:nvPr/>
        </p:nvSpPr>
        <p:spPr>
          <a:xfrm>
            <a:off x="3201051" y="4079265"/>
            <a:ext cx="1313506" cy="362667"/>
          </a:xfrm>
          <a:prstGeom prst="rect">
            <a:avLst/>
          </a:prstGeom>
          <a:noFill/>
        </p:spPr>
        <p:txBody>
          <a:bodyPr wrap="none" lIns="134464" tIns="107571" rIns="134464" bIns="107571" rtlCol="0">
            <a:spAutoFit/>
          </a:bodyPr>
          <a:lstStyle/>
          <a:p>
            <a:pPr algn="ctr" defTabSz="685775" fontAlgn="auto">
              <a:lnSpc>
                <a:spcPct val="90000"/>
              </a:lnSpc>
              <a:spcBef>
                <a:spcPts val="0"/>
              </a:spcBef>
              <a:spcAft>
                <a:spcPts val="441"/>
              </a:spcAft>
              <a:defRPr/>
            </a:pPr>
            <a:r>
              <a:rPr lang="en-US" sz="1050" b="0">
                <a:gradFill>
                  <a:gsLst>
                    <a:gs pos="2917">
                      <a:srgbClr val="353535"/>
                    </a:gs>
                    <a:gs pos="30000">
                      <a:srgbClr val="353535"/>
                    </a:gs>
                  </a:gsLst>
                  <a:lin ang="5400000" scaled="0"/>
                </a:gradFill>
                <a:latin typeface="Segoe UI" panose="020B0502040204020203" pitchFamily="34" charset="0"/>
                <a:cs typeface="Segoe UI" panose="020B0502040204020203" pitchFamily="34" charset="0"/>
              </a:rPr>
              <a:t>Point-to-site VPN</a:t>
            </a:r>
          </a:p>
        </p:txBody>
      </p:sp>
      <p:sp>
        <p:nvSpPr>
          <p:cNvPr id="170" name="TextBox 169">
            <a:extLst>
              <a:ext uri="{FF2B5EF4-FFF2-40B4-BE49-F238E27FC236}">
                <a16:creationId xmlns:a16="http://schemas.microsoft.com/office/drawing/2014/main" id="{1659796B-D3B4-41A6-B626-8A25D449038A}"/>
              </a:ext>
            </a:extLst>
          </p:cNvPr>
          <p:cNvSpPr txBox="1"/>
          <p:nvPr/>
        </p:nvSpPr>
        <p:spPr>
          <a:xfrm>
            <a:off x="7053473" y="4074417"/>
            <a:ext cx="1225341" cy="362667"/>
          </a:xfrm>
          <a:prstGeom prst="rect">
            <a:avLst/>
          </a:prstGeom>
          <a:noFill/>
        </p:spPr>
        <p:txBody>
          <a:bodyPr wrap="none" lIns="134464" tIns="107571" rIns="134464" bIns="107571" rtlCol="0">
            <a:spAutoFit/>
          </a:bodyPr>
          <a:lstStyle/>
          <a:p>
            <a:pPr algn="ctr" defTabSz="685775" fontAlgn="auto">
              <a:lnSpc>
                <a:spcPct val="90000"/>
              </a:lnSpc>
              <a:spcBef>
                <a:spcPts val="0"/>
              </a:spcBef>
              <a:spcAft>
                <a:spcPts val="441"/>
              </a:spcAft>
              <a:defRPr/>
            </a:pPr>
            <a:r>
              <a:rPr lang="en-US" sz="1050" b="0">
                <a:gradFill>
                  <a:gsLst>
                    <a:gs pos="2917">
                      <a:srgbClr val="353535"/>
                    </a:gs>
                    <a:gs pos="30000">
                      <a:srgbClr val="353535"/>
                    </a:gs>
                  </a:gsLst>
                  <a:lin ang="5400000" scaled="0"/>
                </a:gradFill>
                <a:latin typeface="Segoe UI" panose="020B0502040204020203" pitchFamily="34" charset="0"/>
                <a:cs typeface="Segoe UI" panose="020B0502040204020203" pitchFamily="34" charset="0"/>
              </a:rPr>
              <a:t>Site-to-site VPN</a:t>
            </a:r>
          </a:p>
        </p:txBody>
      </p:sp>
      <p:sp>
        <p:nvSpPr>
          <p:cNvPr id="177" name="Laptop_E770" descr="Laptop&#10;">
            <a:extLst>
              <a:ext uri="{FF2B5EF4-FFF2-40B4-BE49-F238E27FC236}">
                <a16:creationId xmlns:a16="http://schemas.microsoft.com/office/drawing/2014/main" id="{1E08514F-7650-4F7F-AAA3-77D4CF1A5930}"/>
              </a:ext>
            </a:extLst>
          </p:cNvPr>
          <p:cNvSpPr>
            <a:spLocks noChangeAspect="1" noEditPoints="1"/>
          </p:cNvSpPr>
          <p:nvPr/>
        </p:nvSpPr>
        <p:spPr bwMode="auto">
          <a:xfrm>
            <a:off x="4193959" y="5326588"/>
            <a:ext cx="336159" cy="224312"/>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5875" cap="sq">
            <a:solidFill>
              <a:schemeClr val="tx2">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85800" fontAlgn="auto">
              <a:spcBef>
                <a:spcPts val="0"/>
              </a:spcBef>
              <a:spcAft>
                <a:spcPts val="0"/>
              </a:spcAft>
            </a:pPr>
            <a:endParaRPr lang="en-US" sz="662" b="0">
              <a:gradFill>
                <a:gsLst>
                  <a:gs pos="0">
                    <a:srgbClr val="505050"/>
                  </a:gs>
                  <a:gs pos="100000">
                    <a:srgbClr val="505050"/>
                  </a:gs>
                </a:gsLst>
              </a:gradFill>
              <a:latin typeface="Segoe UI"/>
              <a:cs typeface="+mn-cs"/>
            </a:endParaRPr>
          </a:p>
        </p:txBody>
      </p:sp>
      <p:sp>
        <p:nvSpPr>
          <p:cNvPr id="178" name="Laptop_E770" descr="Laptop&#10;">
            <a:extLst>
              <a:ext uri="{FF2B5EF4-FFF2-40B4-BE49-F238E27FC236}">
                <a16:creationId xmlns:a16="http://schemas.microsoft.com/office/drawing/2014/main" id="{D347E2BD-A037-4D92-BDA8-201EEA35E101}"/>
              </a:ext>
            </a:extLst>
          </p:cNvPr>
          <p:cNvSpPr>
            <a:spLocks noChangeAspect="1" noEditPoints="1"/>
          </p:cNvSpPr>
          <p:nvPr/>
        </p:nvSpPr>
        <p:spPr bwMode="auto">
          <a:xfrm>
            <a:off x="3683648" y="5323215"/>
            <a:ext cx="336159" cy="224312"/>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5875" cap="sq">
            <a:solidFill>
              <a:schemeClr val="tx2">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85800" fontAlgn="auto">
              <a:spcBef>
                <a:spcPts val="0"/>
              </a:spcBef>
              <a:spcAft>
                <a:spcPts val="0"/>
              </a:spcAft>
            </a:pPr>
            <a:endParaRPr lang="en-US" sz="662" b="0">
              <a:gradFill>
                <a:gsLst>
                  <a:gs pos="0">
                    <a:srgbClr val="505050"/>
                  </a:gs>
                  <a:gs pos="100000">
                    <a:srgbClr val="505050"/>
                  </a:gs>
                </a:gsLst>
              </a:gradFill>
              <a:latin typeface="Segoe UI"/>
              <a:cs typeface="+mn-cs"/>
            </a:endParaRPr>
          </a:p>
        </p:txBody>
      </p:sp>
      <p:sp>
        <p:nvSpPr>
          <p:cNvPr id="179" name="Cylinder 178">
            <a:extLst>
              <a:ext uri="{FF2B5EF4-FFF2-40B4-BE49-F238E27FC236}">
                <a16:creationId xmlns:a16="http://schemas.microsoft.com/office/drawing/2014/main" id="{DF657EA3-7F34-404C-BFFC-DAF46A9E6B01}"/>
              </a:ext>
            </a:extLst>
          </p:cNvPr>
          <p:cNvSpPr/>
          <p:nvPr/>
        </p:nvSpPr>
        <p:spPr bwMode="auto">
          <a:xfrm rot="16200000">
            <a:off x="5851812" y="2467070"/>
            <a:ext cx="147516" cy="1137806"/>
          </a:xfrm>
          <a:prstGeom prst="can">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134464" tIns="107571" rIns="134464" bIns="107571" numCol="1" spcCol="0" rtlCol="0" fromWordArt="0" anchor="ctr" anchorCtr="0" forceAA="0" compatLnSpc="1">
            <a:prstTxWarp prst="textNoShape">
              <a:avLst/>
            </a:prstTxWarp>
            <a:noAutofit/>
          </a:bodyPr>
          <a:lstStyle/>
          <a:p>
            <a:pPr algn="ctr" defTabSz="685577">
              <a:lnSpc>
                <a:spcPct val="90000"/>
              </a:lnSpc>
              <a:defRPr/>
            </a:pPr>
            <a:r>
              <a:rPr lang="en-US" sz="1050" b="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VNet Peering</a:t>
            </a:r>
          </a:p>
        </p:txBody>
      </p:sp>
      <p:grpSp>
        <p:nvGrpSpPr>
          <p:cNvPr id="183" name="Group 182">
            <a:extLst>
              <a:ext uri="{FF2B5EF4-FFF2-40B4-BE49-F238E27FC236}">
                <a16:creationId xmlns:a16="http://schemas.microsoft.com/office/drawing/2014/main" id="{15C57457-7576-44CD-A8FD-36F15357F0CC}"/>
              </a:ext>
            </a:extLst>
          </p:cNvPr>
          <p:cNvGrpSpPr/>
          <p:nvPr/>
        </p:nvGrpSpPr>
        <p:grpSpPr>
          <a:xfrm>
            <a:off x="4875475" y="5039539"/>
            <a:ext cx="2148134" cy="575099"/>
            <a:chOff x="2831582" y="5729685"/>
            <a:chExt cx="2921612" cy="782175"/>
          </a:xfrm>
        </p:grpSpPr>
        <p:sp>
          <p:nvSpPr>
            <p:cNvPr id="184" name="building_5">
              <a:extLst>
                <a:ext uri="{FF2B5EF4-FFF2-40B4-BE49-F238E27FC236}">
                  <a16:creationId xmlns:a16="http://schemas.microsoft.com/office/drawing/2014/main" id="{2B57E617-2898-40EF-9B8C-B87F76DF09FA}"/>
                </a:ext>
              </a:extLst>
            </p:cNvPr>
            <p:cNvSpPr>
              <a:spLocks noChangeAspect="1" noEditPoints="1"/>
            </p:cNvSpPr>
            <p:nvPr/>
          </p:nvSpPr>
          <p:spPr bwMode="auto">
            <a:xfrm>
              <a:off x="5033010" y="5729685"/>
              <a:ext cx="720184" cy="782175"/>
            </a:xfrm>
            <a:custGeom>
              <a:avLst/>
              <a:gdLst>
                <a:gd name="T0" fmla="*/ 299 w 395"/>
                <a:gd name="T1" fmla="*/ 151 h 429"/>
                <a:gd name="T2" fmla="*/ 299 w 395"/>
                <a:gd name="T3" fmla="*/ 429 h 429"/>
                <a:gd name="T4" fmla="*/ 242 w 395"/>
                <a:gd name="T5" fmla="*/ 429 h 429"/>
                <a:gd name="T6" fmla="*/ 242 w 395"/>
                <a:gd name="T7" fmla="*/ 333 h 429"/>
                <a:gd name="T8" fmla="*/ 181 w 395"/>
                <a:gd name="T9" fmla="*/ 333 h 429"/>
                <a:gd name="T10" fmla="*/ 181 w 395"/>
                <a:gd name="T11" fmla="*/ 429 h 429"/>
                <a:gd name="T12" fmla="*/ 121 w 395"/>
                <a:gd name="T13" fmla="*/ 429 h 429"/>
                <a:gd name="T14" fmla="*/ 121 w 395"/>
                <a:gd name="T15" fmla="*/ 151 h 429"/>
                <a:gd name="T16" fmla="*/ 211 w 395"/>
                <a:gd name="T17" fmla="*/ 151 h 429"/>
                <a:gd name="T18" fmla="*/ 299 w 395"/>
                <a:gd name="T19" fmla="*/ 151 h 429"/>
                <a:gd name="T20" fmla="*/ 211 w 395"/>
                <a:gd name="T21" fmla="*/ 151 h 429"/>
                <a:gd name="T22" fmla="*/ 211 w 395"/>
                <a:gd name="T23" fmla="*/ 92 h 429"/>
                <a:gd name="T24" fmla="*/ 0 w 395"/>
                <a:gd name="T25" fmla="*/ 92 h 429"/>
                <a:gd name="T26" fmla="*/ 0 w 395"/>
                <a:gd name="T27" fmla="*/ 429 h 429"/>
                <a:gd name="T28" fmla="*/ 395 w 395"/>
                <a:gd name="T29" fmla="*/ 429 h 429"/>
                <a:gd name="T30" fmla="*/ 395 w 395"/>
                <a:gd name="T31" fmla="*/ 123 h 429"/>
                <a:gd name="T32" fmla="*/ 268 w 395"/>
                <a:gd name="T33" fmla="*/ 0 h 429"/>
                <a:gd name="T34" fmla="*/ 268 w 395"/>
                <a:gd name="T35" fmla="*/ 151 h 429"/>
                <a:gd name="T36" fmla="*/ 62 w 395"/>
                <a:gd name="T37" fmla="*/ 151 h 429"/>
                <a:gd name="T38" fmla="*/ 56 w 395"/>
                <a:gd name="T39" fmla="*/ 151 h 429"/>
                <a:gd name="T40" fmla="*/ 56 w 395"/>
                <a:gd name="T41" fmla="*/ 155 h 429"/>
                <a:gd name="T42" fmla="*/ 62 w 395"/>
                <a:gd name="T43" fmla="*/ 155 h 429"/>
                <a:gd name="T44" fmla="*/ 62 w 395"/>
                <a:gd name="T45" fmla="*/ 151 h 429"/>
                <a:gd name="T46" fmla="*/ 62 w 395"/>
                <a:gd name="T47" fmla="*/ 211 h 429"/>
                <a:gd name="T48" fmla="*/ 56 w 395"/>
                <a:gd name="T49" fmla="*/ 211 h 429"/>
                <a:gd name="T50" fmla="*/ 56 w 395"/>
                <a:gd name="T51" fmla="*/ 217 h 429"/>
                <a:gd name="T52" fmla="*/ 62 w 395"/>
                <a:gd name="T53" fmla="*/ 217 h 429"/>
                <a:gd name="T54" fmla="*/ 62 w 395"/>
                <a:gd name="T55" fmla="*/ 211 h 429"/>
                <a:gd name="T56" fmla="*/ 62 w 395"/>
                <a:gd name="T57" fmla="*/ 271 h 429"/>
                <a:gd name="T58" fmla="*/ 56 w 395"/>
                <a:gd name="T59" fmla="*/ 271 h 429"/>
                <a:gd name="T60" fmla="*/ 56 w 395"/>
                <a:gd name="T61" fmla="*/ 277 h 429"/>
                <a:gd name="T62" fmla="*/ 62 w 395"/>
                <a:gd name="T63" fmla="*/ 277 h 429"/>
                <a:gd name="T64" fmla="*/ 62 w 395"/>
                <a:gd name="T65" fmla="*/ 271 h 429"/>
                <a:gd name="T66" fmla="*/ 62 w 395"/>
                <a:gd name="T67" fmla="*/ 332 h 429"/>
                <a:gd name="T68" fmla="*/ 56 w 395"/>
                <a:gd name="T69" fmla="*/ 332 h 429"/>
                <a:gd name="T70" fmla="*/ 56 w 395"/>
                <a:gd name="T71" fmla="*/ 337 h 429"/>
                <a:gd name="T72" fmla="*/ 62 w 395"/>
                <a:gd name="T73" fmla="*/ 337 h 429"/>
                <a:gd name="T74" fmla="*/ 62 w 395"/>
                <a:gd name="T75" fmla="*/ 332 h 429"/>
                <a:gd name="T76" fmla="*/ 62 w 395"/>
                <a:gd name="T77" fmla="*/ 392 h 429"/>
                <a:gd name="T78" fmla="*/ 56 w 395"/>
                <a:gd name="T79" fmla="*/ 392 h 429"/>
                <a:gd name="T80" fmla="*/ 56 w 395"/>
                <a:gd name="T81" fmla="*/ 397 h 429"/>
                <a:gd name="T82" fmla="*/ 62 w 395"/>
                <a:gd name="T83" fmla="*/ 397 h 429"/>
                <a:gd name="T84" fmla="*/ 62 w 395"/>
                <a:gd name="T85" fmla="*/ 392 h 429"/>
                <a:gd name="T86" fmla="*/ 182 w 395"/>
                <a:gd name="T87" fmla="*/ 211 h 429"/>
                <a:gd name="T88" fmla="*/ 177 w 395"/>
                <a:gd name="T89" fmla="*/ 211 h 429"/>
                <a:gd name="T90" fmla="*/ 177 w 395"/>
                <a:gd name="T91" fmla="*/ 217 h 429"/>
                <a:gd name="T92" fmla="*/ 182 w 395"/>
                <a:gd name="T93" fmla="*/ 217 h 429"/>
                <a:gd name="T94" fmla="*/ 182 w 395"/>
                <a:gd name="T95" fmla="*/ 211 h 429"/>
                <a:gd name="T96" fmla="*/ 182 w 395"/>
                <a:gd name="T97" fmla="*/ 273 h 429"/>
                <a:gd name="T98" fmla="*/ 177 w 395"/>
                <a:gd name="T99" fmla="*/ 273 h 429"/>
                <a:gd name="T100" fmla="*/ 177 w 395"/>
                <a:gd name="T101" fmla="*/ 277 h 429"/>
                <a:gd name="T102" fmla="*/ 182 w 395"/>
                <a:gd name="T103" fmla="*/ 277 h 429"/>
                <a:gd name="T104" fmla="*/ 182 w 395"/>
                <a:gd name="T105" fmla="*/ 273 h 429"/>
                <a:gd name="T106" fmla="*/ 243 w 395"/>
                <a:gd name="T107" fmla="*/ 211 h 429"/>
                <a:gd name="T108" fmla="*/ 237 w 395"/>
                <a:gd name="T109" fmla="*/ 211 h 429"/>
                <a:gd name="T110" fmla="*/ 237 w 395"/>
                <a:gd name="T111" fmla="*/ 217 h 429"/>
                <a:gd name="T112" fmla="*/ 243 w 395"/>
                <a:gd name="T113" fmla="*/ 217 h 429"/>
                <a:gd name="T114" fmla="*/ 243 w 395"/>
                <a:gd name="T115" fmla="*/ 211 h 429"/>
                <a:gd name="T116" fmla="*/ 243 w 395"/>
                <a:gd name="T117" fmla="*/ 273 h 429"/>
                <a:gd name="T118" fmla="*/ 237 w 395"/>
                <a:gd name="T119" fmla="*/ 273 h 429"/>
                <a:gd name="T120" fmla="*/ 237 w 395"/>
                <a:gd name="T121" fmla="*/ 277 h 429"/>
                <a:gd name="T122" fmla="*/ 243 w 395"/>
                <a:gd name="T123" fmla="*/ 277 h 429"/>
                <a:gd name="T124" fmla="*/ 243 w 395"/>
                <a:gd name="T125" fmla="*/ 273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95" h="429">
                  <a:moveTo>
                    <a:pt x="299" y="151"/>
                  </a:moveTo>
                  <a:lnTo>
                    <a:pt x="299" y="429"/>
                  </a:lnTo>
                  <a:lnTo>
                    <a:pt x="242" y="429"/>
                  </a:lnTo>
                  <a:lnTo>
                    <a:pt x="242" y="333"/>
                  </a:lnTo>
                  <a:lnTo>
                    <a:pt x="181" y="333"/>
                  </a:lnTo>
                  <a:lnTo>
                    <a:pt x="181" y="429"/>
                  </a:lnTo>
                  <a:lnTo>
                    <a:pt x="121" y="429"/>
                  </a:lnTo>
                  <a:lnTo>
                    <a:pt x="121" y="151"/>
                  </a:lnTo>
                  <a:lnTo>
                    <a:pt x="211" y="151"/>
                  </a:lnTo>
                  <a:lnTo>
                    <a:pt x="299" y="151"/>
                  </a:lnTo>
                  <a:moveTo>
                    <a:pt x="211" y="151"/>
                  </a:moveTo>
                  <a:lnTo>
                    <a:pt x="211" y="92"/>
                  </a:lnTo>
                  <a:lnTo>
                    <a:pt x="0" y="92"/>
                  </a:lnTo>
                  <a:lnTo>
                    <a:pt x="0" y="429"/>
                  </a:lnTo>
                  <a:moveTo>
                    <a:pt x="395" y="429"/>
                  </a:moveTo>
                  <a:lnTo>
                    <a:pt x="395" y="123"/>
                  </a:lnTo>
                  <a:lnTo>
                    <a:pt x="268" y="0"/>
                  </a:lnTo>
                  <a:lnTo>
                    <a:pt x="268" y="151"/>
                  </a:lnTo>
                  <a:moveTo>
                    <a:pt x="62" y="151"/>
                  </a:moveTo>
                  <a:lnTo>
                    <a:pt x="56" y="151"/>
                  </a:lnTo>
                  <a:lnTo>
                    <a:pt x="56" y="155"/>
                  </a:lnTo>
                  <a:lnTo>
                    <a:pt x="62" y="155"/>
                  </a:lnTo>
                  <a:lnTo>
                    <a:pt x="62" y="151"/>
                  </a:lnTo>
                  <a:moveTo>
                    <a:pt x="62" y="211"/>
                  </a:moveTo>
                  <a:lnTo>
                    <a:pt x="56" y="211"/>
                  </a:lnTo>
                  <a:lnTo>
                    <a:pt x="56" y="217"/>
                  </a:lnTo>
                  <a:lnTo>
                    <a:pt x="62" y="217"/>
                  </a:lnTo>
                  <a:lnTo>
                    <a:pt x="62" y="211"/>
                  </a:lnTo>
                  <a:moveTo>
                    <a:pt x="62" y="271"/>
                  </a:moveTo>
                  <a:lnTo>
                    <a:pt x="56" y="271"/>
                  </a:lnTo>
                  <a:lnTo>
                    <a:pt x="56" y="277"/>
                  </a:lnTo>
                  <a:lnTo>
                    <a:pt x="62" y="277"/>
                  </a:lnTo>
                  <a:lnTo>
                    <a:pt x="62" y="271"/>
                  </a:lnTo>
                  <a:moveTo>
                    <a:pt x="62" y="332"/>
                  </a:moveTo>
                  <a:lnTo>
                    <a:pt x="56" y="332"/>
                  </a:lnTo>
                  <a:lnTo>
                    <a:pt x="56" y="337"/>
                  </a:lnTo>
                  <a:lnTo>
                    <a:pt x="62" y="337"/>
                  </a:lnTo>
                  <a:lnTo>
                    <a:pt x="62" y="332"/>
                  </a:lnTo>
                  <a:moveTo>
                    <a:pt x="62" y="392"/>
                  </a:moveTo>
                  <a:lnTo>
                    <a:pt x="56" y="392"/>
                  </a:lnTo>
                  <a:lnTo>
                    <a:pt x="56" y="397"/>
                  </a:lnTo>
                  <a:lnTo>
                    <a:pt x="62" y="397"/>
                  </a:lnTo>
                  <a:lnTo>
                    <a:pt x="62" y="392"/>
                  </a:lnTo>
                  <a:moveTo>
                    <a:pt x="182" y="211"/>
                  </a:moveTo>
                  <a:lnTo>
                    <a:pt x="177" y="211"/>
                  </a:lnTo>
                  <a:lnTo>
                    <a:pt x="177" y="217"/>
                  </a:lnTo>
                  <a:lnTo>
                    <a:pt x="182" y="217"/>
                  </a:lnTo>
                  <a:lnTo>
                    <a:pt x="182" y="211"/>
                  </a:lnTo>
                  <a:moveTo>
                    <a:pt x="182" y="273"/>
                  </a:moveTo>
                  <a:lnTo>
                    <a:pt x="177" y="273"/>
                  </a:lnTo>
                  <a:lnTo>
                    <a:pt x="177" y="277"/>
                  </a:lnTo>
                  <a:lnTo>
                    <a:pt x="182" y="277"/>
                  </a:lnTo>
                  <a:lnTo>
                    <a:pt x="182" y="273"/>
                  </a:lnTo>
                  <a:moveTo>
                    <a:pt x="243" y="211"/>
                  </a:moveTo>
                  <a:lnTo>
                    <a:pt x="237" y="211"/>
                  </a:lnTo>
                  <a:lnTo>
                    <a:pt x="237" y="217"/>
                  </a:lnTo>
                  <a:lnTo>
                    <a:pt x="243" y="217"/>
                  </a:lnTo>
                  <a:lnTo>
                    <a:pt x="243" y="211"/>
                  </a:lnTo>
                  <a:moveTo>
                    <a:pt x="243" y="273"/>
                  </a:moveTo>
                  <a:lnTo>
                    <a:pt x="237" y="273"/>
                  </a:lnTo>
                  <a:lnTo>
                    <a:pt x="237" y="277"/>
                  </a:lnTo>
                  <a:lnTo>
                    <a:pt x="243" y="277"/>
                  </a:lnTo>
                  <a:lnTo>
                    <a:pt x="243" y="273"/>
                  </a:lnTo>
                </a:path>
              </a:pathLst>
            </a:custGeom>
            <a:noFill/>
            <a:ln w="15875" cap="sq">
              <a:solidFill>
                <a:schemeClr val="tx2">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85800" fontAlgn="auto">
                <a:spcBef>
                  <a:spcPts val="0"/>
                </a:spcBef>
                <a:spcAft>
                  <a:spcPts val="0"/>
                </a:spcAft>
              </a:pPr>
              <a:endParaRPr lang="en-US" sz="662" b="0">
                <a:gradFill>
                  <a:gsLst>
                    <a:gs pos="0">
                      <a:srgbClr val="505050"/>
                    </a:gs>
                    <a:gs pos="100000">
                      <a:srgbClr val="505050"/>
                    </a:gs>
                  </a:gsLst>
                </a:gradFill>
                <a:latin typeface="Segoe UI"/>
                <a:cs typeface="+mn-cs"/>
              </a:endParaRPr>
            </a:p>
          </p:txBody>
        </p:sp>
        <p:sp>
          <p:nvSpPr>
            <p:cNvPr id="185" name="building_7">
              <a:extLst>
                <a:ext uri="{FF2B5EF4-FFF2-40B4-BE49-F238E27FC236}">
                  <a16:creationId xmlns:a16="http://schemas.microsoft.com/office/drawing/2014/main" id="{E7BE6E43-CFF3-4ED4-9321-A58A7145E104}"/>
                </a:ext>
              </a:extLst>
            </p:cNvPr>
            <p:cNvSpPr>
              <a:spLocks noChangeAspect="1" noEditPoints="1"/>
            </p:cNvSpPr>
            <p:nvPr/>
          </p:nvSpPr>
          <p:spPr bwMode="auto">
            <a:xfrm>
              <a:off x="3973533" y="5737532"/>
              <a:ext cx="683850" cy="774328"/>
            </a:xfrm>
            <a:custGeom>
              <a:avLst/>
              <a:gdLst>
                <a:gd name="T0" fmla="*/ 142 w 235"/>
                <a:gd name="T1" fmla="*/ 110 h 269"/>
                <a:gd name="T2" fmla="*/ 168 w 235"/>
                <a:gd name="T3" fmla="*/ 110 h 269"/>
                <a:gd name="T4" fmla="*/ 235 w 235"/>
                <a:gd name="T5" fmla="*/ 176 h 269"/>
                <a:gd name="T6" fmla="*/ 235 w 235"/>
                <a:gd name="T7" fmla="*/ 269 h 269"/>
                <a:gd name="T8" fmla="*/ 142 w 235"/>
                <a:gd name="T9" fmla="*/ 94 h 269"/>
                <a:gd name="T10" fmla="*/ 142 w 235"/>
                <a:gd name="T11" fmla="*/ 72 h 269"/>
                <a:gd name="T12" fmla="*/ 0 w 235"/>
                <a:gd name="T13" fmla="*/ 72 h 269"/>
                <a:gd name="T14" fmla="*/ 0 w 235"/>
                <a:gd name="T15" fmla="*/ 269 h 269"/>
                <a:gd name="T16" fmla="*/ 54 w 235"/>
                <a:gd name="T17" fmla="*/ 269 h 269"/>
                <a:gd name="T18" fmla="*/ 54 w 235"/>
                <a:gd name="T19" fmla="*/ 215 h 269"/>
                <a:gd name="T20" fmla="*/ 91 w 235"/>
                <a:gd name="T21" fmla="*/ 215 h 269"/>
                <a:gd name="T22" fmla="*/ 91 w 235"/>
                <a:gd name="T23" fmla="*/ 269 h 269"/>
                <a:gd name="T24" fmla="*/ 142 w 235"/>
                <a:gd name="T25" fmla="*/ 269 h 269"/>
                <a:gd name="T26" fmla="*/ 142 w 235"/>
                <a:gd name="T27" fmla="*/ 110 h 269"/>
                <a:gd name="T28" fmla="*/ 142 w 235"/>
                <a:gd name="T29" fmla="*/ 94 h 269"/>
                <a:gd name="T30" fmla="*/ 127 w 235"/>
                <a:gd name="T31" fmla="*/ 72 h 269"/>
                <a:gd name="T32" fmla="*/ 127 w 235"/>
                <a:gd name="T33" fmla="*/ 37 h 269"/>
                <a:gd name="T34" fmla="*/ 16 w 235"/>
                <a:gd name="T35" fmla="*/ 37 h 269"/>
                <a:gd name="T36" fmla="*/ 16 w 235"/>
                <a:gd name="T37" fmla="*/ 72 h 269"/>
                <a:gd name="T38" fmla="*/ 90 w 235"/>
                <a:gd name="T39" fmla="*/ 37 h 269"/>
                <a:gd name="T40" fmla="*/ 90 w 235"/>
                <a:gd name="T41" fmla="*/ 0 h 269"/>
                <a:gd name="T42" fmla="*/ 53 w 235"/>
                <a:gd name="T43" fmla="*/ 0 h 269"/>
                <a:gd name="T44" fmla="*/ 53 w 235"/>
                <a:gd name="T45" fmla="*/ 37 h 269"/>
                <a:gd name="T46" fmla="*/ 36 w 235"/>
                <a:gd name="T47" fmla="*/ 106 h 269"/>
                <a:gd name="T48" fmla="*/ 36 w 235"/>
                <a:gd name="T49" fmla="*/ 129 h 269"/>
                <a:gd name="T50" fmla="*/ 71 w 235"/>
                <a:gd name="T51" fmla="*/ 106 h 269"/>
                <a:gd name="T52" fmla="*/ 71 w 235"/>
                <a:gd name="T53" fmla="*/ 129 h 269"/>
                <a:gd name="T54" fmla="*/ 108 w 235"/>
                <a:gd name="T55" fmla="*/ 106 h 269"/>
                <a:gd name="T56" fmla="*/ 108 w 235"/>
                <a:gd name="T57" fmla="*/ 129 h 269"/>
                <a:gd name="T58" fmla="*/ 36 w 235"/>
                <a:gd name="T59" fmla="*/ 160 h 269"/>
                <a:gd name="T60" fmla="*/ 36 w 235"/>
                <a:gd name="T61" fmla="*/ 184 h 269"/>
                <a:gd name="T62" fmla="*/ 71 w 235"/>
                <a:gd name="T63" fmla="*/ 160 h 269"/>
                <a:gd name="T64" fmla="*/ 71 w 235"/>
                <a:gd name="T65" fmla="*/ 184 h 269"/>
                <a:gd name="T66" fmla="*/ 108 w 235"/>
                <a:gd name="T67" fmla="*/ 160 h 269"/>
                <a:gd name="T68" fmla="*/ 108 w 235"/>
                <a:gd name="T69" fmla="*/ 184 h 269"/>
                <a:gd name="T70" fmla="*/ 175 w 235"/>
                <a:gd name="T71" fmla="*/ 269 h 269"/>
                <a:gd name="T72" fmla="*/ 201 w 235"/>
                <a:gd name="T73" fmla="*/ 269 h 269"/>
                <a:gd name="T74" fmla="*/ 175 w 235"/>
                <a:gd name="T75" fmla="*/ 235 h 269"/>
                <a:gd name="T76" fmla="*/ 201 w 235"/>
                <a:gd name="T77" fmla="*/ 235 h 269"/>
                <a:gd name="T78" fmla="*/ 175 w 235"/>
                <a:gd name="T79" fmla="*/ 200 h 269"/>
                <a:gd name="T80" fmla="*/ 201 w 235"/>
                <a:gd name="T81" fmla="*/ 200 h 269"/>
                <a:gd name="T82" fmla="*/ 175 w 235"/>
                <a:gd name="T83" fmla="*/ 166 h 269"/>
                <a:gd name="T84" fmla="*/ 201 w 235"/>
                <a:gd name="T85" fmla="*/ 166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35" h="269">
                  <a:moveTo>
                    <a:pt x="142" y="110"/>
                  </a:moveTo>
                  <a:cubicBezTo>
                    <a:pt x="168" y="110"/>
                    <a:pt x="168" y="110"/>
                    <a:pt x="168" y="110"/>
                  </a:cubicBezTo>
                  <a:cubicBezTo>
                    <a:pt x="205" y="110"/>
                    <a:pt x="235" y="140"/>
                    <a:pt x="235" y="176"/>
                  </a:cubicBezTo>
                  <a:cubicBezTo>
                    <a:pt x="235" y="269"/>
                    <a:pt x="235" y="269"/>
                    <a:pt x="235" y="269"/>
                  </a:cubicBezTo>
                  <a:moveTo>
                    <a:pt x="142" y="94"/>
                  </a:moveTo>
                  <a:cubicBezTo>
                    <a:pt x="142" y="72"/>
                    <a:pt x="142" y="72"/>
                    <a:pt x="142" y="72"/>
                  </a:cubicBezTo>
                  <a:cubicBezTo>
                    <a:pt x="0" y="72"/>
                    <a:pt x="0" y="72"/>
                    <a:pt x="0" y="72"/>
                  </a:cubicBezTo>
                  <a:cubicBezTo>
                    <a:pt x="0" y="269"/>
                    <a:pt x="0" y="269"/>
                    <a:pt x="0" y="269"/>
                  </a:cubicBezTo>
                  <a:cubicBezTo>
                    <a:pt x="54" y="269"/>
                    <a:pt x="54" y="269"/>
                    <a:pt x="54" y="269"/>
                  </a:cubicBezTo>
                  <a:cubicBezTo>
                    <a:pt x="54" y="215"/>
                    <a:pt x="54" y="215"/>
                    <a:pt x="54" y="215"/>
                  </a:cubicBezTo>
                  <a:cubicBezTo>
                    <a:pt x="91" y="215"/>
                    <a:pt x="91" y="215"/>
                    <a:pt x="91" y="215"/>
                  </a:cubicBezTo>
                  <a:cubicBezTo>
                    <a:pt x="91" y="269"/>
                    <a:pt x="91" y="269"/>
                    <a:pt x="91" y="269"/>
                  </a:cubicBezTo>
                  <a:cubicBezTo>
                    <a:pt x="142" y="269"/>
                    <a:pt x="142" y="269"/>
                    <a:pt x="142" y="269"/>
                  </a:cubicBezTo>
                  <a:cubicBezTo>
                    <a:pt x="142" y="110"/>
                    <a:pt x="142" y="110"/>
                    <a:pt x="142" y="110"/>
                  </a:cubicBezTo>
                  <a:lnTo>
                    <a:pt x="142" y="94"/>
                  </a:lnTo>
                  <a:close/>
                  <a:moveTo>
                    <a:pt x="127" y="72"/>
                  </a:moveTo>
                  <a:cubicBezTo>
                    <a:pt x="127" y="37"/>
                    <a:pt x="127" y="37"/>
                    <a:pt x="127" y="37"/>
                  </a:cubicBezTo>
                  <a:cubicBezTo>
                    <a:pt x="16" y="37"/>
                    <a:pt x="16" y="37"/>
                    <a:pt x="16" y="37"/>
                  </a:cubicBezTo>
                  <a:cubicBezTo>
                    <a:pt x="16" y="72"/>
                    <a:pt x="16" y="72"/>
                    <a:pt x="16" y="72"/>
                  </a:cubicBezTo>
                  <a:moveTo>
                    <a:pt x="90" y="37"/>
                  </a:moveTo>
                  <a:cubicBezTo>
                    <a:pt x="90" y="0"/>
                    <a:pt x="90" y="0"/>
                    <a:pt x="90" y="0"/>
                  </a:cubicBezTo>
                  <a:cubicBezTo>
                    <a:pt x="53" y="0"/>
                    <a:pt x="53" y="0"/>
                    <a:pt x="53" y="0"/>
                  </a:cubicBezTo>
                  <a:cubicBezTo>
                    <a:pt x="53" y="37"/>
                    <a:pt x="53" y="37"/>
                    <a:pt x="53" y="37"/>
                  </a:cubicBezTo>
                  <a:moveTo>
                    <a:pt x="36" y="106"/>
                  </a:moveTo>
                  <a:cubicBezTo>
                    <a:pt x="36" y="129"/>
                    <a:pt x="36" y="129"/>
                    <a:pt x="36" y="129"/>
                  </a:cubicBezTo>
                  <a:moveTo>
                    <a:pt x="71" y="106"/>
                  </a:moveTo>
                  <a:cubicBezTo>
                    <a:pt x="71" y="129"/>
                    <a:pt x="71" y="129"/>
                    <a:pt x="71" y="129"/>
                  </a:cubicBezTo>
                  <a:moveTo>
                    <a:pt x="108" y="106"/>
                  </a:moveTo>
                  <a:cubicBezTo>
                    <a:pt x="108" y="129"/>
                    <a:pt x="108" y="129"/>
                    <a:pt x="108" y="129"/>
                  </a:cubicBezTo>
                  <a:moveTo>
                    <a:pt x="36" y="160"/>
                  </a:moveTo>
                  <a:cubicBezTo>
                    <a:pt x="36" y="184"/>
                    <a:pt x="36" y="184"/>
                    <a:pt x="36" y="184"/>
                  </a:cubicBezTo>
                  <a:moveTo>
                    <a:pt x="71" y="160"/>
                  </a:moveTo>
                  <a:cubicBezTo>
                    <a:pt x="71" y="184"/>
                    <a:pt x="71" y="184"/>
                    <a:pt x="71" y="184"/>
                  </a:cubicBezTo>
                  <a:moveTo>
                    <a:pt x="108" y="160"/>
                  </a:moveTo>
                  <a:cubicBezTo>
                    <a:pt x="108" y="184"/>
                    <a:pt x="108" y="184"/>
                    <a:pt x="108" y="184"/>
                  </a:cubicBezTo>
                  <a:moveTo>
                    <a:pt x="175" y="269"/>
                  </a:moveTo>
                  <a:cubicBezTo>
                    <a:pt x="201" y="269"/>
                    <a:pt x="201" y="269"/>
                    <a:pt x="201" y="269"/>
                  </a:cubicBezTo>
                  <a:moveTo>
                    <a:pt x="175" y="235"/>
                  </a:moveTo>
                  <a:cubicBezTo>
                    <a:pt x="201" y="235"/>
                    <a:pt x="201" y="235"/>
                    <a:pt x="201" y="235"/>
                  </a:cubicBezTo>
                  <a:moveTo>
                    <a:pt x="175" y="200"/>
                  </a:moveTo>
                  <a:cubicBezTo>
                    <a:pt x="201" y="200"/>
                    <a:pt x="201" y="200"/>
                    <a:pt x="201" y="200"/>
                  </a:cubicBezTo>
                  <a:moveTo>
                    <a:pt x="175" y="166"/>
                  </a:moveTo>
                  <a:cubicBezTo>
                    <a:pt x="201" y="166"/>
                    <a:pt x="201" y="166"/>
                    <a:pt x="201" y="166"/>
                  </a:cubicBezTo>
                </a:path>
              </a:pathLst>
            </a:custGeom>
            <a:noFill/>
            <a:ln w="15875" cap="sq">
              <a:solidFill>
                <a:schemeClr val="tx2">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85800" fontAlgn="auto">
                <a:spcBef>
                  <a:spcPts val="0"/>
                </a:spcBef>
                <a:spcAft>
                  <a:spcPts val="0"/>
                </a:spcAft>
              </a:pPr>
              <a:endParaRPr lang="en-US" sz="662" b="0">
                <a:gradFill>
                  <a:gsLst>
                    <a:gs pos="0">
                      <a:srgbClr val="505050"/>
                    </a:gs>
                    <a:gs pos="100000">
                      <a:srgbClr val="505050"/>
                    </a:gs>
                  </a:gsLst>
                </a:gradFill>
                <a:latin typeface="Segoe UI"/>
                <a:cs typeface="+mn-cs"/>
              </a:endParaRPr>
            </a:p>
          </p:txBody>
        </p:sp>
        <p:sp>
          <p:nvSpPr>
            <p:cNvPr id="186" name="building_5">
              <a:extLst>
                <a:ext uri="{FF2B5EF4-FFF2-40B4-BE49-F238E27FC236}">
                  <a16:creationId xmlns:a16="http://schemas.microsoft.com/office/drawing/2014/main" id="{815ECEC9-7A55-41F6-8860-E3DA815F3A8E}"/>
                </a:ext>
              </a:extLst>
            </p:cNvPr>
            <p:cNvSpPr>
              <a:spLocks noChangeAspect="1" noEditPoints="1"/>
            </p:cNvSpPr>
            <p:nvPr/>
          </p:nvSpPr>
          <p:spPr bwMode="auto">
            <a:xfrm>
              <a:off x="2831582" y="5729685"/>
              <a:ext cx="720184" cy="782175"/>
            </a:xfrm>
            <a:custGeom>
              <a:avLst/>
              <a:gdLst>
                <a:gd name="T0" fmla="*/ 299 w 395"/>
                <a:gd name="T1" fmla="*/ 151 h 429"/>
                <a:gd name="T2" fmla="*/ 299 w 395"/>
                <a:gd name="T3" fmla="*/ 429 h 429"/>
                <a:gd name="T4" fmla="*/ 242 w 395"/>
                <a:gd name="T5" fmla="*/ 429 h 429"/>
                <a:gd name="T6" fmla="*/ 242 w 395"/>
                <a:gd name="T7" fmla="*/ 333 h 429"/>
                <a:gd name="T8" fmla="*/ 181 w 395"/>
                <a:gd name="T9" fmla="*/ 333 h 429"/>
                <a:gd name="T10" fmla="*/ 181 w 395"/>
                <a:gd name="T11" fmla="*/ 429 h 429"/>
                <a:gd name="T12" fmla="*/ 121 w 395"/>
                <a:gd name="T13" fmla="*/ 429 h 429"/>
                <a:gd name="T14" fmla="*/ 121 w 395"/>
                <a:gd name="T15" fmla="*/ 151 h 429"/>
                <a:gd name="T16" fmla="*/ 211 w 395"/>
                <a:gd name="T17" fmla="*/ 151 h 429"/>
                <a:gd name="T18" fmla="*/ 299 w 395"/>
                <a:gd name="T19" fmla="*/ 151 h 429"/>
                <a:gd name="T20" fmla="*/ 211 w 395"/>
                <a:gd name="T21" fmla="*/ 151 h 429"/>
                <a:gd name="T22" fmla="*/ 211 w 395"/>
                <a:gd name="T23" fmla="*/ 92 h 429"/>
                <a:gd name="T24" fmla="*/ 0 w 395"/>
                <a:gd name="T25" fmla="*/ 92 h 429"/>
                <a:gd name="T26" fmla="*/ 0 w 395"/>
                <a:gd name="T27" fmla="*/ 429 h 429"/>
                <a:gd name="T28" fmla="*/ 395 w 395"/>
                <a:gd name="T29" fmla="*/ 429 h 429"/>
                <a:gd name="T30" fmla="*/ 395 w 395"/>
                <a:gd name="T31" fmla="*/ 123 h 429"/>
                <a:gd name="T32" fmla="*/ 268 w 395"/>
                <a:gd name="T33" fmla="*/ 0 h 429"/>
                <a:gd name="T34" fmla="*/ 268 w 395"/>
                <a:gd name="T35" fmla="*/ 151 h 429"/>
                <a:gd name="T36" fmla="*/ 62 w 395"/>
                <a:gd name="T37" fmla="*/ 151 h 429"/>
                <a:gd name="T38" fmla="*/ 56 w 395"/>
                <a:gd name="T39" fmla="*/ 151 h 429"/>
                <a:gd name="T40" fmla="*/ 56 w 395"/>
                <a:gd name="T41" fmla="*/ 155 h 429"/>
                <a:gd name="T42" fmla="*/ 62 w 395"/>
                <a:gd name="T43" fmla="*/ 155 h 429"/>
                <a:gd name="T44" fmla="*/ 62 w 395"/>
                <a:gd name="T45" fmla="*/ 151 h 429"/>
                <a:gd name="T46" fmla="*/ 62 w 395"/>
                <a:gd name="T47" fmla="*/ 211 h 429"/>
                <a:gd name="T48" fmla="*/ 56 w 395"/>
                <a:gd name="T49" fmla="*/ 211 h 429"/>
                <a:gd name="T50" fmla="*/ 56 w 395"/>
                <a:gd name="T51" fmla="*/ 217 h 429"/>
                <a:gd name="T52" fmla="*/ 62 w 395"/>
                <a:gd name="T53" fmla="*/ 217 h 429"/>
                <a:gd name="T54" fmla="*/ 62 w 395"/>
                <a:gd name="T55" fmla="*/ 211 h 429"/>
                <a:gd name="T56" fmla="*/ 62 w 395"/>
                <a:gd name="T57" fmla="*/ 271 h 429"/>
                <a:gd name="T58" fmla="*/ 56 w 395"/>
                <a:gd name="T59" fmla="*/ 271 h 429"/>
                <a:gd name="T60" fmla="*/ 56 w 395"/>
                <a:gd name="T61" fmla="*/ 277 h 429"/>
                <a:gd name="T62" fmla="*/ 62 w 395"/>
                <a:gd name="T63" fmla="*/ 277 h 429"/>
                <a:gd name="T64" fmla="*/ 62 w 395"/>
                <a:gd name="T65" fmla="*/ 271 h 429"/>
                <a:gd name="T66" fmla="*/ 62 w 395"/>
                <a:gd name="T67" fmla="*/ 332 h 429"/>
                <a:gd name="T68" fmla="*/ 56 w 395"/>
                <a:gd name="T69" fmla="*/ 332 h 429"/>
                <a:gd name="T70" fmla="*/ 56 w 395"/>
                <a:gd name="T71" fmla="*/ 337 h 429"/>
                <a:gd name="T72" fmla="*/ 62 w 395"/>
                <a:gd name="T73" fmla="*/ 337 h 429"/>
                <a:gd name="T74" fmla="*/ 62 w 395"/>
                <a:gd name="T75" fmla="*/ 332 h 429"/>
                <a:gd name="T76" fmla="*/ 62 w 395"/>
                <a:gd name="T77" fmla="*/ 392 h 429"/>
                <a:gd name="T78" fmla="*/ 56 w 395"/>
                <a:gd name="T79" fmla="*/ 392 h 429"/>
                <a:gd name="T80" fmla="*/ 56 w 395"/>
                <a:gd name="T81" fmla="*/ 397 h 429"/>
                <a:gd name="T82" fmla="*/ 62 w 395"/>
                <a:gd name="T83" fmla="*/ 397 h 429"/>
                <a:gd name="T84" fmla="*/ 62 w 395"/>
                <a:gd name="T85" fmla="*/ 392 h 429"/>
                <a:gd name="T86" fmla="*/ 182 w 395"/>
                <a:gd name="T87" fmla="*/ 211 h 429"/>
                <a:gd name="T88" fmla="*/ 177 w 395"/>
                <a:gd name="T89" fmla="*/ 211 h 429"/>
                <a:gd name="T90" fmla="*/ 177 w 395"/>
                <a:gd name="T91" fmla="*/ 217 h 429"/>
                <a:gd name="T92" fmla="*/ 182 w 395"/>
                <a:gd name="T93" fmla="*/ 217 h 429"/>
                <a:gd name="T94" fmla="*/ 182 w 395"/>
                <a:gd name="T95" fmla="*/ 211 h 429"/>
                <a:gd name="T96" fmla="*/ 182 w 395"/>
                <a:gd name="T97" fmla="*/ 273 h 429"/>
                <a:gd name="T98" fmla="*/ 177 w 395"/>
                <a:gd name="T99" fmla="*/ 273 h 429"/>
                <a:gd name="T100" fmla="*/ 177 w 395"/>
                <a:gd name="T101" fmla="*/ 277 h 429"/>
                <a:gd name="T102" fmla="*/ 182 w 395"/>
                <a:gd name="T103" fmla="*/ 277 h 429"/>
                <a:gd name="T104" fmla="*/ 182 w 395"/>
                <a:gd name="T105" fmla="*/ 273 h 429"/>
                <a:gd name="T106" fmla="*/ 243 w 395"/>
                <a:gd name="T107" fmla="*/ 211 h 429"/>
                <a:gd name="T108" fmla="*/ 237 w 395"/>
                <a:gd name="T109" fmla="*/ 211 h 429"/>
                <a:gd name="T110" fmla="*/ 237 w 395"/>
                <a:gd name="T111" fmla="*/ 217 h 429"/>
                <a:gd name="T112" fmla="*/ 243 w 395"/>
                <a:gd name="T113" fmla="*/ 217 h 429"/>
                <a:gd name="T114" fmla="*/ 243 w 395"/>
                <a:gd name="T115" fmla="*/ 211 h 429"/>
                <a:gd name="T116" fmla="*/ 243 w 395"/>
                <a:gd name="T117" fmla="*/ 273 h 429"/>
                <a:gd name="T118" fmla="*/ 237 w 395"/>
                <a:gd name="T119" fmla="*/ 273 h 429"/>
                <a:gd name="T120" fmla="*/ 237 w 395"/>
                <a:gd name="T121" fmla="*/ 277 h 429"/>
                <a:gd name="T122" fmla="*/ 243 w 395"/>
                <a:gd name="T123" fmla="*/ 277 h 429"/>
                <a:gd name="T124" fmla="*/ 243 w 395"/>
                <a:gd name="T125" fmla="*/ 273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95" h="429">
                  <a:moveTo>
                    <a:pt x="299" y="151"/>
                  </a:moveTo>
                  <a:lnTo>
                    <a:pt x="299" y="429"/>
                  </a:lnTo>
                  <a:lnTo>
                    <a:pt x="242" y="429"/>
                  </a:lnTo>
                  <a:lnTo>
                    <a:pt x="242" y="333"/>
                  </a:lnTo>
                  <a:lnTo>
                    <a:pt x="181" y="333"/>
                  </a:lnTo>
                  <a:lnTo>
                    <a:pt x="181" y="429"/>
                  </a:lnTo>
                  <a:lnTo>
                    <a:pt x="121" y="429"/>
                  </a:lnTo>
                  <a:lnTo>
                    <a:pt x="121" y="151"/>
                  </a:lnTo>
                  <a:lnTo>
                    <a:pt x="211" y="151"/>
                  </a:lnTo>
                  <a:lnTo>
                    <a:pt x="299" y="151"/>
                  </a:lnTo>
                  <a:moveTo>
                    <a:pt x="211" y="151"/>
                  </a:moveTo>
                  <a:lnTo>
                    <a:pt x="211" y="92"/>
                  </a:lnTo>
                  <a:lnTo>
                    <a:pt x="0" y="92"/>
                  </a:lnTo>
                  <a:lnTo>
                    <a:pt x="0" y="429"/>
                  </a:lnTo>
                  <a:moveTo>
                    <a:pt x="395" y="429"/>
                  </a:moveTo>
                  <a:lnTo>
                    <a:pt x="395" y="123"/>
                  </a:lnTo>
                  <a:lnTo>
                    <a:pt x="268" y="0"/>
                  </a:lnTo>
                  <a:lnTo>
                    <a:pt x="268" y="151"/>
                  </a:lnTo>
                  <a:moveTo>
                    <a:pt x="62" y="151"/>
                  </a:moveTo>
                  <a:lnTo>
                    <a:pt x="56" y="151"/>
                  </a:lnTo>
                  <a:lnTo>
                    <a:pt x="56" y="155"/>
                  </a:lnTo>
                  <a:lnTo>
                    <a:pt x="62" y="155"/>
                  </a:lnTo>
                  <a:lnTo>
                    <a:pt x="62" y="151"/>
                  </a:lnTo>
                  <a:moveTo>
                    <a:pt x="62" y="211"/>
                  </a:moveTo>
                  <a:lnTo>
                    <a:pt x="56" y="211"/>
                  </a:lnTo>
                  <a:lnTo>
                    <a:pt x="56" y="217"/>
                  </a:lnTo>
                  <a:lnTo>
                    <a:pt x="62" y="217"/>
                  </a:lnTo>
                  <a:lnTo>
                    <a:pt x="62" y="211"/>
                  </a:lnTo>
                  <a:moveTo>
                    <a:pt x="62" y="271"/>
                  </a:moveTo>
                  <a:lnTo>
                    <a:pt x="56" y="271"/>
                  </a:lnTo>
                  <a:lnTo>
                    <a:pt x="56" y="277"/>
                  </a:lnTo>
                  <a:lnTo>
                    <a:pt x="62" y="277"/>
                  </a:lnTo>
                  <a:lnTo>
                    <a:pt x="62" y="271"/>
                  </a:lnTo>
                  <a:moveTo>
                    <a:pt x="62" y="332"/>
                  </a:moveTo>
                  <a:lnTo>
                    <a:pt x="56" y="332"/>
                  </a:lnTo>
                  <a:lnTo>
                    <a:pt x="56" y="337"/>
                  </a:lnTo>
                  <a:lnTo>
                    <a:pt x="62" y="337"/>
                  </a:lnTo>
                  <a:lnTo>
                    <a:pt x="62" y="332"/>
                  </a:lnTo>
                  <a:moveTo>
                    <a:pt x="62" y="392"/>
                  </a:moveTo>
                  <a:lnTo>
                    <a:pt x="56" y="392"/>
                  </a:lnTo>
                  <a:lnTo>
                    <a:pt x="56" y="397"/>
                  </a:lnTo>
                  <a:lnTo>
                    <a:pt x="62" y="397"/>
                  </a:lnTo>
                  <a:lnTo>
                    <a:pt x="62" y="392"/>
                  </a:lnTo>
                  <a:moveTo>
                    <a:pt x="182" y="211"/>
                  </a:moveTo>
                  <a:lnTo>
                    <a:pt x="177" y="211"/>
                  </a:lnTo>
                  <a:lnTo>
                    <a:pt x="177" y="217"/>
                  </a:lnTo>
                  <a:lnTo>
                    <a:pt x="182" y="217"/>
                  </a:lnTo>
                  <a:lnTo>
                    <a:pt x="182" y="211"/>
                  </a:lnTo>
                  <a:moveTo>
                    <a:pt x="182" y="273"/>
                  </a:moveTo>
                  <a:lnTo>
                    <a:pt x="177" y="273"/>
                  </a:lnTo>
                  <a:lnTo>
                    <a:pt x="177" y="277"/>
                  </a:lnTo>
                  <a:lnTo>
                    <a:pt x="182" y="277"/>
                  </a:lnTo>
                  <a:lnTo>
                    <a:pt x="182" y="273"/>
                  </a:lnTo>
                  <a:moveTo>
                    <a:pt x="243" y="211"/>
                  </a:moveTo>
                  <a:lnTo>
                    <a:pt x="237" y="211"/>
                  </a:lnTo>
                  <a:lnTo>
                    <a:pt x="237" y="217"/>
                  </a:lnTo>
                  <a:lnTo>
                    <a:pt x="243" y="217"/>
                  </a:lnTo>
                  <a:lnTo>
                    <a:pt x="243" y="211"/>
                  </a:lnTo>
                  <a:moveTo>
                    <a:pt x="243" y="273"/>
                  </a:moveTo>
                  <a:lnTo>
                    <a:pt x="237" y="273"/>
                  </a:lnTo>
                  <a:lnTo>
                    <a:pt x="237" y="277"/>
                  </a:lnTo>
                  <a:lnTo>
                    <a:pt x="243" y="277"/>
                  </a:lnTo>
                  <a:lnTo>
                    <a:pt x="243" y="273"/>
                  </a:lnTo>
                </a:path>
              </a:pathLst>
            </a:custGeom>
            <a:noFill/>
            <a:ln w="15875" cap="sq">
              <a:solidFill>
                <a:schemeClr val="tx2">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85800" fontAlgn="auto">
                <a:spcBef>
                  <a:spcPts val="0"/>
                </a:spcBef>
                <a:spcAft>
                  <a:spcPts val="0"/>
                </a:spcAft>
              </a:pPr>
              <a:endParaRPr lang="en-US" sz="662" b="0">
                <a:gradFill>
                  <a:gsLst>
                    <a:gs pos="0">
                      <a:srgbClr val="505050"/>
                    </a:gs>
                    <a:gs pos="100000">
                      <a:srgbClr val="505050"/>
                    </a:gs>
                  </a:gsLst>
                </a:gradFill>
                <a:latin typeface="Segoe UI"/>
                <a:cs typeface="+mn-cs"/>
              </a:endParaRPr>
            </a:p>
          </p:txBody>
        </p:sp>
      </p:grpSp>
      <p:sp>
        <p:nvSpPr>
          <p:cNvPr id="97" name="Rectangle 96">
            <a:extLst>
              <a:ext uri="{FF2B5EF4-FFF2-40B4-BE49-F238E27FC236}">
                <a16:creationId xmlns:a16="http://schemas.microsoft.com/office/drawing/2014/main" id="{9965113B-16C2-4A7D-AF08-1BAC3E33CB51}"/>
              </a:ext>
            </a:extLst>
          </p:cNvPr>
          <p:cNvSpPr/>
          <p:nvPr/>
        </p:nvSpPr>
        <p:spPr bwMode="auto">
          <a:xfrm>
            <a:off x="0" y="857250"/>
            <a:ext cx="2571750" cy="51435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85800" fontAlgn="auto">
              <a:spcBef>
                <a:spcPts val="0"/>
              </a:spcBef>
              <a:spcAft>
                <a:spcPts val="450"/>
              </a:spcAft>
              <a:defRPr/>
            </a:pPr>
            <a:endParaRPr lang="en-US" b="0">
              <a:solidFill>
                <a:srgbClr val="FFFFFF"/>
              </a:solidFill>
              <a:latin typeface="Segoe UI"/>
            </a:endParaRPr>
          </a:p>
        </p:txBody>
      </p:sp>
      <p:grpSp>
        <p:nvGrpSpPr>
          <p:cNvPr id="102" name="Group 101">
            <a:extLst>
              <a:ext uri="{FF2B5EF4-FFF2-40B4-BE49-F238E27FC236}">
                <a16:creationId xmlns:a16="http://schemas.microsoft.com/office/drawing/2014/main" id="{9A653091-3DE0-4441-8BAF-29F3F1928F60}"/>
              </a:ext>
            </a:extLst>
          </p:cNvPr>
          <p:cNvGrpSpPr/>
          <p:nvPr/>
        </p:nvGrpSpPr>
        <p:grpSpPr>
          <a:xfrm>
            <a:off x="795891" y="2560056"/>
            <a:ext cx="1516745" cy="637097"/>
            <a:chOff x="1061187" y="4729690"/>
            <a:chExt cx="2022327" cy="849463"/>
          </a:xfrm>
        </p:grpSpPr>
        <p:sp>
          <p:nvSpPr>
            <p:cNvPr id="103" name="TextBox 102">
              <a:extLst>
                <a:ext uri="{FF2B5EF4-FFF2-40B4-BE49-F238E27FC236}">
                  <a16:creationId xmlns:a16="http://schemas.microsoft.com/office/drawing/2014/main" id="{A45EDEBF-A74C-4E7C-81BA-1E46950BEEF7}"/>
                </a:ext>
              </a:extLst>
            </p:cNvPr>
            <p:cNvSpPr txBox="1"/>
            <p:nvPr/>
          </p:nvSpPr>
          <p:spPr>
            <a:xfrm>
              <a:off x="1078852" y="4729690"/>
              <a:ext cx="2004662" cy="849463"/>
            </a:xfrm>
            <a:prstGeom prst="rect">
              <a:avLst/>
            </a:prstGeom>
            <a:noFill/>
          </p:spPr>
          <p:txBody>
            <a:bodyPr wrap="square" lIns="137160" tIns="109728" rIns="137160" bIns="109728" rtlCol="0">
              <a:spAutoFit/>
            </a:bodyPr>
            <a:lstStyle/>
            <a:p>
              <a:pPr defTabSz="685800" fontAlgn="auto">
                <a:spcBef>
                  <a:spcPts val="0"/>
                </a:spcBef>
                <a:spcAft>
                  <a:spcPts val="0"/>
                </a:spcAft>
                <a:defRPr/>
              </a:pPr>
              <a:r>
                <a:rPr lang="en-US" sz="1350" b="0">
                  <a:solidFill>
                    <a:srgbClr val="FFFFFF"/>
                  </a:solidFill>
                  <a:latin typeface="Segoe UI"/>
                  <a:cs typeface="+mn-cs"/>
                </a:rPr>
                <a:t>From on-premises</a:t>
              </a:r>
            </a:p>
          </p:txBody>
        </p:sp>
        <p:cxnSp>
          <p:nvCxnSpPr>
            <p:cNvPr id="104" name="Straight Connector 103">
              <a:extLst>
                <a:ext uri="{FF2B5EF4-FFF2-40B4-BE49-F238E27FC236}">
                  <a16:creationId xmlns:a16="http://schemas.microsoft.com/office/drawing/2014/main" id="{7777C62F-5072-4B90-A468-CD2D6DA67EEC}"/>
                </a:ext>
              </a:extLst>
            </p:cNvPr>
            <p:cNvCxnSpPr/>
            <p:nvPr/>
          </p:nvCxnSpPr>
          <p:spPr>
            <a:xfrm>
              <a:off x="1061187" y="4854117"/>
              <a:ext cx="0" cy="600609"/>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88" name="Rectangle 187">
            <a:extLst>
              <a:ext uri="{FF2B5EF4-FFF2-40B4-BE49-F238E27FC236}">
                <a16:creationId xmlns:a16="http://schemas.microsoft.com/office/drawing/2014/main" id="{560C63F4-6AAC-4821-A273-92F9CAB5C7B7}"/>
              </a:ext>
            </a:extLst>
          </p:cNvPr>
          <p:cNvSpPr/>
          <p:nvPr/>
        </p:nvSpPr>
        <p:spPr bwMode="auto">
          <a:xfrm>
            <a:off x="-18539" y="2467319"/>
            <a:ext cx="2590286" cy="814680"/>
          </a:xfrm>
          <a:prstGeom prst="rect">
            <a:avLst/>
          </a:prstGeom>
          <a:solidFill>
            <a:schemeClr val="bg2">
              <a:alpha val="3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a:lnSpc>
                <a:spcPct val="90000"/>
              </a:lnSpc>
            </a:pPr>
            <a:endParaRPr lang="en-US" b="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89" name="Group 188">
            <a:extLst>
              <a:ext uri="{FF2B5EF4-FFF2-40B4-BE49-F238E27FC236}">
                <a16:creationId xmlns:a16="http://schemas.microsoft.com/office/drawing/2014/main" id="{F45FDB66-335D-4D0F-9083-CA398F1D1F76}"/>
              </a:ext>
            </a:extLst>
          </p:cNvPr>
          <p:cNvGrpSpPr/>
          <p:nvPr/>
        </p:nvGrpSpPr>
        <p:grpSpPr>
          <a:xfrm>
            <a:off x="236424" y="3997668"/>
            <a:ext cx="2032068" cy="450457"/>
            <a:chOff x="315232" y="3489448"/>
            <a:chExt cx="2709424" cy="600609"/>
          </a:xfrm>
        </p:grpSpPr>
        <p:sp>
          <p:nvSpPr>
            <p:cNvPr id="190" name="TextBox 189">
              <a:extLst>
                <a:ext uri="{FF2B5EF4-FFF2-40B4-BE49-F238E27FC236}">
                  <a16:creationId xmlns:a16="http://schemas.microsoft.com/office/drawing/2014/main" id="{06309058-27A8-492A-BEBC-1B98A0863D4E}"/>
                </a:ext>
              </a:extLst>
            </p:cNvPr>
            <p:cNvSpPr txBox="1"/>
            <p:nvPr/>
          </p:nvSpPr>
          <p:spPr>
            <a:xfrm>
              <a:off x="1078852" y="3496725"/>
              <a:ext cx="1945804" cy="572464"/>
            </a:xfrm>
            <a:prstGeom prst="rect">
              <a:avLst/>
            </a:prstGeom>
            <a:noFill/>
          </p:spPr>
          <p:txBody>
            <a:bodyPr wrap="square" lIns="137160" tIns="109728" rIns="137160" bIns="109728" rtlCol="0">
              <a:spAutoFit/>
            </a:bodyPr>
            <a:lstStyle/>
            <a:p>
              <a:pPr defTabSz="685800" fontAlgn="auto">
                <a:spcBef>
                  <a:spcPts val="0"/>
                </a:spcBef>
                <a:spcAft>
                  <a:spcPts val="450"/>
                </a:spcAft>
                <a:defRPr/>
              </a:pPr>
              <a:r>
                <a:rPr lang="en-US" sz="1350" b="0">
                  <a:solidFill>
                    <a:srgbClr val="FFFFFF"/>
                  </a:solidFill>
                  <a:latin typeface="Segoe UI"/>
                  <a:cs typeface="+mn-cs"/>
                </a:rPr>
                <a:t>Within Azure</a:t>
              </a:r>
            </a:p>
          </p:txBody>
        </p:sp>
        <p:cxnSp>
          <p:nvCxnSpPr>
            <p:cNvPr id="191" name="Straight Connector 190">
              <a:extLst>
                <a:ext uri="{FF2B5EF4-FFF2-40B4-BE49-F238E27FC236}">
                  <a16:creationId xmlns:a16="http://schemas.microsoft.com/office/drawing/2014/main" id="{71615084-6264-4700-8315-24A46C50C56F}"/>
                </a:ext>
              </a:extLst>
            </p:cNvPr>
            <p:cNvCxnSpPr/>
            <p:nvPr/>
          </p:nvCxnSpPr>
          <p:spPr>
            <a:xfrm>
              <a:off x="1061187" y="3489448"/>
              <a:ext cx="0" cy="600609"/>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92" name="cloud" title="Icon of a cloud">
              <a:extLst>
                <a:ext uri="{FF2B5EF4-FFF2-40B4-BE49-F238E27FC236}">
                  <a16:creationId xmlns:a16="http://schemas.microsoft.com/office/drawing/2014/main" id="{746C0F4A-3B1E-4A6A-A160-88F930EEE08E}"/>
                </a:ext>
              </a:extLst>
            </p:cNvPr>
            <p:cNvSpPr>
              <a:spLocks noChangeAspect="1"/>
            </p:cNvSpPr>
            <p:nvPr/>
          </p:nvSpPr>
          <p:spPr bwMode="auto">
            <a:xfrm>
              <a:off x="315232" y="3605506"/>
              <a:ext cx="578392" cy="368492"/>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675" b="0">
                <a:gradFill>
                  <a:gsLst>
                    <a:gs pos="0">
                      <a:srgbClr val="505050"/>
                    </a:gs>
                    <a:gs pos="100000">
                      <a:srgbClr val="505050"/>
                    </a:gs>
                  </a:gsLst>
                </a:gradFill>
                <a:latin typeface="Segoe UI"/>
                <a:cs typeface="+mn-cs"/>
              </a:endParaRPr>
            </a:p>
          </p:txBody>
        </p:sp>
      </p:grpSp>
      <p:sp>
        <p:nvSpPr>
          <p:cNvPr id="193" name="building_5">
            <a:extLst>
              <a:ext uri="{FF2B5EF4-FFF2-40B4-BE49-F238E27FC236}">
                <a16:creationId xmlns:a16="http://schemas.microsoft.com/office/drawing/2014/main" id="{2DF0B135-3233-4E33-8DBE-C79C76E7EE02}"/>
              </a:ext>
            </a:extLst>
          </p:cNvPr>
          <p:cNvSpPr>
            <a:spLocks noChangeAspect="1" noEditPoints="1"/>
          </p:cNvSpPr>
          <p:nvPr/>
        </p:nvSpPr>
        <p:spPr bwMode="auto">
          <a:xfrm>
            <a:off x="327530" y="2653377"/>
            <a:ext cx="372718" cy="404800"/>
          </a:xfrm>
          <a:custGeom>
            <a:avLst/>
            <a:gdLst>
              <a:gd name="T0" fmla="*/ 299 w 395"/>
              <a:gd name="T1" fmla="*/ 151 h 429"/>
              <a:gd name="T2" fmla="*/ 299 w 395"/>
              <a:gd name="T3" fmla="*/ 429 h 429"/>
              <a:gd name="T4" fmla="*/ 242 w 395"/>
              <a:gd name="T5" fmla="*/ 429 h 429"/>
              <a:gd name="T6" fmla="*/ 242 w 395"/>
              <a:gd name="T7" fmla="*/ 333 h 429"/>
              <a:gd name="T8" fmla="*/ 181 w 395"/>
              <a:gd name="T9" fmla="*/ 333 h 429"/>
              <a:gd name="T10" fmla="*/ 181 w 395"/>
              <a:gd name="T11" fmla="*/ 429 h 429"/>
              <a:gd name="T12" fmla="*/ 121 w 395"/>
              <a:gd name="T13" fmla="*/ 429 h 429"/>
              <a:gd name="T14" fmla="*/ 121 w 395"/>
              <a:gd name="T15" fmla="*/ 151 h 429"/>
              <a:gd name="T16" fmla="*/ 211 w 395"/>
              <a:gd name="T17" fmla="*/ 151 h 429"/>
              <a:gd name="T18" fmla="*/ 299 w 395"/>
              <a:gd name="T19" fmla="*/ 151 h 429"/>
              <a:gd name="T20" fmla="*/ 211 w 395"/>
              <a:gd name="T21" fmla="*/ 151 h 429"/>
              <a:gd name="T22" fmla="*/ 211 w 395"/>
              <a:gd name="T23" fmla="*/ 92 h 429"/>
              <a:gd name="T24" fmla="*/ 0 w 395"/>
              <a:gd name="T25" fmla="*/ 92 h 429"/>
              <a:gd name="T26" fmla="*/ 0 w 395"/>
              <a:gd name="T27" fmla="*/ 429 h 429"/>
              <a:gd name="T28" fmla="*/ 395 w 395"/>
              <a:gd name="T29" fmla="*/ 429 h 429"/>
              <a:gd name="T30" fmla="*/ 395 w 395"/>
              <a:gd name="T31" fmla="*/ 123 h 429"/>
              <a:gd name="T32" fmla="*/ 268 w 395"/>
              <a:gd name="T33" fmla="*/ 0 h 429"/>
              <a:gd name="T34" fmla="*/ 268 w 395"/>
              <a:gd name="T35" fmla="*/ 151 h 429"/>
              <a:gd name="T36" fmla="*/ 62 w 395"/>
              <a:gd name="T37" fmla="*/ 151 h 429"/>
              <a:gd name="T38" fmla="*/ 56 w 395"/>
              <a:gd name="T39" fmla="*/ 151 h 429"/>
              <a:gd name="T40" fmla="*/ 56 w 395"/>
              <a:gd name="T41" fmla="*/ 155 h 429"/>
              <a:gd name="T42" fmla="*/ 62 w 395"/>
              <a:gd name="T43" fmla="*/ 155 h 429"/>
              <a:gd name="T44" fmla="*/ 62 w 395"/>
              <a:gd name="T45" fmla="*/ 151 h 429"/>
              <a:gd name="T46" fmla="*/ 62 w 395"/>
              <a:gd name="T47" fmla="*/ 211 h 429"/>
              <a:gd name="T48" fmla="*/ 56 w 395"/>
              <a:gd name="T49" fmla="*/ 211 h 429"/>
              <a:gd name="T50" fmla="*/ 56 w 395"/>
              <a:gd name="T51" fmla="*/ 217 h 429"/>
              <a:gd name="T52" fmla="*/ 62 w 395"/>
              <a:gd name="T53" fmla="*/ 217 h 429"/>
              <a:gd name="T54" fmla="*/ 62 w 395"/>
              <a:gd name="T55" fmla="*/ 211 h 429"/>
              <a:gd name="T56" fmla="*/ 62 w 395"/>
              <a:gd name="T57" fmla="*/ 271 h 429"/>
              <a:gd name="T58" fmla="*/ 56 w 395"/>
              <a:gd name="T59" fmla="*/ 271 h 429"/>
              <a:gd name="T60" fmla="*/ 56 w 395"/>
              <a:gd name="T61" fmla="*/ 277 h 429"/>
              <a:gd name="T62" fmla="*/ 62 w 395"/>
              <a:gd name="T63" fmla="*/ 277 h 429"/>
              <a:gd name="T64" fmla="*/ 62 w 395"/>
              <a:gd name="T65" fmla="*/ 271 h 429"/>
              <a:gd name="T66" fmla="*/ 62 w 395"/>
              <a:gd name="T67" fmla="*/ 332 h 429"/>
              <a:gd name="T68" fmla="*/ 56 w 395"/>
              <a:gd name="T69" fmla="*/ 332 h 429"/>
              <a:gd name="T70" fmla="*/ 56 w 395"/>
              <a:gd name="T71" fmla="*/ 337 h 429"/>
              <a:gd name="T72" fmla="*/ 62 w 395"/>
              <a:gd name="T73" fmla="*/ 337 h 429"/>
              <a:gd name="T74" fmla="*/ 62 w 395"/>
              <a:gd name="T75" fmla="*/ 332 h 429"/>
              <a:gd name="T76" fmla="*/ 62 w 395"/>
              <a:gd name="T77" fmla="*/ 392 h 429"/>
              <a:gd name="T78" fmla="*/ 56 w 395"/>
              <a:gd name="T79" fmla="*/ 392 h 429"/>
              <a:gd name="T80" fmla="*/ 56 w 395"/>
              <a:gd name="T81" fmla="*/ 397 h 429"/>
              <a:gd name="T82" fmla="*/ 62 w 395"/>
              <a:gd name="T83" fmla="*/ 397 h 429"/>
              <a:gd name="T84" fmla="*/ 62 w 395"/>
              <a:gd name="T85" fmla="*/ 392 h 429"/>
              <a:gd name="T86" fmla="*/ 182 w 395"/>
              <a:gd name="T87" fmla="*/ 211 h 429"/>
              <a:gd name="T88" fmla="*/ 177 w 395"/>
              <a:gd name="T89" fmla="*/ 211 h 429"/>
              <a:gd name="T90" fmla="*/ 177 w 395"/>
              <a:gd name="T91" fmla="*/ 217 h 429"/>
              <a:gd name="T92" fmla="*/ 182 w 395"/>
              <a:gd name="T93" fmla="*/ 217 h 429"/>
              <a:gd name="T94" fmla="*/ 182 w 395"/>
              <a:gd name="T95" fmla="*/ 211 h 429"/>
              <a:gd name="T96" fmla="*/ 182 w 395"/>
              <a:gd name="T97" fmla="*/ 273 h 429"/>
              <a:gd name="T98" fmla="*/ 177 w 395"/>
              <a:gd name="T99" fmla="*/ 273 h 429"/>
              <a:gd name="T100" fmla="*/ 177 w 395"/>
              <a:gd name="T101" fmla="*/ 277 h 429"/>
              <a:gd name="T102" fmla="*/ 182 w 395"/>
              <a:gd name="T103" fmla="*/ 277 h 429"/>
              <a:gd name="T104" fmla="*/ 182 w 395"/>
              <a:gd name="T105" fmla="*/ 273 h 429"/>
              <a:gd name="T106" fmla="*/ 243 w 395"/>
              <a:gd name="T107" fmla="*/ 211 h 429"/>
              <a:gd name="T108" fmla="*/ 237 w 395"/>
              <a:gd name="T109" fmla="*/ 211 h 429"/>
              <a:gd name="T110" fmla="*/ 237 w 395"/>
              <a:gd name="T111" fmla="*/ 217 h 429"/>
              <a:gd name="T112" fmla="*/ 243 w 395"/>
              <a:gd name="T113" fmla="*/ 217 h 429"/>
              <a:gd name="T114" fmla="*/ 243 w 395"/>
              <a:gd name="T115" fmla="*/ 211 h 429"/>
              <a:gd name="T116" fmla="*/ 243 w 395"/>
              <a:gd name="T117" fmla="*/ 273 h 429"/>
              <a:gd name="T118" fmla="*/ 237 w 395"/>
              <a:gd name="T119" fmla="*/ 273 h 429"/>
              <a:gd name="T120" fmla="*/ 237 w 395"/>
              <a:gd name="T121" fmla="*/ 277 h 429"/>
              <a:gd name="T122" fmla="*/ 243 w 395"/>
              <a:gd name="T123" fmla="*/ 277 h 429"/>
              <a:gd name="T124" fmla="*/ 243 w 395"/>
              <a:gd name="T125" fmla="*/ 273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95" h="429">
                <a:moveTo>
                  <a:pt x="299" y="151"/>
                </a:moveTo>
                <a:lnTo>
                  <a:pt x="299" y="429"/>
                </a:lnTo>
                <a:lnTo>
                  <a:pt x="242" y="429"/>
                </a:lnTo>
                <a:lnTo>
                  <a:pt x="242" y="333"/>
                </a:lnTo>
                <a:lnTo>
                  <a:pt x="181" y="333"/>
                </a:lnTo>
                <a:lnTo>
                  <a:pt x="181" y="429"/>
                </a:lnTo>
                <a:lnTo>
                  <a:pt x="121" y="429"/>
                </a:lnTo>
                <a:lnTo>
                  <a:pt x="121" y="151"/>
                </a:lnTo>
                <a:lnTo>
                  <a:pt x="211" y="151"/>
                </a:lnTo>
                <a:lnTo>
                  <a:pt x="299" y="151"/>
                </a:lnTo>
                <a:moveTo>
                  <a:pt x="211" y="151"/>
                </a:moveTo>
                <a:lnTo>
                  <a:pt x="211" y="92"/>
                </a:lnTo>
                <a:lnTo>
                  <a:pt x="0" y="92"/>
                </a:lnTo>
                <a:lnTo>
                  <a:pt x="0" y="429"/>
                </a:lnTo>
                <a:moveTo>
                  <a:pt x="395" y="429"/>
                </a:moveTo>
                <a:lnTo>
                  <a:pt x="395" y="123"/>
                </a:lnTo>
                <a:lnTo>
                  <a:pt x="268" y="0"/>
                </a:lnTo>
                <a:lnTo>
                  <a:pt x="268" y="151"/>
                </a:lnTo>
                <a:moveTo>
                  <a:pt x="62" y="151"/>
                </a:moveTo>
                <a:lnTo>
                  <a:pt x="56" y="151"/>
                </a:lnTo>
                <a:lnTo>
                  <a:pt x="56" y="155"/>
                </a:lnTo>
                <a:lnTo>
                  <a:pt x="62" y="155"/>
                </a:lnTo>
                <a:lnTo>
                  <a:pt x="62" y="151"/>
                </a:lnTo>
                <a:moveTo>
                  <a:pt x="62" y="211"/>
                </a:moveTo>
                <a:lnTo>
                  <a:pt x="56" y="211"/>
                </a:lnTo>
                <a:lnTo>
                  <a:pt x="56" y="217"/>
                </a:lnTo>
                <a:lnTo>
                  <a:pt x="62" y="217"/>
                </a:lnTo>
                <a:lnTo>
                  <a:pt x="62" y="211"/>
                </a:lnTo>
                <a:moveTo>
                  <a:pt x="62" y="271"/>
                </a:moveTo>
                <a:lnTo>
                  <a:pt x="56" y="271"/>
                </a:lnTo>
                <a:lnTo>
                  <a:pt x="56" y="277"/>
                </a:lnTo>
                <a:lnTo>
                  <a:pt x="62" y="277"/>
                </a:lnTo>
                <a:lnTo>
                  <a:pt x="62" y="271"/>
                </a:lnTo>
                <a:moveTo>
                  <a:pt x="62" y="332"/>
                </a:moveTo>
                <a:lnTo>
                  <a:pt x="56" y="332"/>
                </a:lnTo>
                <a:lnTo>
                  <a:pt x="56" y="337"/>
                </a:lnTo>
                <a:lnTo>
                  <a:pt x="62" y="337"/>
                </a:lnTo>
                <a:lnTo>
                  <a:pt x="62" y="332"/>
                </a:lnTo>
                <a:moveTo>
                  <a:pt x="62" y="392"/>
                </a:moveTo>
                <a:lnTo>
                  <a:pt x="56" y="392"/>
                </a:lnTo>
                <a:lnTo>
                  <a:pt x="56" y="397"/>
                </a:lnTo>
                <a:lnTo>
                  <a:pt x="62" y="397"/>
                </a:lnTo>
                <a:lnTo>
                  <a:pt x="62" y="392"/>
                </a:lnTo>
                <a:moveTo>
                  <a:pt x="182" y="211"/>
                </a:moveTo>
                <a:lnTo>
                  <a:pt x="177" y="211"/>
                </a:lnTo>
                <a:lnTo>
                  <a:pt x="177" y="217"/>
                </a:lnTo>
                <a:lnTo>
                  <a:pt x="182" y="217"/>
                </a:lnTo>
                <a:lnTo>
                  <a:pt x="182" y="211"/>
                </a:lnTo>
                <a:moveTo>
                  <a:pt x="182" y="273"/>
                </a:moveTo>
                <a:lnTo>
                  <a:pt x="177" y="273"/>
                </a:lnTo>
                <a:lnTo>
                  <a:pt x="177" y="277"/>
                </a:lnTo>
                <a:lnTo>
                  <a:pt x="182" y="277"/>
                </a:lnTo>
                <a:lnTo>
                  <a:pt x="182" y="273"/>
                </a:lnTo>
                <a:moveTo>
                  <a:pt x="243" y="211"/>
                </a:moveTo>
                <a:lnTo>
                  <a:pt x="237" y="211"/>
                </a:lnTo>
                <a:lnTo>
                  <a:pt x="237" y="217"/>
                </a:lnTo>
                <a:lnTo>
                  <a:pt x="243" y="217"/>
                </a:lnTo>
                <a:lnTo>
                  <a:pt x="243" y="211"/>
                </a:lnTo>
                <a:moveTo>
                  <a:pt x="243" y="273"/>
                </a:moveTo>
                <a:lnTo>
                  <a:pt x="237" y="273"/>
                </a:lnTo>
                <a:lnTo>
                  <a:pt x="237" y="277"/>
                </a:lnTo>
                <a:lnTo>
                  <a:pt x="243" y="277"/>
                </a:lnTo>
                <a:lnTo>
                  <a:pt x="243" y="273"/>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85800" fontAlgn="auto">
              <a:spcBef>
                <a:spcPts val="0"/>
              </a:spcBef>
              <a:spcAft>
                <a:spcPts val="0"/>
              </a:spcAft>
            </a:pPr>
            <a:endParaRPr lang="en-US" sz="662" b="0">
              <a:gradFill>
                <a:gsLst>
                  <a:gs pos="0">
                    <a:srgbClr val="505050"/>
                  </a:gs>
                  <a:gs pos="100000">
                    <a:srgbClr val="505050"/>
                  </a:gs>
                </a:gsLst>
              </a:gradFill>
              <a:latin typeface="Segoe UI"/>
              <a:cs typeface="+mn-cs"/>
            </a:endParaRPr>
          </a:p>
        </p:txBody>
      </p:sp>
      <p:sp>
        <p:nvSpPr>
          <p:cNvPr id="194" name="Title 1">
            <a:extLst>
              <a:ext uri="{FF2B5EF4-FFF2-40B4-BE49-F238E27FC236}">
                <a16:creationId xmlns:a16="http://schemas.microsoft.com/office/drawing/2014/main" id="{CA4341C5-8269-458F-95BB-37F0B83EDB87}"/>
              </a:ext>
            </a:extLst>
          </p:cNvPr>
          <p:cNvSpPr txBox="1">
            <a:spLocks/>
          </p:cNvSpPr>
          <p:nvPr/>
        </p:nvSpPr>
        <p:spPr>
          <a:xfrm>
            <a:off x="2710027" y="1123369"/>
            <a:ext cx="5186627" cy="611972"/>
          </a:xfrm>
          <a:prstGeom prst="rect">
            <a:avLst/>
          </a:prstGeom>
        </p:spPr>
        <p:txBody>
          <a:bodyPr vert="horz" lIns="68580" tIns="34290" rIns="68580" bIns="34290" rtlCol="0" anchor="t">
            <a:noAutofit/>
          </a:bodyPr>
          <a:lstStyle>
            <a:lvl1pPr algn="l" defTabSz="914400" rtl="0" eaLnBrk="1" latinLnBrk="0" hangingPunct="1">
              <a:lnSpc>
                <a:spcPct val="90000"/>
              </a:lnSpc>
              <a:spcBef>
                <a:spcPct val="0"/>
              </a:spcBef>
              <a:buNone/>
              <a:defRPr sz="5400" kern="1200">
                <a:solidFill>
                  <a:schemeClr val="bg1"/>
                </a:solidFill>
                <a:latin typeface="Segoe UI Light" panose="020B0502040204020203" pitchFamily="34" charset="0"/>
                <a:ea typeface="+mj-ea"/>
                <a:cs typeface="Segoe UI Light" panose="020B0502040204020203" pitchFamily="34" charset="0"/>
              </a:defRPr>
            </a:lvl1pPr>
          </a:lstStyle>
          <a:p>
            <a:pPr defTabSz="685800" fontAlgn="auto">
              <a:spcAft>
                <a:spcPts val="0"/>
              </a:spcAft>
            </a:pPr>
            <a:r>
              <a:rPr lang="en-US" sz="2400" b="0">
                <a:solidFill>
                  <a:srgbClr val="0068BB"/>
                </a:solidFill>
              </a:rPr>
              <a:t>VPN and Point-to-site (P2S)</a:t>
            </a:r>
          </a:p>
        </p:txBody>
      </p:sp>
      <p:sp>
        <p:nvSpPr>
          <p:cNvPr id="98" name="Title 5">
            <a:extLst>
              <a:ext uri="{FF2B5EF4-FFF2-40B4-BE49-F238E27FC236}">
                <a16:creationId xmlns:a16="http://schemas.microsoft.com/office/drawing/2014/main" id="{7AFEA4A7-6E8A-4743-AECB-07999C5C47DF}"/>
              </a:ext>
            </a:extLst>
          </p:cNvPr>
          <p:cNvSpPr txBox="1">
            <a:spLocks/>
          </p:cNvSpPr>
          <p:nvPr/>
        </p:nvSpPr>
        <p:spPr>
          <a:xfrm>
            <a:off x="733575" y="1353124"/>
            <a:ext cx="1871660" cy="522125"/>
          </a:xfrm>
          <a:prstGeom prst="rect">
            <a:avLst/>
          </a:prstGeom>
        </p:spPr>
        <p:txBody>
          <a:bodyPr vert="horz" wrap="square" lIns="109728" tIns="68580" rIns="109728" bIns="68580" rtlCol="0" anchor="t">
            <a:noAutofit/>
          </a:bodyPr>
          <a:lstStyle>
            <a:lvl1pPr marL="0" algn="l" defTabSz="914367" rtl="0" eaLnBrk="1" latinLnBrk="0" hangingPunct="1">
              <a:lnSpc>
                <a:spcPct val="90000"/>
              </a:lnSpc>
              <a:spcBef>
                <a:spcPct val="0"/>
              </a:spcBef>
              <a:buNone/>
              <a:defRPr lang="en-US" sz="4400" b="0" kern="1200" cap="none" spc="-100" baseline="0">
                <a:ln w="3175">
                  <a:noFill/>
                </a:ln>
                <a:solidFill>
                  <a:schemeClr val="bg1"/>
                </a:solidFill>
                <a:effectLst/>
                <a:latin typeface="+mj-lt"/>
                <a:ea typeface="+mn-ea"/>
                <a:cs typeface="Segoe UI" pitchFamily="34" charset="0"/>
              </a:defRPr>
            </a:lvl1pPr>
          </a:lstStyle>
          <a:p>
            <a:pPr defTabSz="685775" fontAlgn="auto">
              <a:spcAft>
                <a:spcPts val="0"/>
              </a:spcAft>
            </a:pPr>
            <a:r>
              <a:rPr lang="en-US" sz="2100" spc="-75">
                <a:solidFill>
                  <a:srgbClr val="FFFFFF"/>
                </a:solidFill>
                <a:latin typeface="Segoe UI Light"/>
              </a:rPr>
              <a:t>Connectivity</a:t>
            </a:r>
          </a:p>
        </p:txBody>
      </p:sp>
      <p:sp>
        <p:nvSpPr>
          <p:cNvPr id="100" name="IoT">
            <a:extLst>
              <a:ext uri="{FF2B5EF4-FFF2-40B4-BE49-F238E27FC236}">
                <a16:creationId xmlns:a16="http://schemas.microsoft.com/office/drawing/2014/main" id="{1CB02DD5-3EBD-4F2F-920C-4EA1AA919669}"/>
              </a:ext>
            </a:extLst>
          </p:cNvPr>
          <p:cNvSpPr>
            <a:spLocks noChangeAspect="1" noEditPoints="1"/>
          </p:cNvSpPr>
          <p:nvPr/>
        </p:nvSpPr>
        <p:spPr bwMode="auto">
          <a:xfrm>
            <a:off x="327530" y="1365605"/>
            <a:ext cx="385427" cy="386045"/>
          </a:xfrm>
          <a:custGeom>
            <a:avLst/>
            <a:gdLst>
              <a:gd name="T0" fmla="*/ 235 w 352"/>
              <a:gd name="T1" fmla="*/ 176 h 352"/>
              <a:gd name="T2" fmla="*/ 176 w 352"/>
              <a:gd name="T3" fmla="*/ 235 h 352"/>
              <a:gd name="T4" fmla="*/ 117 w 352"/>
              <a:gd name="T5" fmla="*/ 176 h 352"/>
              <a:gd name="T6" fmla="*/ 176 w 352"/>
              <a:gd name="T7" fmla="*/ 117 h 352"/>
              <a:gd name="T8" fmla="*/ 235 w 352"/>
              <a:gd name="T9" fmla="*/ 176 h 352"/>
              <a:gd name="T10" fmla="*/ 270 w 352"/>
              <a:gd name="T11" fmla="*/ 0 h 352"/>
              <a:gd name="T12" fmla="*/ 235 w 352"/>
              <a:gd name="T13" fmla="*/ 35 h 352"/>
              <a:gd name="T14" fmla="*/ 270 w 352"/>
              <a:gd name="T15" fmla="*/ 70 h 352"/>
              <a:gd name="T16" fmla="*/ 305 w 352"/>
              <a:gd name="T17" fmla="*/ 35 h 352"/>
              <a:gd name="T18" fmla="*/ 270 w 352"/>
              <a:gd name="T19" fmla="*/ 0 h 352"/>
              <a:gd name="T20" fmla="*/ 82 w 352"/>
              <a:gd name="T21" fmla="*/ 23 h 352"/>
              <a:gd name="T22" fmla="*/ 47 w 352"/>
              <a:gd name="T23" fmla="*/ 59 h 352"/>
              <a:gd name="T24" fmla="*/ 82 w 352"/>
              <a:gd name="T25" fmla="*/ 94 h 352"/>
              <a:gd name="T26" fmla="*/ 117 w 352"/>
              <a:gd name="T27" fmla="*/ 59 h 352"/>
              <a:gd name="T28" fmla="*/ 82 w 352"/>
              <a:gd name="T29" fmla="*/ 23 h 352"/>
              <a:gd name="T30" fmla="*/ 35 w 352"/>
              <a:gd name="T31" fmla="*/ 211 h 352"/>
              <a:gd name="T32" fmla="*/ 0 w 352"/>
              <a:gd name="T33" fmla="*/ 246 h 352"/>
              <a:gd name="T34" fmla="*/ 35 w 352"/>
              <a:gd name="T35" fmla="*/ 282 h 352"/>
              <a:gd name="T36" fmla="*/ 70 w 352"/>
              <a:gd name="T37" fmla="*/ 246 h 352"/>
              <a:gd name="T38" fmla="*/ 35 w 352"/>
              <a:gd name="T39" fmla="*/ 211 h 352"/>
              <a:gd name="T40" fmla="*/ 223 w 352"/>
              <a:gd name="T41" fmla="*/ 282 h 352"/>
              <a:gd name="T42" fmla="*/ 188 w 352"/>
              <a:gd name="T43" fmla="*/ 317 h 352"/>
              <a:gd name="T44" fmla="*/ 223 w 352"/>
              <a:gd name="T45" fmla="*/ 352 h 352"/>
              <a:gd name="T46" fmla="*/ 258 w 352"/>
              <a:gd name="T47" fmla="*/ 317 h 352"/>
              <a:gd name="T48" fmla="*/ 223 w 352"/>
              <a:gd name="T49" fmla="*/ 282 h 352"/>
              <a:gd name="T50" fmla="*/ 317 w 352"/>
              <a:gd name="T51" fmla="*/ 164 h 352"/>
              <a:gd name="T52" fmla="*/ 282 w 352"/>
              <a:gd name="T53" fmla="*/ 199 h 352"/>
              <a:gd name="T54" fmla="*/ 317 w 352"/>
              <a:gd name="T55" fmla="*/ 235 h 352"/>
              <a:gd name="T56" fmla="*/ 352 w 352"/>
              <a:gd name="T57" fmla="*/ 199 h 352"/>
              <a:gd name="T58" fmla="*/ 317 w 352"/>
              <a:gd name="T59" fmla="*/ 164 h 352"/>
              <a:gd name="T60" fmla="*/ 250 w 352"/>
              <a:gd name="T61" fmla="*/ 64 h 352"/>
              <a:gd name="T62" fmla="*/ 209 w 352"/>
              <a:gd name="T63" fmla="*/ 127 h 352"/>
              <a:gd name="T64" fmla="*/ 139 w 352"/>
              <a:gd name="T65" fmla="*/ 130 h 352"/>
              <a:gd name="T66" fmla="*/ 104 w 352"/>
              <a:gd name="T67" fmla="*/ 86 h 352"/>
              <a:gd name="T68" fmla="*/ 67 w 352"/>
              <a:gd name="T69" fmla="*/ 231 h 352"/>
              <a:gd name="T70" fmla="*/ 124 w 352"/>
              <a:gd name="T71" fmla="*/ 202 h 352"/>
              <a:gd name="T72" fmla="*/ 212 w 352"/>
              <a:gd name="T73" fmla="*/ 283 h 352"/>
              <a:gd name="T74" fmla="*/ 195 w 352"/>
              <a:gd name="T75" fmla="*/ 232 h 352"/>
              <a:gd name="T76" fmla="*/ 234 w 352"/>
              <a:gd name="T77" fmla="*/ 186 h 352"/>
              <a:gd name="T78" fmla="*/ 282 w 352"/>
              <a:gd name="T79" fmla="*/ 194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2" h="352">
                <a:moveTo>
                  <a:pt x="235" y="176"/>
                </a:moveTo>
                <a:cubicBezTo>
                  <a:pt x="235" y="208"/>
                  <a:pt x="208" y="235"/>
                  <a:pt x="176" y="235"/>
                </a:cubicBezTo>
                <a:cubicBezTo>
                  <a:pt x="144" y="235"/>
                  <a:pt x="117" y="208"/>
                  <a:pt x="117" y="176"/>
                </a:cubicBezTo>
                <a:cubicBezTo>
                  <a:pt x="117" y="144"/>
                  <a:pt x="144" y="117"/>
                  <a:pt x="176" y="117"/>
                </a:cubicBezTo>
                <a:cubicBezTo>
                  <a:pt x="208" y="117"/>
                  <a:pt x="235" y="144"/>
                  <a:pt x="235" y="176"/>
                </a:cubicBezTo>
                <a:close/>
                <a:moveTo>
                  <a:pt x="270" y="0"/>
                </a:moveTo>
                <a:cubicBezTo>
                  <a:pt x="250" y="0"/>
                  <a:pt x="235" y="16"/>
                  <a:pt x="235" y="35"/>
                </a:cubicBezTo>
                <a:cubicBezTo>
                  <a:pt x="235" y="55"/>
                  <a:pt x="250" y="70"/>
                  <a:pt x="270" y="70"/>
                </a:cubicBezTo>
                <a:cubicBezTo>
                  <a:pt x="289" y="70"/>
                  <a:pt x="305" y="55"/>
                  <a:pt x="305" y="35"/>
                </a:cubicBezTo>
                <a:cubicBezTo>
                  <a:pt x="305" y="16"/>
                  <a:pt x="289" y="0"/>
                  <a:pt x="270" y="0"/>
                </a:cubicBezTo>
                <a:close/>
                <a:moveTo>
                  <a:pt x="82" y="23"/>
                </a:moveTo>
                <a:cubicBezTo>
                  <a:pt x="63" y="23"/>
                  <a:pt x="47" y="39"/>
                  <a:pt x="47" y="59"/>
                </a:cubicBezTo>
                <a:cubicBezTo>
                  <a:pt x="47" y="78"/>
                  <a:pt x="63" y="94"/>
                  <a:pt x="82" y="94"/>
                </a:cubicBezTo>
                <a:cubicBezTo>
                  <a:pt x="102" y="94"/>
                  <a:pt x="117" y="78"/>
                  <a:pt x="117" y="59"/>
                </a:cubicBezTo>
                <a:cubicBezTo>
                  <a:pt x="117" y="39"/>
                  <a:pt x="102" y="23"/>
                  <a:pt x="82" y="23"/>
                </a:cubicBezTo>
                <a:close/>
                <a:moveTo>
                  <a:pt x="35" y="211"/>
                </a:moveTo>
                <a:cubicBezTo>
                  <a:pt x="16" y="211"/>
                  <a:pt x="0" y="227"/>
                  <a:pt x="0" y="246"/>
                </a:cubicBezTo>
                <a:cubicBezTo>
                  <a:pt x="0" y="266"/>
                  <a:pt x="16" y="282"/>
                  <a:pt x="35" y="282"/>
                </a:cubicBezTo>
                <a:cubicBezTo>
                  <a:pt x="55" y="282"/>
                  <a:pt x="70" y="266"/>
                  <a:pt x="70" y="246"/>
                </a:cubicBezTo>
                <a:cubicBezTo>
                  <a:pt x="70" y="227"/>
                  <a:pt x="55" y="211"/>
                  <a:pt x="35" y="211"/>
                </a:cubicBezTo>
                <a:close/>
                <a:moveTo>
                  <a:pt x="223" y="282"/>
                </a:moveTo>
                <a:cubicBezTo>
                  <a:pt x="203" y="282"/>
                  <a:pt x="188" y="297"/>
                  <a:pt x="188" y="317"/>
                </a:cubicBezTo>
                <a:cubicBezTo>
                  <a:pt x="188" y="336"/>
                  <a:pt x="203" y="352"/>
                  <a:pt x="223" y="352"/>
                </a:cubicBezTo>
                <a:cubicBezTo>
                  <a:pt x="242" y="352"/>
                  <a:pt x="258" y="336"/>
                  <a:pt x="258" y="317"/>
                </a:cubicBezTo>
                <a:cubicBezTo>
                  <a:pt x="258" y="297"/>
                  <a:pt x="242" y="282"/>
                  <a:pt x="223" y="282"/>
                </a:cubicBezTo>
                <a:close/>
                <a:moveTo>
                  <a:pt x="317" y="164"/>
                </a:moveTo>
                <a:cubicBezTo>
                  <a:pt x="297" y="164"/>
                  <a:pt x="282" y="180"/>
                  <a:pt x="282" y="199"/>
                </a:cubicBezTo>
                <a:cubicBezTo>
                  <a:pt x="282" y="219"/>
                  <a:pt x="297" y="235"/>
                  <a:pt x="317" y="235"/>
                </a:cubicBezTo>
                <a:cubicBezTo>
                  <a:pt x="336" y="235"/>
                  <a:pt x="352" y="219"/>
                  <a:pt x="352" y="199"/>
                </a:cubicBezTo>
                <a:cubicBezTo>
                  <a:pt x="352" y="180"/>
                  <a:pt x="336" y="164"/>
                  <a:pt x="317" y="164"/>
                </a:cubicBezTo>
                <a:close/>
                <a:moveTo>
                  <a:pt x="250" y="64"/>
                </a:moveTo>
                <a:cubicBezTo>
                  <a:pt x="209" y="127"/>
                  <a:pt x="209" y="127"/>
                  <a:pt x="209" y="127"/>
                </a:cubicBezTo>
                <a:moveTo>
                  <a:pt x="139" y="130"/>
                </a:moveTo>
                <a:cubicBezTo>
                  <a:pt x="104" y="86"/>
                  <a:pt x="104" y="86"/>
                  <a:pt x="104" y="86"/>
                </a:cubicBezTo>
                <a:moveTo>
                  <a:pt x="67" y="231"/>
                </a:moveTo>
                <a:cubicBezTo>
                  <a:pt x="124" y="202"/>
                  <a:pt x="124" y="202"/>
                  <a:pt x="124" y="202"/>
                </a:cubicBezTo>
                <a:moveTo>
                  <a:pt x="212" y="283"/>
                </a:moveTo>
                <a:cubicBezTo>
                  <a:pt x="195" y="232"/>
                  <a:pt x="195" y="232"/>
                  <a:pt x="195" y="232"/>
                </a:cubicBezTo>
                <a:moveTo>
                  <a:pt x="234" y="186"/>
                </a:moveTo>
                <a:cubicBezTo>
                  <a:pt x="282" y="194"/>
                  <a:pt x="282" y="194"/>
                  <a:pt x="282" y="194"/>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r>
              <a:rPr lang="en-US" sz="675" b="0">
                <a:gradFill>
                  <a:gsLst>
                    <a:gs pos="0">
                      <a:srgbClr val="505050"/>
                    </a:gs>
                    <a:gs pos="100000">
                      <a:srgbClr val="505050"/>
                    </a:gs>
                  </a:gsLst>
                  <a:lin ang="5400000" scaled="1"/>
                </a:gradFill>
                <a:latin typeface="Segoe UI"/>
                <a:cs typeface="+mn-cs"/>
              </a:rPr>
              <a:t> </a:t>
            </a:r>
          </a:p>
        </p:txBody>
      </p:sp>
    </p:spTree>
    <p:extLst>
      <p:ext uri="{BB962C8B-B14F-4D97-AF65-F5344CB8AC3E}">
        <p14:creationId xmlns:p14="http://schemas.microsoft.com/office/powerpoint/2010/main" val="28580237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61"/>
                                        </p:tgtEl>
                                        <p:attrNameLst>
                                          <p:attrName>style.visibility</p:attrName>
                                        </p:attrNameLst>
                                      </p:cBhvr>
                                      <p:to>
                                        <p:strVal val="visible"/>
                                      </p:to>
                                    </p:set>
                                    <p:animEffect transition="in" filter="fade">
                                      <p:cBhvr>
                                        <p:cTn id="7" dur="500"/>
                                        <p:tgtEl>
                                          <p:spTgt spid="16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0"/>
                                        </p:tgtEl>
                                        <p:attrNameLst>
                                          <p:attrName>style.visibility</p:attrName>
                                        </p:attrNameLst>
                                      </p:cBhvr>
                                      <p:to>
                                        <p:strVal val="visible"/>
                                      </p:to>
                                    </p:set>
                                    <p:animEffect transition="in" filter="fade">
                                      <p:cBhvr>
                                        <p:cTn id="10" dur="500"/>
                                        <p:tgtEl>
                                          <p:spTgt spid="170"/>
                                        </p:tgtEl>
                                      </p:cBhvr>
                                    </p:animEffect>
                                  </p:childTnLst>
                                </p:cTn>
                              </p:par>
                              <p:par>
                                <p:cTn id="11" presetID="10" presetClass="entr" presetSubtype="0" fill="hold" nodeType="withEffect">
                                  <p:stCondLst>
                                    <p:cond delay="0"/>
                                  </p:stCondLst>
                                  <p:childTnLst>
                                    <p:set>
                                      <p:cBhvr>
                                        <p:cTn id="12" dur="1" fill="hold">
                                          <p:stCondLst>
                                            <p:cond delay="0"/>
                                          </p:stCondLst>
                                        </p:cTn>
                                        <p:tgtEl>
                                          <p:spTgt spid="167"/>
                                        </p:tgtEl>
                                        <p:attrNameLst>
                                          <p:attrName>style.visibility</p:attrName>
                                        </p:attrNameLst>
                                      </p:cBhvr>
                                      <p:to>
                                        <p:strVal val="visible"/>
                                      </p:to>
                                    </p:set>
                                    <p:animEffect transition="in" filter="fade">
                                      <p:cBhvr>
                                        <p:cTn id="13" dur="500"/>
                                        <p:tgtEl>
                                          <p:spTgt spid="167"/>
                                        </p:tgtEl>
                                      </p:cBhvr>
                                    </p:animEffect>
                                  </p:childTnLst>
                                </p:cTn>
                              </p:par>
                              <p:par>
                                <p:cTn id="14" presetID="10" presetClass="entr" presetSubtype="0" fill="hold" nodeType="withEffect">
                                  <p:stCondLst>
                                    <p:cond delay="0"/>
                                  </p:stCondLst>
                                  <p:childTnLst>
                                    <p:set>
                                      <p:cBhvr>
                                        <p:cTn id="15" dur="1" fill="hold">
                                          <p:stCondLst>
                                            <p:cond delay="0"/>
                                          </p:stCondLst>
                                        </p:cTn>
                                        <p:tgtEl>
                                          <p:spTgt spid="168"/>
                                        </p:tgtEl>
                                        <p:attrNameLst>
                                          <p:attrName>style.visibility</p:attrName>
                                        </p:attrNameLst>
                                      </p:cBhvr>
                                      <p:to>
                                        <p:strVal val="visible"/>
                                      </p:to>
                                    </p:set>
                                    <p:animEffect transition="in" filter="fade">
                                      <p:cBhvr>
                                        <p:cTn id="16" dur="500"/>
                                        <p:tgtEl>
                                          <p:spTgt spid="16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69"/>
                                        </p:tgtEl>
                                        <p:attrNameLst>
                                          <p:attrName>style.visibility</p:attrName>
                                        </p:attrNameLst>
                                      </p:cBhvr>
                                      <p:to>
                                        <p:strVal val="visible"/>
                                      </p:to>
                                    </p:set>
                                    <p:animEffect transition="in" filter="fade">
                                      <p:cBhvr>
                                        <p:cTn id="19" dur="500"/>
                                        <p:tgtEl>
                                          <p:spTgt spid="16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78"/>
                                        </p:tgtEl>
                                        <p:attrNameLst>
                                          <p:attrName>style.visibility</p:attrName>
                                        </p:attrNameLst>
                                      </p:cBhvr>
                                      <p:to>
                                        <p:strVal val="visible"/>
                                      </p:to>
                                    </p:set>
                                    <p:animEffect transition="in" filter="fade">
                                      <p:cBhvr>
                                        <p:cTn id="22" dur="500"/>
                                        <p:tgtEl>
                                          <p:spTgt spid="17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77"/>
                                        </p:tgtEl>
                                        <p:attrNameLst>
                                          <p:attrName>style.visibility</p:attrName>
                                        </p:attrNameLst>
                                      </p:cBhvr>
                                      <p:to>
                                        <p:strVal val="visible"/>
                                      </p:to>
                                    </p:set>
                                    <p:animEffect transition="in" filter="fade">
                                      <p:cBhvr>
                                        <p:cTn id="25" dur="500"/>
                                        <p:tgtEl>
                                          <p:spTgt spid="177"/>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79"/>
                                        </p:tgtEl>
                                        <p:attrNameLst>
                                          <p:attrName>style.visibility</p:attrName>
                                        </p:attrNameLst>
                                      </p:cBhvr>
                                      <p:to>
                                        <p:strVal val="visible"/>
                                      </p:to>
                                    </p:set>
                                    <p:animEffect transition="in" filter="fade">
                                      <p:cBhvr>
                                        <p:cTn id="28" dur="500"/>
                                        <p:tgtEl>
                                          <p:spTgt spid="1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9" grpId="0"/>
      <p:bldP spid="170" grpId="0"/>
      <p:bldP spid="177" grpId="0" animBg="1"/>
      <p:bldP spid="178" grpId="0" animBg="1"/>
      <p:bldP spid="179"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C39EEE-8D1D-43FC-8BB6-6EB78F482EE7}"/>
              </a:ext>
            </a:extLst>
          </p:cNvPr>
          <p:cNvSpPr>
            <a:spLocks noGrp="1"/>
          </p:cNvSpPr>
          <p:nvPr>
            <p:ph type="title"/>
          </p:nvPr>
        </p:nvSpPr>
        <p:spPr/>
        <p:txBody>
          <a:bodyPr/>
          <a:lstStyle/>
          <a:p>
            <a:r>
              <a:rPr lang="en-US" dirty="0"/>
              <a:t>70-535 Exam </a:t>
            </a:r>
            <a:r>
              <a:rPr lang="en-US" b="1" dirty="0"/>
              <a:t>Network</a:t>
            </a:r>
            <a:r>
              <a:rPr lang="en-US" dirty="0"/>
              <a:t> Objectives (</a:t>
            </a:r>
            <a:r>
              <a:rPr lang="en-US" i="1" dirty="0"/>
              <a:t>15% - 20%</a:t>
            </a:r>
            <a:r>
              <a:rPr lang="en-US" dirty="0"/>
              <a:t>)</a:t>
            </a:r>
          </a:p>
        </p:txBody>
      </p:sp>
      <p:sp>
        <p:nvSpPr>
          <p:cNvPr id="3" name="Text Placeholder 2">
            <a:extLst>
              <a:ext uri="{FF2B5EF4-FFF2-40B4-BE49-F238E27FC236}">
                <a16:creationId xmlns:a16="http://schemas.microsoft.com/office/drawing/2014/main" id="{F5544B46-F264-4A8C-A313-DB7B033E2C00}"/>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F276C9F4-F02B-4CFD-98BF-D94896B87017}"/>
              </a:ext>
            </a:extLst>
          </p:cNvPr>
          <p:cNvSpPr>
            <a:spLocks noGrp="1"/>
          </p:cNvSpPr>
          <p:nvPr>
            <p:ph type="body" sz="quarter" idx="10"/>
          </p:nvPr>
        </p:nvSpPr>
        <p:spPr/>
        <p:txBody>
          <a:bodyPr/>
          <a:lstStyle/>
          <a:p>
            <a:endParaRPr lang="en-US"/>
          </a:p>
        </p:txBody>
      </p:sp>
      <p:sp>
        <p:nvSpPr>
          <p:cNvPr id="5" name="Rectangle 4">
            <a:extLst>
              <a:ext uri="{FF2B5EF4-FFF2-40B4-BE49-F238E27FC236}">
                <a16:creationId xmlns:a16="http://schemas.microsoft.com/office/drawing/2014/main" id="{D5D4DF10-F21A-4E2B-BD46-DC7F3B9D2456}"/>
              </a:ext>
            </a:extLst>
          </p:cNvPr>
          <p:cNvSpPr/>
          <p:nvPr/>
        </p:nvSpPr>
        <p:spPr>
          <a:xfrm>
            <a:off x="280147" y="2059193"/>
            <a:ext cx="8583706" cy="3693319"/>
          </a:xfrm>
          <a:prstGeom prst="rect">
            <a:avLst/>
          </a:prstGeom>
        </p:spPr>
        <p:txBody>
          <a:bodyPr wrap="square">
            <a:spAutoFit/>
          </a:bodyPr>
          <a:lstStyle/>
          <a:p>
            <a:pPr defTabSz="685800">
              <a:spcBef>
                <a:spcPts val="0"/>
              </a:spcBef>
              <a:spcAft>
                <a:spcPts val="0"/>
              </a:spcAft>
              <a:buFont typeface="Arial" panose="020B0604020202020204" pitchFamily="34" charset="0"/>
              <a:buChar char="•"/>
            </a:pPr>
            <a:r>
              <a:rPr lang="en-US" sz="1350" dirty="0">
                <a:solidFill>
                  <a:srgbClr val="000000"/>
                </a:solidFill>
                <a:latin typeface="inherit"/>
                <a:cs typeface="+mn-cs"/>
              </a:rPr>
              <a:t> Design Azure virtual networks</a:t>
            </a:r>
          </a:p>
          <a:p>
            <a:pPr marL="557213" lvl="1" indent="-214313" defTabSz="685800">
              <a:spcBef>
                <a:spcPts val="0"/>
              </a:spcBef>
              <a:spcAft>
                <a:spcPts val="0"/>
              </a:spcAft>
              <a:buFont typeface="Arial" panose="020B0604020202020204" pitchFamily="34" charset="0"/>
              <a:buChar char="•"/>
            </a:pPr>
            <a:r>
              <a:rPr lang="en-US" sz="1350" b="0" dirty="0">
                <a:solidFill>
                  <a:srgbClr val="000000"/>
                </a:solidFill>
                <a:latin typeface="inherit"/>
                <a:cs typeface="+mn-cs"/>
              </a:rPr>
              <a:t>Design solutions that use Azure networking services: design for load balancing using Azure Load Balancer and Azure Traffic Manager; define DNS, DHCP, and IP strategies; determine when to use Azure Application Gateway; determine when to use multi-node application gateways, Traffic Manager and load balancers</a:t>
            </a:r>
          </a:p>
          <a:p>
            <a:pPr marL="557213" lvl="1" indent="-214313" defTabSz="685800">
              <a:spcBef>
                <a:spcPts val="0"/>
              </a:spcBef>
              <a:spcAft>
                <a:spcPts val="0"/>
              </a:spcAft>
              <a:buFont typeface="Arial" panose="020B0604020202020204" pitchFamily="34" charset="0"/>
              <a:buChar char="•"/>
            </a:pPr>
            <a:endParaRPr lang="en-US" sz="600" b="0" dirty="0">
              <a:solidFill>
                <a:srgbClr val="000000"/>
              </a:solidFill>
              <a:latin typeface="inherit"/>
              <a:cs typeface="+mn-cs"/>
            </a:endParaRPr>
          </a:p>
          <a:p>
            <a:pPr defTabSz="685800">
              <a:spcBef>
                <a:spcPts val="0"/>
              </a:spcBef>
              <a:spcAft>
                <a:spcPts val="0"/>
              </a:spcAft>
              <a:buFont typeface="Arial" panose="020B0604020202020204" pitchFamily="34" charset="0"/>
              <a:buChar char="•"/>
            </a:pPr>
            <a:r>
              <a:rPr lang="en-US" sz="1350" dirty="0">
                <a:solidFill>
                  <a:srgbClr val="000000"/>
                </a:solidFill>
                <a:latin typeface="inherit"/>
                <a:cs typeface="+mn-cs"/>
              </a:rPr>
              <a:t> Design external connectivity for Azure Virtual Networks</a:t>
            </a:r>
          </a:p>
          <a:p>
            <a:pPr marL="557213" lvl="1" indent="-214313" defTabSz="685800">
              <a:spcBef>
                <a:spcPts val="0"/>
              </a:spcBef>
              <a:spcAft>
                <a:spcPts val="0"/>
              </a:spcAft>
              <a:buFont typeface="Arial" panose="020B0604020202020204" pitchFamily="34" charset="0"/>
              <a:buChar char="•"/>
            </a:pPr>
            <a:r>
              <a:rPr lang="en-US" sz="1350" b="0" dirty="0">
                <a:solidFill>
                  <a:srgbClr val="000000"/>
                </a:solidFill>
                <a:latin typeface="inherit"/>
                <a:cs typeface="+mn-cs"/>
              </a:rPr>
              <a:t>Determine when to use Azure VPN, ExpressRoute and Virtual Network Peering architecture and design; determine when to use User Defined Routes (UDRs); determine when to use VPN gateway site-to-site failover for ExpressRoute </a:t>
            </a:r>
          </a:p>
          <a:p>
            <a:pPr marL="557213" lvl="1" indent="-214313" defTabSz="685800">
              <a:spcBef>
                <a:spcPts val="0"/>
              </a:spcBef>
              <a:spcAft>
                <a:spcPts val="0"/>
              </a:spcAft>
              <a:buFont typeface="Arial" panose="020B0604020202020204" pitchFamily="34" charset="0"/>
              <a:buChar char="•"/>
            </a:pPr>
            <a:endParaRPr lang="en-US" sz="600" b="0" dirty="0">
              <a:solidFill>
                <a:srgbClr val="000000"/>
              </a:solidFill>
              <a:latin typeface="inherit"/>
              <a:cs typeface="+mn-cs"/>
            </a:endParaRPr>
          </a:p>
          <a:p>
            <a:pPr defTabSz="685800">
              <a:spcBef>
                <a:spcPts val="0"/>
              </a:spcBef>
              <a:spcAft>
                <a:spcPts val="0"/>
              </a:spcAft>
              <a:buFont typeface="Arial" panose="020B0604020202020204" pitchFamily="34" charset="0"/>
              <a:buChar char="•"/>
            </a:pPr>
            <a:r>
              <a:rPr lang="en-US" sz="1350" dirty="0">
                <a:solidFill>
                  <a:srgbClr val="000000"/>
                </a:solidFill>
                <a:latin typeface="inherit"/>
                <a:cs typeface="+mn-cs"/>
              </a:rPr>
              <a:t> Design security strategies</a:t>
            </a:r>
          </a:p>
          <a:p>
            <a:pPr marL="557213" lvl="1" indent="-214313" defTabSz="685800">
              <a:spcBef>
                <a:spcPts val="0"/>
              </a:spcBef>
              <a:spcAft>
                <a:spcPts val="0"/>
              </a:spcAft>
              <a:buFont typeface="Arial" panose="020B0604020202020204" pitchFamily="34" charset="0"/>
              <a:buChar char="•"/>
            </a:pPr>
            <a:r>
              <a:rPr lang="en-US" sz="1350" b="0" dirty="0">
                <a:solidFill>
                  <a:srgbClr val="000000"/>
                </a:solidFill>
                <a:latin typeface="inherit"/>
                <a:cs typeface="+mn-cs"/>
              </a:rPr>
              <a:t>Determine when to use network virtual appliances; design a perimeter network (DMZ); determine when to use a Web Application Firewall (WAF), Network Security Group (NSG), and virtual network service tunneling</a:t>
            </a:r>
          </a:p>
          <a:p>
            <a:pPr marL="557213" lvl="1" indent="-214313" defTabSz="685800">
              <a:spcBef>
                <a:spcPts val="0"/>
              </a:spcBef>
              <a:spcAft>
                <a:spcPts val="0"/>
              </a:spcAft>
              <a:buFont typeface="Arial" panose="020B0604020202020204" pitchFamily="34" charset="0"/>
              <a:buChar char="•"/>
            </a:pPr>
            <a:endParaRPr lang="en-US" sz="600" b="0" dirty="0">
              <a:solidFill>
                <a:srgbClr val="000000"/>
              </a:solidFill>
              <a:latin typeface="inherit"/>
              <a:cs typeface="+mn-cs"/>
            </a:endParaRPr>
          </a:p>
          <a:p>
            <a:pPr defTabSz="685800">
              <a:spcBef>
                <a:spcPts val="0"/>
              </a:spcBef>
              <a:spcAft>
                <a:spcPts val="0"/>
              </a:spcAft>
              <a:buFont typeface="Arial" panose="020B0604020202020204" pitchFamily="34" charset="0"/>
              <a:buChar char="•"/>
            </a:pPr>
            <a:r>
              <a:rPr lang="en-US" sz="1350" dirty="0">
                <a:solidFill>
                  <a:srgbClr val="000000"/>
                </a:solidFill>
                <a:latin typeface="inherit"/>
                <a:cs typeface="+mn-cs"/>
              </a:rPr>
              <a:t> Design connectivity for hybrid applications</a:t>
            </a:r>
          </a:p>
          <a:p>
            <a:pPr marL="557213" lvl="1" indent="-214313" defTabSz="685800">
              <a:spcBef>
                <a:spcPts val="0"/>
              </a:spcBef>
              <a:spcAft>
                <a:spcPts val="0"/>
              </a:spcAft>
              <a:buFont typeface="Arial" panose="020B0604020202020204" pitchFamily="34" charset="0"/>
              <a:buChar char="•"/>
            </a:pPr>
            <a:r>
              <a:rPr lang="en-US" sz="1350" b="0" dirty="0">
                <a:solidFill>
                  <a:srgbClr val="000000"/>
                </a:solidFill>
                <a:latin typeface="inherit"/>
                <a:cs typeface="+mn-cs"/>
              </a:rPr>
              <a:t>Design connectivity to on-premises data from Azure applications using Azure Relay Service, Azure Data Management Gateway for Data Factory, Azure On-Premises Data Gateway, Hybrid Connections, or Azure Web App’s virtual private network (VPN) capability; identify constraints for connectivity with VPN; identify options for joining VMs to domains</a:t>
            </a:r>
          </a:p>
        </p:txBody>
      </p:sp>
    </p:spTree>
    <p:custDataLst>
      <p:tags r:id="rId1"/>
    </p:custDataLst>
    <p:extLst>
      <p:ext uri="{BB962C8B-B14F-4D97-AF65-F5344CB8AC3E}">
        <p14:creationId xmlns:p14="http://schemas.microsoft.com/office/powerpoint/2010/main" val="11542088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Rectangle 158">
            <a:extLst>
              <a:ext uri="{FF2B5EF4-FFF2-40B4-BE49-F238E27FC236}">
                <a16:creationId xmlns:a16="http://schemas.microsoft.com/office/drawing/2014/main" id="{4AC30D4A-77D2-498C-AFB3-9DDE5B07A11A}"/>
              </a:ext>
            </a:extLst>
          </p:cNvPr>
          <p:cNvSpPr/>
          <p:nvPr/>
        </p:nvSpPr>
        <p:spPr bwMode="auto">
          <a:xfrm>
            <a:off x="5775313" y="2941612"/>
            <a:ext cx="786332" cy="997196"/>
          </a:xfrm>
          <a:prstGeom prst="rect">
            <a:avLst/>
          </a:prstGeom>
          <a:solidFill>
            <a:schemeClr val="bg1">
              <a:lumMod val="95000"/>
            </a:schemeClr>
          </a:solidFill>
          <a:ln w="28575" cap="flat" cmpd="sng" algn="ctr">
            <a:solidFill>
              <a:srgbClr val="D2D2D2">
                <a:lumMod val="90000"/>
              </a:srgbClr>
            </a:solidFill>
            <a:prstDash val="sysDash"/>
            <a:headEnd type="none" w="med" len="med"/>
            <a:tailEnd type="none" w="med" len="med"/>
          </a:ln>
          <a:effectLst/>
          <a:sp3d>
            <a:bevelT/>
          </a:sp3d>
        </p:spPr>
        <p:txBody>
          <a:bodyPr vert="horz" wrap="square" lIns="0" tIns="34967" rIns="0" bIns="3496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699086">
              <a:defRPr/>
            </a:pPr>
            <a:endParaRPr lang="en-US" sz="1500" b="0">
              <a:solidFill>
                <a:srgbClr val="FFFFFF"/>
              </a:solidFill>
              <a:latin typeface="Segoe UI Semilight"/>
            </a:endParaRPr>
          </a:p>
        </p:txBody>
      </p:sp>
      <p:cxnSp>
        <p:nvCxnSpPr>
          <p:cNvPr id="5" name="Straight Connector 4">
            <a:extLst>
              <a:ext uri="{FF2B5EF4-FFF2-40B4-BE49-F238E27FC236}">
                <a16:creationId xmlns:a16="http://schemas.microsoft.com/office/drawing/2014/main" id="{7874EF8F-9147-476C-8031-E6A84957621D}"/>
              </a:ext>
            </a:extLst>
          </p:cNvPr>
          <p:cNvCxnSpPr/>
          <p:nvPr/>
        </p:nvCxnSpPr>
        <p:spPr>
          <a:xfrm>
            <a:off x="4550038" y="3076313"/>
            <a:ext cx="1219498" cy="0"/>
          </a:xfrm>
          <a:prstGeom prst="line">
            <a:avLst/>
          </a:prstGeom>
          <a:ln w="28575">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CEAADBDF-1270-45B5-9298-8E5C41A60F06}"/>
              </a:ext>
            </a:extLst>
          </p:cNvPr>
          <p:cNvCxnSpPr/>
          <p:nvPr/>
        </p:nvCxnSpPr>
        <p:spPr>
          <a:xfrm>
            <a:off x="4550038" y="3662797"/>
            <a:ext cx="1219498" cy="0"/>
          </a:xfrm>
          <a:prstGeom prst="line">
            <a:avLst/>
          </a:prstGeom>
          <a:ln w="28575">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89BCF5C7-D452-4DCB-89ED-56559A05E085}"/>
              </a:ext>
            </a:extLst>
          </p:cNvPr>
          <p:cNvCxnSpPr/>
          <p:nvPr/>
        </p:nvCxnSpPr>
        <p:spPr>
          <a:xfrm>
            <a:off x="4550038" y="3237131"/>
            <a:ext cx="1219498" cy="0"/>
          </a:xfrm>
          <a:prstGeom prst="line">
            <a:avLst/>
          </a:prstGeom>
          <a:ln w="285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1EAB9F44-29FA-4EA6-A52E-7BD2C3A080F0}"/>
              </a:ext>
            </a:extLst>
          </p:cNvPr>
          <p:cNvCxnSpPr/>
          <p:nvPr/>
        </p:nvCxnSpPr>
        <p:spPr>
          <a:xfrm>
            <a:off x="4550038" y="3808630"/>
            <a:ext cx="1219498" cy="0"/>
          </a:xfrm>
          <a:prstGeom prst="line">
            <a:avLst/>
          </a:prstGeom>
          <a:ln w="285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E9C0E0A5-7A00-49E5-8060-FFA12A00FD19}"/>
              </a:ext>
            </a:extLst>
          </p:cNvPr>
          <p:cNvSpPr/>
          <p:nvPr/>
        </p:nvSpPr>
        <p:spPr bwMode="auto">
          <a:xfrm>
            <a:off x="0" y="857250"/>
            <a:ext cx="2571750" cy="51435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85800" fontAlgn="auto">
              <a:spcBef>
                <a:spcPts val="0"/>
              </a:spcBef>
              <a:spcAft>
                <a:spcPts val="450"/>
              </a:spcAft>
              <a:defRPr/>
            </a:pPr>
            <a:endParaRPr lang="en-US" b="0">
              <a:solidFill>
                <a:srgbClr val="FFFFFF"/>
              </a:solidFill>
              <a:latin typeface="Segoe UI"/>
            </a:endParaRPr>
          </a:p>
        </p:txBody>
      </p:sp>
      <p:grpSp>
        <p:nvGrpSpPr>
          <p:cNvPr id="17" name="Group 16">
            <a:extLst>
              <a:ext uri="{FF2B5EF4-FFF2-40B4-BE49-F238E27FC236}">
                <a16:creationId xmlns:a16="http://schemas.microsoft.com/office/drawing/2014/main" id="{F8AC9FA8-DCFD-496B-A42F-2670EB382505}"/>
              </a:ext>
            </a:extLst>
          </p:cNvPr>
          <p:cNvGrpSpPr/>
          <p:nvPr/>
        </p:nvGrpSpPr>
        <p:grpSpPr>
          <a:xfrm>
            <a:off x="795891" y="2560056"/>
            <a:ext cx="1516745" cy="637097"/>
            <a:chOff x="1061187" y="4729690"/>
            <a:chExt cx="2022327" cy="849463"/>
          </a:xfrm>
        </p:grpSpPr>
        <p:sp>
          <p:nvSpPr>
            <p:cNvPr id="18" name="TextBox 17">
              <a:extLst>
                <a:ext uri="{FF2B5EF4-FFF2-40B4-BE49-F238E27FC236}">
                  <a16:creationId xmlns:a16="http://schemas.microsoft.com/office/drawing/2014/main" id="{2BBD0F5B-4181-4C59-92EA-BB04C0F19BCC}"/>
                </a:ext>
              </a:extLst>
            </p:cNvPr>
            <p:cNvSpPr txBox="1"/>
            <p:nvPr/>
          </p:nvSpPr>
          <p:spPr>
            <a:xfrm>
              <a:off x="1078852" y="4729690"/>
              <a:ext cx="2004662" cy="849463"/>
            </a:xfrm>
            <a:prstGeom prst="rect">
              <a:avLst/>
            </a:prstGeom>
            <a:noFill/>
          </p:spPr>
          <p:txBody>
            <a:bodyPr wrap="square" lIns="137160" tIns="109728" rIns="137160" bIns="109728" rtlCol="0">
              <a:spAutoFit/>
            </a:bodyPr>
            <a:lstStyle/>
            <a:p>
              <a:pPr defTabSz="685800" fontAlgn="auto">
                <a:spcBef>
                  <a:spcPts val="0"/>
                </a:spcBef>
                <a:spcAft>
                  <a:spcPts val="0"/>
                </a:spcAft>
                <a:defRPr/>
              </a:pPr>
              <a:r>
                <a:rPr lang="en-US" sz="1350" b="0">
                  <a:solidFill>
                    <a:srgbClr val="FFFFFF"/>
                  </a:solidFill>
                  <a:latin typeface="Segoe UI"/>
                  <a:cs typeface="+mn-cs"/>
                </a:rPr>
                <a:t>From on-premises</a:t>
              </a:r>
            </a:p>
          </p:txBody>
        </p:sp>
        <p:cxnSp>
          <p:nvCxnSpPr>
            <p:cNvPr id="19" name="Straight Connector 18">
              <a:extLst>
                <a:ext uri="{FF2B5EF4-FFF2-40B4-BE49-F238E27FC236}">
                  <a16:creationId xmlns:a16="http://schemas.microsoft.com/office/drawing/2014/main" id="{050983C0-57A4-4B10-9B3F-968028AB9C2E}"/>
                </a:ext>
              </a:extLst>
            </p:cNvPr>
            <p:cNvCxnSpPr/>
            <p:nvPr/>
          </p:nvCxnSpPr>
          <p:spPr>
            <a:xfrm>
              <a:off x="1061187" y="4854117"/>
              <a:ext cx="0" cy="600609"/>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8" name="Rectangle 27">
            <a:extLst>
              <a:ext uri="{FF2B5EF4-FFF2-40B4-BE49-F238E27FC236}">
                <a16:creationId xmlns:a16="http://schemas.microsoft.com/office/drawing/2014/main" id="{5E8C1832-1701-4BB6-8517-B043F0C3C32A}"/>
              </a:ext>
            </a:extLst>
          </p:cNvPr>
          <p:cNvSpPr/>
          <p:nvPr/>
        </p:nvSpPr>
        <p:spPr bwMode="auto">
          <a:xfrm>
            <a:off x="-18539" y="2467319"/>
            <a:ext cx="2590286" cy="814680"/>
          </a:xfrm>
          <a:prstGeom prst="rect">
            <a:avLst/>
          </a:prstGeom>
          <a:solidFill>
            <a:schemeClr val="bg2">
              <a:alpha val="3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a:lnSpc>
                <a:spcPct val="90000"/>
              </a:lnSpc>
              <a:defRPr/>
            </a:pPr>
            <a:endParaRPr lang="en-US" b="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9" name="Group 28">
            <a:extLst>
              <a:ext uri="{FF2B5EF4-FFF2-40B4-BE49-F238E27FC236}">
                <a16:creationId xmlns:a16="http://schemas.microsoft.com/office/drawing/2014/main" id="{09AAD97F-11AE-4957-8FB6-687CC5B9AA93}"/>
              </a:ext>
            </a:extLst>
          </p:cNvPr>
          <p:cNvGrpSpPr/>
          <p:nvPr/>
        </p:nvGrpSpPr>
        <p:grpSpPr>
          <a:xfrm>
            <a:off x="236424" y="3997668"/>
            <a:ext cx="2032068" cy="450457"/>
            <a:chOff x="315232" y="3489448"/>
            <a:chExt cx="2709424" cy="600609"/>
          </a:xfrm>
        </p:grpSpPr>
        <p:sp>
          <p:nvSpPr>
            <p:cNvPr id="30" name="TextBox 29">
              <a:extLst>
                <a:ext uri="{FF2B5EF4-FFF2-40B4-BE49-F238E27FC236}">
                  <a16:creationId xmlns:a16="http://schemas.microsoft.com/office/drawing/2014/main" id="{A262D05C-160C-4B3A-B540-4AFB8908667A}"/>
                </a:ext>
              </a:extLst>
            </p:cNvPr>
            <p:cNvSpPr txBox="1"/>
            <p:nvPr/>
          </p:nvSpPr>
          <p:spPr>
            <a:xfrm>
              <a:off x="1078852" y="3496725"/>
              <a:ext cx="1945804" cy="572464"/>
            </a:xfrm>
            <a:prstGeom prst="rect">
              <a:avLst/>
            </a:prstGeom>
            <a:noFill/>
          </p:spPr>
          <p:txBody>
            <a:bodyPr wrap="square" lIns="137160" tIns="109728" rIns="137160" bIns="109728" rtlCol="0">
              <a:spAutoFit/>
            </a:bodyPr>
            <a:lstStyle/>
            <a:p>
              <a:pPr defTabSz="685800" fontAlgn="auto">
                <a:spcBef>
                  <a:spcPts val="0"/>
                </a:spcBef>
                <a:spcAft>
                  <a:spcPts val="450"/>
                </a:spcAft>
                <a:defRPr/>
              </a:pPr>
              <a:r>
                <a:rPr lang="en-US" sz="1350" b="0">
                  <a:solidFill>
                    <a:srgbClr val="FFFFFF"/>
                  </a:solidFill>
                  <a:latin typeface="Segoe UI"/>
                  <a:cs typeface="+mn-cs"/>
                </a:rPr>
                <a:t>Within Azure</a:t>
              </a:r>
            </a:p>
          </p:txBody>
        </p:sp>
        <p:cxnSp>
          <p:nvCxnSpPr>
            <p:cNvPr id="31" name="Straight Connector 30">
              <a:extLst>
                <a:ext uri="{FF2B5EF4-FFF2-40B4-BE49-F238E27FC236}">
                  <a16:creationId xmlns:a16="http://schemas.microsoft.com/office/drawing/2014/main" id="{9982BD21-6390-4B5A-B10A-877F7BC8BD39}"/>
                </a:ext>
              </a:extLst>
            </p:cNvPr>
            <p:cNvCxnSpPr/>
            <p:nvPr/>
          </p:nvCxnSpPr>
          <p:spPr>
            <a:xfrm>
              <a:off x="1061187" y="3489448"/>
              <a:ext cx="0" cy="600609"/>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2" name="cloud" title="Icon of a cloud">
              <a:extLst>
                <a:ext uri="{FF2B5EF4-FFF2-40B4-BE49-F238E27FC236}">
                  <a16:creationId xmlns:a16="http://schemas.microsoft.com/office/drawing/2014/main" id="{F4FE6BBE-B7CE-44EC-A67F-14031D1E5EA8}"/>
                </a:ext>
              </a:extLst>
            </p:cNvPr>
            <p:cNvSpPr>
              <a:spLocks noChangeAspect="1"/>
            </p:cNvSpPr>
            <p:nvPr/>
          </p:nvSpPr>
          <p:spPr bwMode="auto">
            <a:xfrm>
              <a:off x="315232" y="3605506"/>
              <a:ext cx="578392" cy="368492"/>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675" b="0">
                <a:gradFill>
                  <a:gsLst>
                    <a:gs pos="0">
                      <a:srgbClr val="505050"/>
                    </a:gs>
                    <a:gs pos="100000">
                      <a:srgbClr val="505050"/>
                    </a:gs>
                  </a:gsLst>
                </a:gradFill>
                <a:latin typeface="Segoe UI"/>
                <a:cs typeface="+mn-cs"/>
              </a:endParaRPr>
            </a:p>
          </p:txBody>
        </p:sp>
      </p:grpSp>
      <p:sp>
        <p:nvSpPr>
          <p:cNvPr id="33" name="building_5">
            <a:extLst>
              <a:ext uri="{FF2B5EF4-FFF2-40B4-BE49-F238E27FC236}">
                <a16:creationId xmlns:a16="http://schemas.microsoft.com/office/drawing/2014/main" id="{16DF68F5-C30A-4013-9072-6C6E0D8B8F20}"/>
              </a:ext>
            </a:extLst>
          </p:cNvPr>
          <p:cNvSpPr>
            <a:spLocks noChangeAspect="1" noEditPoints="1"/>
          </p:cNvSpPr>
          <p:nvPr/>
        </p:nvSpPr>
        <p:spPr bwMode="auto">
          <a:xfrm>
            <a:off x="327530" y="2653377"/>
            <a:ext cx="372718" cy="404800"/>
          </a:xfrm>
          <a:custGeom>
            <a:avLst/>
            <a:gdLst>
              <a:gd name="T0" fmla="*/ 299 w 395"/>
              <a:gd name="T1" fmla="*/ 151 h 429"/>
              <a:gd name="T2" fmla="*/ 299 w 395"/>
              <a:gd name="T3" fmla="*/ 429 h 429"/>
              <a:gd name="T4" fmla="*/ 242 w 395"/>
              <a:gd name="T5" fmla="*/ 429 h 429"/>
              <a:gd name="T6" fmla="*/ 242 w 395"/>
              <a:gd name="T7" fmla="*/ 333 h 429"/>
              <a:gd name="T8" fmla="*/ 181 w 395"/>
              <a:gd name="T9" fmla="*/ 333 h 429"/>
              <a:gd name="T10" fmla="*/ 181 w 395"/>
              <a:gd name="T11" fmla="*/ 429 h 429"/>
              <a:gd name="T12" fmla="*/ 121 w 395"/>
              <a:gd name="T13" fmla="*/ 429 h 429"/>
              <a:gd name="T14" fmla="*/ 121 w 395"/>
              <a:gd name="T15" fmla="*/ 151 h 429"/>
              <a:gd name="T16" fmla="*/ 211 w 395"/>
              <a:gd name="T17" fmla="*/ 151 h 429"/>
              <a:gd name="T18" fmla="*/ 299 w 395"/>
              <a:gd name="T19" fmla="*/ 151 h 429"/>
              <a:gd name="T20" fmla="*/ 211 w 395"/>
              <a:gd name="T21" fmla="*/ 151 h 429"/>
              <a:gd name="T22" fmla="*/ 211 w 395"/>
              <a:gd name="T23" fmla="*/ 92 h 429"/>
              <a:gd name="T24" fmla="*/ 0 w 395"/>
              <a:gd name="T25" fmla="*/ 92 h 429"/>
              <a:gd name="T26" fmla="*/ 0 w 395"/>
              <a:gd name="T27" fmla="*/ 429 h 429"/>
              <a:gd name="T28" fmla="*/ 395 w 395"/>
              <a:gd name="T29" fmla="*/ 429 h 429"/>
              <a:gd name="T30" fmla="*/ 395 w 395"/>
              <a:gd name="T31" fmla="*/ 123 h 429"/>
              <a:gd name="T32" fmla="*/ 268 w 395"/>
              <a:gd name="T33" fmla="*/ 0 h 429"/>
              <a:gd name="T34" fmla="*/ 268 w 395"/>
              <a:gd name="T35" fmla="*/ 151 h 429"/>
              <a:gd name="T36" fmla="*/ 62 w 395"/>
              <a:gd name="T37" fmla="*/ 151 h 429"/>
              <a:gd name="T38" fmla="*/ 56 w 395"/>
              <a:gd name="T39" fmla="*/ 151 h 429"/>
              <a:gd name="T40" fmla="*/ 56 w 395"/>
              <a:gd name="T41" fmla="*/ 155 h 429"/>
              <a:gd name="T42" fmla="*/ 62 w 395"/>
              <a:gd name="T43" fmla="*/ 155 h 429"/>
              <a:gd name="T44" fmla="*/ 62 w 395"/>
              <a:gd name="T45" fmla="*/ 151 h 429"/>
              <a:gd name="T46" fmla="*/ 62 w 395"/>
              <a:gd name="T47" fmla="*/ 211 h 429"/>
              <a:gd name="T48" fmla="*/ 56 w 395"/>
              <a:gd name="T49" fmla="*/ 211 h 429"/>
              <a:gd name="T50" fmla="*/ 56 w 395"/>
              <a:gd name="T51" fmla="*/ 217 h 429"/>
              <a:gd name="T52" fmla="*/ 62 w 395"/>
              <a:gd name="T53" fmla="*/ 217 h 429"/>
              <a:gd name="T54" fmla="*/ 62 w 395"/>
              <a:gd name="T55" fmla="*/ 211 h 429"/>
              <a:gd name="T56" fmla="*/ 62 w 395"/>
              <a:gd name="T57" fmla="*/ 271 h 429"/>
              <a:gd name="T58" fmla="*/ 56 w 395"/>
              <a:gd name="T59" fmla="*/ 271 h 429"/>
              <a:gd name="T60" fmla="*/ 56 w 395"/>
              <a:gd name="T61" fmla="*/ 277 h 429"/>
              <a:gd name="T62" fmla="*/ 62 w 395"/>
              <a:gd name="T63" fmla="*/ 277 h 429"/>
              <a:gd name="T64" fmla="*/ 62 w 395"/>
              <a:gd name="T65" fmla="*/ 271 h 429"/>
              <a:gd name="T66" fmla="*/ 62 w 395"/>
              <a:gd name="T67" fmla="*/ 332 h 429"/>
              <a:gd name="T68" fmla="*/ 56 w 395"/>
              <a:gd name="T69" fmla="*/ 332 h 429"/>
              <a:gd name="T70" fmla="*/ 56 w 395"/>
              <a:gd name="T71" fmla="*/ 337 h 429"/>
              <a:gd name="T72" fmla="*/ 62 w 395"/>
              <a:gd name="T73" fmla="*/ 337 h 429"/>
              <a:gd name="T74" fmla="*/ 62 w 395"/>
              <a:gd name="T75" fmla="*/ 332 h 429"/>
              <a:gd name="T76" fmla="*/ 62 w 395"/>
              <a:gd name="T77" fmla="*/ 392 h 429"/>
              <a:gd name="T78" fmla="*/ 56 w 395"/>
              <a:gd name="T79" fmla="*/ 392 h 429"/>
              <a:gd name="T80" fmla="*/ 56 w 395"/>
              <a:gd name="T81" fmla="*/ 397 h 429"/>
              <a:gd name="T82" fmla="*/ 62 w 395"/>
              <a:gd name="T83" fmla="*/ 397 h 429"/>
              <a:gd name="T84" fmla="*/ 62 w 395"/>
              <a:gd name="T85" fmla="*/ 392 h 429"/>
              <a:gd name="T86" fmla="*/ 182 w 395"/>
              <a:gd name="T87" fmla="*/ 211 h 429"/>
              <a:gd name="T88" fmla="*/ 177 w 395"/>
              <a:gd name="T89" fmla="*/ 211 h 429"/>
              <a:gd name="T90" fmla="*/ 177 w 395"/>
              <a:gd name="T91" fmla="*/ 217 h 429"/>
              <a:gd name="T92" fmla="*/ 182 w 395"/>
              <a:gd name="T93" fmla="*/ 217 h 429"/>
              <a:gd name="T94" fmla="*/ 182 w 395"/>
              <a:gd name="T95" fmla="*/ 211 h 429"/>
              <a:gd name="T96" fmla="*/ 182 w 395"/>
              <a:gd name="T97" fmla="*/ 273 h 429"/>
              <a:gd name="T98" fmla="*/ 177 w 395"/>
              <a:gd name="T99" fmla="*/ 273 h 429"/>
              <a:gd name="T100" fmla="*/ 177 w 395"/>
              <a:gd name="T101" fmla="*/ 277 h 429"/>
              <a:gd name="T102" fmla="*/ 182 w 395"/>
              <a:gd name="T103" fmla="*/ 277 h 429"/>
              <a:gd name="T104" fmla="*/ 182 w 395"/>
              <a:gd name="T105" fmla="*/ 273 h 429"/>
              <a:gd name="T106" fmla="*/ 243 w 395"/>
              <a:gd name="T107" fmla="*/ 211 h 429"/>
              <a:gd name="T108" fmla="*/ 237 w 395"/>
              <a:gd name="T109" fmla="*/ 211 h 429"/>
              <a:gd name="T110" fmla="*/ 237 w 395"/>
              <a:gd name="T111" fmla="*/ 217 h 429"/>
              <a:gd name="T112" fmla="*/ 243 w 395"/>
              <a:gd name="T113" fmla="*/ 217 h 429"/>
              <a:gd name="T114" fmla="*/ 243 w 395"/>
              <a:gd name="T115" fmla="*/ 211 h 429"/>
              <a:gd name="T116" fmla="*/ 243 w 395"/>
              <a:gd name="T117" fmla="*/ 273 h 429"/>
              <a:gd name="T118" fmla="*/ 237 w 395"/>
              <a:gd name="T119" fmla="*/ 273 h 429"/>
              <a:gd name="T120" fmla="*/ 237 w 395"/>
              <a:gd name="T121" fmla="*/ 277 h 429"/>
              <a:gd name="T122" fmla="*/ 243 w 395"/>
              <a:gd name="T123" fmla="*/ 277 h 429"/>
              <a:gd name="T124" fmla="*/ 243 w 395"/>
              <a:gd name="T125" fmla="*/ 273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95" h="429">
                <a:moveTo>
                  <a:pt x="299" y="151"/>
                </a:moveTo>
                <a:lnTo>
                  <a:pt x="299" y="429"/>
                </a:lnTo>
                <a:lnTo>
                  <a:pt x="242" y="429"/>
                </a:lnTo>
                <a:lnTo>
                  <a:pt x="242" y="333"/>
                </a:lnTo>
                <a:lnTo>
                  <a:pt x="181" y="333"/>
                </a:lnTo>
                <a:lnTo>
                  <a:pt x="181" y="429"/>
                </a:lnTo>
                <a:lnTo>
                  <a:pt x="121" y="429"/>
                </a:lnTo>
                <a:lnTo>
                  <a:pt x="121" y="151"/>
                </a:lnTo>
                <a:lnTo>
                  <a:pt x="211" y="151"/>
                </a:lnTo>
                <a:lnTo>
                  <a:pt x="299" y="151"/>
                </a:lnTo>
                <a:moveTo>
                  <a:pt x="211" y="151"/>
                </a:moveTo>
                <a:lnTo>
                  <a:pt x="211" y="92"/>
                </a:lnTo>
                <a:lnTo>
                  <a:pt x="0" y="92"/>
                </a:lnTo>
                <a:lnTo>
                  <a:pt x="0" y="429"/>
                </a:lnTo>
                <a:moveTo>
                  <a:pt x="395" y="429"/>
                </a:moveTo>
                <a:lnTo>
                  <a:pt x="395" y="123"/>
                </a:lnTo>
                <a:lnTo>
                  <a:pt x="268" y="0"/>
                </a:lnTo>
                <a:lnTo>
                  <a:pt x="268" y="151"/>
                </a:lnTo>
                <a:moveTo>
                  <a:pt x="62" y="151"/>
                </a:moveTo>
                <a:lnTo>
                  <a:pt x="56" y="151"/>
                </a:lnTo>
                <a:lnTo>
                  <a:pt x="56" y="155"/>
                </a:lnTo>
                <a:lnTo>
                  <a:pt x="62" y="155"/>
                </a:lnTo>
                <a:lnTo>
                  <a:pt x="62" y="151"/>
                </a:lnTo>
                <a:moveTo>
                  <a:pt x="62" y="211"/>
                </a:moveTo>
                <a:lnTo>
                  <a:pt x="56" y="211"/>
                </a:lnTo>
                <a:lnTo>
                  <a:pt x="56" y="217"/>
                </a:lnTo>
                <a:lnTo>
                  <a:pt x="62" y="217"/>
                </a:lnTo>
                <a:lnTo>
                  <a:pt x="62" y="211"/>
                </a:lnTo>
                <a:moveTo>
                  <a:pt x="62" y="271"/>
                </a:moveTo>
                <a:lnTo>
                  <a:pt x="56" y="271"/>
                </a:lnTo>
                <a:lnTo>
                  <a:pt x="56" y="277"/>
                </a:lnTo>
                <a:lnTo>
                  <a:pt x="62" y="277"/>
                </a:lnTo>
                <a:lnTo>
                  <a:pt x="62" y="271"/>
                </a:lnTo>
                <a:moveTo>
                  <a:pt x="62" y="332"/>
                </a:moveTo>
                <a:lnTo>
                  <a:pt x="56" y="332"/>
                </a:lnTo>
                <a:lnTo>
                  <a:pt x="56" y="337"/>
                </a:lnTo>
                <a:lnTo>
                  <a:pt x="62" y="337"/>
                </a:lnTo>
                <a:lnTo>
                  <a:pt x="62" y="332"/>
                </a:lnTo>
                <a:moveTo>
                  <a:pt x="62" y="392"/>
                </a:moveTo>
                <a:lnTo>
                  <a:pt x="56" y="392"/>
                </a:lnTo>
                <a:lnTo>
                  <a:pt x="56" y="397"/>
                </a:lnTo>
                <a:lnTo>
                  <a:pt x="62" y="397"/>
                </a:lnTo>
                <a:lnTo>
                  <a:pt x="62" y="392"/>
                </a:lnTo>
                <a:moveTo>
                  <a:pt x="182" y="211"/>
                </a:moveTo>
                <a:lnTo>
                  <a:pt x="177" y="211"/>
                </a:lnTo>
                <a:lnTo>
                  <a:pt x="177" y="217"/>
                </a:lnTo>
                <a:lnTo>
                  <a:pt x="182" y="217"/>
                </a:lnTo>
                <a:lnTo>
                  <a:pt x="182" y="211"/>
                </a:lnTo>
                <a:moveTo>
                  <a:pt x="182" y="273"/>
                </a:moveTo>
                <a:lnTo>
                  <a:pt x="177" y="273"/>
                </a:lnTo>
                <a:lnTo>
                  <a:pt x="177" y="277"/>
                </a:lnTo>
                <a:lnTo>
                  <a:pt x="182" y="277"/>
                </a:lnTo>
                <a:lnTo>
                  <a:pt x="182" y="273"/>
                </a:lnTo>
                <a:moveTo>
                  <a:pt x="243" y="211"/>
                </a:moveTo>
                <a:lnTo>
                  <a:pt x="237" y="211"/>
                </a:lnTo>
                <a:lnTo>
                  <a:pt x="237" y="217"/>
                </a:lnTo>
                <a:lnTo>
                  <a:pt x="243" y="217"/>
                </a:lnTo>
                <a:lnTo>
                  <a:pt x="243" y="211"/>
                </a:lnTo>
                <a:moveTo>
                  <a:pt x="243" y="273"/>
                </a:moveTo>
                <a:lnTo>
                  <a:pt x="237" y="273"/>
                </a:lnTo>
                <a:lnTo>
                  <a:pt x="237" y="277"/>
                </a:lnTo>
                <a:lnTo>
                  <a:pt x="243" y="277"/>
                </a:lnTo>
                <a:lnTo>
                  <a:pt x="243" y="273"/>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85800" fontAlgn="auto">
              <a:spcBef>
                <a:spcPts val="0"/>
              </a:spcBef>
              <a:spcAft>
                <a:spcPts val="0"/>
              </a:spcAft>
              <a:defRPr/>
            </a:pPr>
            <a:endParaRPr lang="en-US" sz="662" b="0">
              <a:gradFill>
                <a:gsLst>
                  <a:gs pos="0">
                    <a:srgbClr val="505050"/>
                  </a:gs>
                  <a:gs pos="100000">
                    <a:srgbClr val="505050"/>
                  </a:gs>
                </a:gsLst>
              </a:gradFill>
              <a:latin typeface="Segoe UI"/>
              <a:cs typeface="+mn-cs"/>
            </a:endParaRPr>
          </a:p>
        </p:txBody>
      </p:sp>
      <p:sp>
        <p:nvSpPr>
          <p:cNvPr id="34" name="Title 1">
            <a:extLst>
              <a:ext uri="{FF2B5EF4-FFF2-40B4-BE49-F238E27FC236}">
                <a16:creationId xmlns:a16="http://schemas.microsoft.com/office/drawing/2014/main" id="{0F087D67-7B3D-464E-883C-75F925CB66E0}"/>
              </a:ext>
            </a:extLst>
          </p:cNvPr>
          <p:cNvSpPr txBox="1">
            <a:spLocks/>
          </p:cNvSpPr>
          <p:nvPr/>
        </p:nvSpPr>
        <p:spPr>
          <a:xfrm>
            <a:off x="2707558" y="1186927"/>
            <a:ext cx="5186627" cy="611972"/>
          </a:xfrm>
          <a:prstGeom prst="rect">
            <a:avLst/>
          </a:prstGeom>
        </p:spPr>
        <p:txBody>
          <a:bodyPr vert="horz" lIns="68580" tIns="34290" rIns="68580" bIns="34290" rtlCol="0" anchor="t">
            <a:noAutofit/>
          </a:bodyPr>
          <a:lstStyle>
            <a:lvl1pPr algn="l" defTabSz="914400" rtl="0" eaLnBrk="1" latinLnBrk="0" hangingPunct="1">
              <a:lnSpc>
                <a:spcPct val="90000"/>
              </a:lnSpc>
              <a:spcBef>
                <a:spcPct val="0"/>
              </a:spcBef>
              <a:buNone/>
              <a:defRPr sz="5400" kern="1200">
                <a:solidFill>
                  <a:schemeClr val="bg1"/>
                </a:solidFill>
                <a:latin typeface="Segoe UI Light" panose="020B0502040204020203" pitchFamily="34" charset="0"/>
                <a:ea typeface="+mj-ea"/>
                <a:cs typeface="Segoe UI Light" panose="020B0502040204020203" pitchFamily="34" charset="0"/>
              </a:defRPr>
            </a:lvl1pPr>
          </a:lstStyle>
          <a:p>
            <a:pPr defTabSz="685800" fontAlgn="auto">
              <a:spcAft>
                <a:spcPts val="0"/>
              </a:spcAft>
              <a:defRPr/>
            </a:pPr>
            <a:r>
              <a:rPr lang="en-US" sz="2400" b="0">
                <a:solidFill>
                  <a:srgbClr val="0068BB"/>
                </a:solidFill>
              </a:rPr>
              <a:t>ExpressRoute</a:t>
            </a:r>
          </a:p>
        </p:txBody>
      </p:sp>
      <p:sp>
        <p:nvSpPr>
          <p:cNvPr id="14" name="Title 5">
            <a:extLst>
              <a:ext uri="{FF2B5EF4-FFF2-40B4-BE49-F238E27FC236}">
                <a16:creationId xmlns:a16="http://schemas.microsoft.com/office/drawing/2014/main" id="{6203AE65-3DD3-402A-87B6-82DAB60DC345}"/>
              </a:ext>
            </a:extLst>
          </p:cNvPr>
          <p:cNvSpPr txBox="1">
            <a:spLocks/>
          </p:cNvSpPr>
          <p:nvPr/>
        </p:nvSpPr>
        <p:spPr>
          <a:xfrm>
            <a:off x="733575" y="1353124"/>
            <a:ext cx="1871660" cy="522125"/>
          </a:xfrm>
          <a:prstGeom prst="rect">
            <a:avLst/>
          </a:prstGeom>
        </p:spPr>
        <p:txBody>
          <a:bodyPr vert="horz" wrap="square" lIns="109728" tIns="68580" rIns="109728" bIns="68580" rtlCol="0" anchor="t">
            <a:noAutofit/>
          </a:bodyPr>
          <a:lstStyle>
            <a:lvl1pPr marL="0" algn="l" defTabSz="914367" rtl="0" eaLnBrk="1" latinLnBrk="0" hangingPunct="1">
              <a:lnSpc>
                <a:spcPct val="90000"/>
              </a:lnSpc>
              <a:spcBef>
                <a:spcPct val="0"/>
              </a:spcBef>
              <a:buNone/>
              <a:defRPr lang="en-US" sz="4400" b="0" kern="1200" cap="none" spc="-100" baseline="0">
                <a:ln w="3175">
                  <a:noFill/>
                </a:ln>
                <a:solidFill>
                  <a:schemeClr val="bg1"/>
                </a:solidFill>
                <a:effectLst/>
                <a:latin typeface="+mj-lt"/>
                <a:ea typeface="+mn-ea"/>
                <a:cs typeface="Segoe UI" pitchFamily="34" charset="0"/>
              </a:defRPr>
            </a:lvl1pPr>
          </a:lstStyle>
          <a:p>
            <a:pPr defTabSz="685775" fontAlgn="auto">
              <a:spcAft>
                <a:spcPts val="0"/>
              </a:spcAft>
              <a:defRPr/>
            </a:pPr>
            <a:r>
              <a:rPr lang="en-US" sz="2100" spc="-75">
                <a:solidFill>
                  <a:srgbClr val="FFFFFF"/>
                </a:solidFill>
                <a:latin typeface="Segoe UI Light"/>
              </a:rPr>
              <a:t>Connectivity</a:t>
            </a:r>
          </a:p>
        </p:txBody>
      </p:sp>
      <p:sp>
        <p:nvSpPr>
          <p:cNvPr id="15" name="IoT">
            <a:extLst>
              <a:ext uri="{FF2B5EF4-FFF2-40B4-BE49-F238E27FC236}">
                <a16:creationId xmlns:a16="http://schemas.microsoft.com/office/drawing/2014/main" id="{491E9602-246D-40AE-B4EB-889BA34C7155}"/>
              </a:ext>
            </a:extLst>
          </p:cNvPr>
          <p:cNvSpPr>
            <a:spLocks noChangeAspect="1" noEditPoints="1"/>
          </p:cNvSpPr>
          <p:nvPr/>
        </p:nvSpPr>
        <p:spPr bwMode="auto">
          <a:xfrm>
            <a:off x="327530" y="1365605"/>
            <a:ext cx="385427" cy="386045"/>
          </a:xfrm>
          <a:custGeom>
            <a:avLst/>
            <a:gdLst>
              <a:gd name="T0" fmla="*/ 235 w 352"/>
              <a:gd name="T1" fmla="*/ 176 h 352"/>
              <a:gd name="T2" fmla="*/ 176 w 352"/>
              <a:gd name="T3" fmla="*/ 235 h 352"/>
              <a:gd name="T4" fmla="*/ 117 w 352"/>
              <a:gd name="T5" fmla="*/ 176 h 352"/>
              <a:gd name="T6" fmla="*/ 176 w 352"/>
              <a:gd name="T7" fmla="*/ 117 h 352"/>
              <a:gd name="T8" fmla="*/ 235 w 352"/>
              <a:gd name="T9" fmla="*/ 176 h 352"/>
              <a:gd name="T10" fmla="*/ 270 w 352"/>
              <a:gd name="T11" fmla="*/ 0 h 352"/>
              <a:gd name="T12" fmla="*/ 235 w 352"/>
              <a:gd name="T13" fmla="*/ 35 h 352"/>
              <a:gd name="T14" fmla="*/ 270 w 352"/>
              <a:gd name="T15" fmla="*/ 70 h 352"/>
              <a:gd name="T16" fmla="*/ 305 w 352"/>
              <a:gd name="T17" fmla="*/ 35 h 352"/>
              <a:gd name="T18" fmla="*/ 270 w 352"/>
              <a:gd name="T19" fmla="*/ 0 h 352"/>
              <a:gd name="T20" fmla="*/ 82 w 352"/>
              <a:gd name="T21" fmla="*/ 23 h 352"/>
              <a:gd name="T22" fmla="*/ 47 w 352"/>
              <a:gd name="T23" fmla="*/ 59 h 352"/>
              <a:gd name="T24" fmla="*/ 82 w 352"/>
              <a:gd name="T25" fmla="*/ 94 h 352"/>
              <a:gd name="T26" fmla="*/ 117 w 352"/>
              <a:gd name="T27" fmla="*/ 59 h 352"/>
              <a:gd name="T28" fmla="*/ 82 w 352"/>
              <a:gd name="T29" fmla="*/ 23 h 352"/>
              <a:gd name="T30" fmla="*/ 35 w 352"/>
              <a:gd name="T31" fmla="*/ 211 h 352"/>
              <a:gd name="T32" fmla="*/ 0 w 352"/>
              <a:gd name="T33" fmla="*/ 246 h 352"/>
              <a:gd name="T34" fmla="*/ 35 w 352"/>
              <a:gd name="T35" fmla="*/ 282 h 352"/>
              <a:gd name="T36" fmla="*/ 70 w 352"/>
              <a:gd name="T37" fmla="*/ 246 h 352"/>
              <a:gd name="T38" fmla="*/ 35 w 352"/>
              <a:gd name="T39" fmla="*/ 211 h 352"/>
              <a:gd name="T40" fmla="*/ 223 w 352"/>
              <a:gd name="T41" fmla="*/ 282 h 352"/>
              <a:gd name="T42" fmla="*/ 188 w 352"/>
              <a:gd name="T43" fmla="*/ 317 h 352"/>
              <a:gd name="T44" fmla="*/ 223 w 352"/>
              <a:gd name="T45" fmla="*/ 352 h 352"/>
              <a:gd name="T46" fmla="*/ 258 w 352"/>
              <a:gd name="T47" fmla="*/ 317 h 352"/>
              <a:gd name="T48" fmla="*/ 223 w 352"/>
              <a:gd name="T49" fmla="*/ 282 h 352"/>
              <a:gd name="T50" fmla="*/ 317 w 352"/>
              <a:gd name="T51" fmla="*/ 164 h 352"/>
              <a:gd name="T52" fmla="*/ 282 w 352"/>
              <a:gd name="T53" fmla="*/ 199 h 352"/>
              <a:gd name="T54" fmla="*/ 317 w 352"/>
              <a:gd name="T55" fmla="*/ 235 h 352"/>
              <a:gd name="T56" fmla="*/ 352 w 352"/>
              <a:gd name="T57" fmla="*/ 199 h 352"/>
              <a:gd name="T58" fmla="*/ 317 w 352"/>
              <a:gd name="T59" fmla="*/ 164 h 352"/>
              <a:gd name="T60" fmla="*/ 250 w 352"/>
              <a:gd name="T61" fmla="*/ 64 h 352"/>
              <a:gd name="T62" fmla="*/ 209 w 352"/>
              <a:gd name="T63" fmla="*/ 127 h 352"/>
              <a:gd name="T64" fmla="*/ 139 w 352"/>
              <a:gd name="T65" fmla="*/ 130 h 352"/>
              <a:gd name="T66" fmla="*/ 104 w 352"/>
              <a:gd name="T67" fmla="*/ 86 h 352"/>
              <a:gd name="T68" fmla="*/ 67 w 352"/>
              <a:gd name="T69" fmla="*/ 231 h 352"/>
              <a:gd name="T70" fmla="*/ 124 w 352"/>
              <a:gd name="T71" fmla="*/ 202 h 352"/>
              <a:gd name="T72" fmla="*/ 212 w 352"/>
              <a:gd name="T73" fmla="*/ 283 h 352"/>
              <a:gd name="T74" fmla="*/ 195 w 352"/>
              <a:gd name="T75" fmla="*/ 232 h 352"/>
              <a:gd name="T76" fmla="*/ 234 w 352"/>
              <a:gd name="T77" fmla="*/ 186 h 352"/>
              <a:gd name="T78" fmla="*/ 282 w 352"/>
              <a:gd name="T79" fmla="*/ 194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2" h="352">
                <a:moveTo>
                  <a:pt x="235" y="176"/>
                </a:moveTo>
                <a:cubicBezTo>
                  <a:pt x="235" y="208"/>
                  <a:pt x="208" y="235"/>
                  <a:pt x="176" y="235"/>
                </a:cubicBezTo>
                <a:cubicBezTo>
                  <a:pt x="144" y="235"/>
                  <a:pt x="117" y="208"/>
                  <a:pt x="117" y="176"/>
                </a:cubicBezTo>
                <a:cubicBezTo>
                  <a:pt x="117" y="144"/>
                  <a:pt x="144" y="117"/>
                  <a:pt x="176" y="117"/>
                </a:cubicBezTo>
                <a:cubicBezTo>
                  <a:pt x="208" y="117"/>
                  <a:pt x="235" y="144"/>
                  <a:pt x="235" y="176"/>
                </a:cubicBezTo>
                <a:close/>
                <a:moveTo>
                  <a:pt x="270" y="0"/>
                </a:moveTo>
                <a:cubicBezTo>
                  <a:pt x="250" y="0"/>
                  <a:pt x="235" y="16"/>
                  <a:pt x="235" y="35"/>
                </a:cubicBezTo>
                <a:cubicBezTo>
                  <a:pt x="235" y="55"/>
                  <a:pt x="250" y="70"/>
                  <a:pt x="270" y="70"/>
                </a:cubicBezTo>
                <a:cubicBezTo>
                  <a:pt x="289" y="70"/>
                  <a:pt x="305" y="55"/>
                  <a:pt x="305" y="35"/>
                </a:cubicBezTo>
                <a:cubicBezTo>
                  <a:pt x="305" y="16"/>
                  <a:pt x="289" y="0"/>
                  <a:pt x="270" y="0"/>
                </a:cubicBezTo>
                <a:close/>
                <a:moveTo>
                  <a:pt x="82" y="23"/>
                </a:moveTo>
                <a:cubicBezTo>
                  <a:pt x="63" y="23"/>
                  <a:pt x="47" y="39"/>
                  <a:pt x="47" y="59"/>
                </a:cubicBezTo>
                <a:cubicBezTo>
                  <a:pt x="47" y="78"/>
                  <a:pt x="63" y="94"/>
                  <a:pt x="82" y="94"/>
                </a:cubicBezTo>
                <a:cubicBezTo>
                  <a:pt x="102" y="94"/>
                  <a:pt x="117" y="78"/>
                  <a:pt x="117" y="59"/>
                </a:cubicBezTo>
                <a:cubicBezTo>
                  <a:pt x="117" y="39"/>
                  <a:pt x="102" y="23"/>
                  <a:pt x="82" y="23"/>
                </a:cubicBezTo>
                <a:close/>
                <a:moveTo>
                  <a:pt x="35" y="211"/>
                </a:moveTo>
                <a:cubicBezTo>
                  <a:pt x="16" y="211"/>
                  <a:pt x="0" y="227"/>
                  <a:pt x="0" y="246"/>
                </a:cubicBezTo>
                <a:cubicBezTo>
                  <a:pt x="0" y="266"/>
                  <a:pt x="16" y="282"/>
                  <a:pt x="35" y="282"/>
                </a:cubicBezTo>
                <a:cubicBezTo>
                  <a:pt x="55" y="282"/>
                  <a:pt x="70" y="266"/>
                  <a:pt x="70" y="246"/>
                </a:cubicBezTo>
                <a:cubicBezTo>
                  <a:pt x="70" y="227"/>
                  <a:pt x="55" y="211"/>
                  <a:pt x="35" y="211"/>
                </a:cubicBezTo>
                <a:close/>
                <a:moveTo>
                  <a:pt x="223" y="282"/>
                </a:moveTo>
                <a:cubicBezTo>
                  <a:pt x="203" y="282"/>
                  <a:pt x="188" y="297"/>
                  <a:pt x="188" y="317"/>
                </a:cubicBezTo>
                <a:cubicBezTo>
                  <a:pt x="188" y="336"/>
                  <a:pt x="203" y="352"/>
                  <a:pt x="223" y="352"/>
                </a:cubicBezTo>
                <a:cubicBezTo>
                  <a:pt x="242" y="352"/>
                  <a:pt x="258" y="336"/>
                  <a:pt x="258" y="317"/>
                </a:cubicBezTo>
                <a:cubicBezTo>
                  <a:pt x="258" y="297"/>
                  <a:pt x="242" y="282"/>
                  <a:pt x="223" y="282"/>
                </a:cubicBezTo>
                <a:close/>
                <a:moveTo>
                  <a:pt x="317" y="164"/>
                </a:moveTo>
                <a:cubicBezTo>
                  <a:pt x="297" y="164"/>
                  <a:pt x="282" y="180"/>
                  <a:pt x="282" y="199"/>
                </a:cubicBezTo>
                <a:cubicBezTo>
                  <a:pt x="282" y="219"/>
                  <a:pt x="297" y="235"/>
                  <a:pt x="317" y="235"/>
                </a:cubicBezTo>
                <a:cubicBezTo>
                  <a:pt x="336" y="235"/>
                  <a:pt x="352" y="219"/>
                  <a:pt x="352" y="199"/>
                </a:cubicBezTo>
                <a:cubicBezTo>
                  <a:pt x="352" y="180"/>
                  <a:pt x="336" y="164"/>
                  <a:pt x="317" y="164"/>
                </a:cubicBezTo>
                <a:close/>
                <a:moveTo>
                  <a:pt x="250" y="64"/>
                </a:moveTo>
                <a:cubicBezTo>
                  <a:pt x="209" y="127"/>
                  <a:pt x="209" y="127"/>
                  <a:pt x="209" y="127"/>
                </a:cubicBezTo>
                <a:moveTo>
                  <a:pt x="139" y="130"/>
                </a:moveTo>
                <a:cubicBezTo>
                  <a:pt x="104" y="86"/>
                  <a:pt x="104" y="86"/>
                  <a:pt x="104" y="86"/>
                </a:cubicBezTo>
                <a:moveTo>
                  <a:pt x="67" y="231"/>
                </a:moveTo>
                <a:cubicBezTo>
                  <a:pt x="124" y="202"/>
                  <a:pt x="124" y="202"/>
                  <a:pt x="124" y="202"/>
                </a:cubicBezTo>
                <a:moveTo>
                  <a:pt x="212" y="283"/>
                </a:moveTo>
                <a:cubicBezTo>
                  <a:pt x="195" y="232"/>
                  <a:pt x="195" y="232"/>
                  <a:pt x="195" y="232"/>
                </a:cubicBezTo>
                <a:moveTo>
                  <a:pt x="234" y="186"/>
                </a:moveTo>
                <a:cubicBezTo>
                  <a:pt x="282" y="194"/>
                  <a:pt x="282" y="194"/>
                  <a:pt x="282" y="194"/>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r>
              <a:rPr lang="en-US" sz="675" b="0">
                <a:gradFill>
                  <a:gsLst>
                    <a:gs pos="0">
                      <a:srgbClr val="505050"/>
                    </a:gs>
                    <a:gs pos="100000">
                      <a:srgbClr val="505050"/>
                    </a:gs>
                  </a:gsLst>
                  <a:lin ang="5400000" scaled="1"/>
                </a:gradFill>
                <a:latin typeface="Segoe UI"/>
                <a:cs typeface="+mn-cs"/>
              </a:rPr>
              <a:t> </a:t>
            </a:r>
          </a:p>
        </p:txBody>
      </p:sp>
      <p:sp>
        <p:nvSpPr>
          <p:cNvPr id="2" name="Rectangle 1">
            <a:extLst>
              <a:ext uri="{FF2B5EF4-FFF2-40B4-BE49-F238E27FC236}">
                <a16:creationId xmlns:a16="http://schemas.microsoft.com/office/drawing/2014/main" id="{78F513B8-5893-43C6-851F-F25EB28450FE}"/>
              </a:ext>
            </a:extLst>
          </p:cNvPr>
          <p:cNvSpPr/>
          <p:nvPr/>
        </p:nvSpPr>
        <p:spPr>
          <a:xfrm>
            <a:off x="2793459" y="4788224"/>
            <a:ext cx="3721642" cy="1020279"/>
          </a:xfrm>
          <a:prstGeom prst="rect">
            <a:avLst/>
          </a:prstGeom>
        </p:spPr>
        <p:txBody>
          <a:bodyPr wrap="square" anchor="t">
            <a:spAutoFit/>
          </a:bodyPr>
          <a:lstStyle/>
          <a:p>
            <a:pPr marL="0" lvl="1" defTabSz="685758" fontAlgn="auto">
              <a:lnSpc>
                <a:spcPct val="90000"/>
              </a:lnSpc>
              <a:spcBef>
                <a:spcPts val="882"/>
              </a:spcBef>
              <a:spcAft>
                <a:spcPts val="0"/>
              </a:spcAft>
              <a:buSzPct val="90000"/>
              <a:defRPr/>
            </a:pPr>
            <a:r>
              <a:rPr lang="en-US" sz="1050" b="0">
                <a:solidFill>
                  <a:srgbClr val="2F2F2F"/>
                </a:solidFill>
                <a:latin typeface="Segoe UI" panose="020B0502040204020203" pitchFamily="34" charset="0"/>
                <a:ea typeface="ＭＳ Ｐゴシック" charset="0"/>
                <a:cs typeface="Segoe UI" panose="020B0502040204020203" pitchFamily="34" charset="0"/>
              </a:rPr>
              <a:t>Private connectivity to Microsoft bypassing the Internet</a:t>
            </a:r>
            <a:endParaRPr lang="en-US" sz="1050" b="0">
              <a:solidFill>
                <a:srgbClr val="2F2F2F"/>
              </a:solidFill>
              <a:latin typeface="Segoe UI"/>
              <a:cs typeface="Segoe UI"/>
            </a:endParaRPr>
          </a:p>
          <a:p>
            <a:pPr marL="0" lvl="1" defTabSz="685758" fontAlgn="auto">
              <a:lnSpc>
                <a:spcPct val="90000"/>
              </a:lnSpc>
              <a:spcBef>
                <a:spcPts val="882"/>
              </a:spcBef>
              <a:spcAft>
                <a:spcPts val="0"/>
              </a:spcAft>
              <a:buSzPct val="90000"/>
              <a:defRPr/>
            </a:pPr>
            <a:r>
              <a:rPr lang="en-US" sz="1050" b="0">
                <a:solidFill>
                  <a:srgbClr val="2F2F2F"/>
                </a:solidFill>
                <a:latin typeface="Segoe UI" panose="020B0502040204020203" pitchFamily="34" charset="0"/>
                <a:ea typeface="ＭＳ Ｐゴシック" charset="0"/>
                <a:cs typeface="Segoe UI" panose="020B0502040204020203" pitchFamily="34" charset="0"/>
              </a:rPr>
              <a:t>Predictable performance</a:t>
            </a:r>
          </a:p>
          <a:p>
            <a:pPr marL="0" lvl="1" defTabSz="685758" fontAlgn="auto">
              <a:lnSpc>
                <a:spcPct val="90000"/>
              </a:lnSpc>
              <a:spcBef>
                <a:spcPts val="882"/>
              </a:spcBef>
              <a:spcAft>
                <a:spcPts val="0"/>
              </a:spcAft>
              <a:buSzPct val="90000"/>
              <a:defRPr/>
            </a:pPr>
            <a:r>
              <a:rPr lang="en-US" sz="1050" b="0">
                <a:solidFill>
                  <a:srgbClr val="2F2F2F"/>
                </a:solidFill>
                <a:latin typeface="Segoe UI" panose="020B0502040204020203" pitchFamily="34" charset="0"/>
                <a:ea typeface="ＭＳ Ｐゴシック" charset="0"/>
                <a:cs typeface="Segoe UI" panose="020B0502040204020203" pitchFamily="34" charset="0"/>
              </a:rPr>
              <a:t>Enterprise-grade resiliency with SLA</a:t>
            </a:r>
          </a:p>
          <a:p>
            <a:pPr marL="0" lvl="1" defTabSz="685758" fontAlgn="auto">
              <a:lnSpc>
                <a:spcPct val="90000"/>
              </a:lnSpc>
              <a:spcBef>
                <a:spcPts val="882"/>
              </a:spcBef>
              <a:spcAft>
                <a:spcPts val="0"/>
              </a:spcAft>
              <a:buSzPct val="90000"/>
              <a:defRPr/>
            </a:pPr>
            <a:r>
              <a:rPr lang="en-US" sz="1050" b="0">
                <a:solidFill>
                  <a:srgbClr val="2F2F2F"/>
                </a:solidFill>
                <a:latin typeface="Segoe UI" panose="020B0502040204020203" pitchFamily="34" charset="0"/>
                <a:ea typeface="ＭＳ Ｐゴシック" charset="0"/>
                <a:cs typeface="Segoe UI" panose="020B0502040204020203" pitchFamily="34" charset="0"/>
              </a:rPr>
              <a:t>Large and growing ExpressRoute partner ecosystem</a:t>
            </a:r>
          </a:p>
        </p:txBody>
      </p:sp>
      <p:sp>
        <p:nvSpPr>
          <p:cNvPr id="153" name="TextBox 52">
            <a:extLst>
              <a:ext uri="{FF2B5EF4-FFF2-40B4-BE49-F238E27FC236}">
                <a16:creationId xmlns:a16="http://schemas.microsoft.com/office/drawing/2014/main" id="{3CB4A142-C11F-49F2-AA94-88554B117343}"/>
              </a:ext>
            </a:extLst>
          </p:cNvPr>
          <p:cNvSpPr txBox="1"/>
          <p:nvPr/>
        </p:nvSpPr>
        <p:spPr>
          <a:xfrm>
            <a:off x="6842685" y="1732886"/>
            <a:ext cx="2015688" cy="290849"/>
          </a:xfrm>
          <a:prstGeom prst="rect">
            <a:avLst/>
          </a:prstGeom>
          <a:noFill/>
          <a:ln>
            <a:noFill/>
          </a:ln>
        </p:spPr>
        <p:txBody>
          <a:bodyPr wrap="square" lIns="0" tIns="0" rIns="0" bIns="0" rtlCol="0">
            <a:spAutoFit/>
          </a:bodyPr>
          <a:lstStyle/>
          <a:p>
            <a:pPr algn="ctr" defTabSz="504059" fontAlgn="auto">
              <a:lnSpc>
                <a:spcPct val="90000"/>
              </a:lnSpc>
              <a:spcBef>
                <a:spcPct val="20000"/>
              </a:spcBef>
              <a:spcAft>
                <a:spcPts val="0"/>
              </a:spcAft>
              <a:buSzPct val="80000"/>
              <a:defRPr/>
            </a:pPr>
            <a:r>
              <a:rPr lang="en-US" sz="1050" b="0">
                <a:solidFill>
                  <a:srgbClr val="353535"/>
                </a:solidFill>
                <a:latin typeface="Segoe UI" panose="020B0502040204020203" pitchFamily="34" charset="0"/>
                <a:ea typeface="ＭＳ Ｐゴシック" charset="0"/>
                <a:cs typeface="Segoe UI" panose="020B0502040204020203" pitchFamily="34" charset="0"/>
              </a:rPr>
              <a:t>Microsoft Peering for Office 365, Dynamics 365, Azure Public IPs</a:t>
            </a:r>
          </a:p>
        </p:txBody>
      </p:sp>
      <p:sp>
        <p:nvSpPr>
          <p:cNvPr id="154" name="Rectangle 153">
            <a:extLst>
              <a:ext uri="{FF2B5EF4-FFF2-40B4-BE49-F238E27FC236}">
                <a16:creationId xmlns:a16="http://schemas.microsoft.com/office/drawing/2014/main" id="{624CE538-E241-4C23-87C4-F5D9484184E3}"/>
              </a:ext>
            </a:extLst>
          </p:cNvPr>
          <p:cNvSpPr/>
          <p:nvPr/>
        </p:nvSpPr>
        <p:spPr bwMode="auto">
          <a:xfrm>
            <a:off x="2830582" y="2941613"/>
            <a:ext cx="786332" cy="997196"/>
          </a:xfrm>
          <a:prstGeom prst="rect">
            <a:avLst/>
          </a:prstGeom>
          <a:solidFill>
            <a:schemeClr val="bg1">
              <a:lumMod val="95000"/>
            </a:schemeClr>
          </a:solidFill>
          <a:ln w="28575" cap="flat" cmpd="sng" algn="ctr">
            <a:solidFill>
              <a:srgbClr val="D2D2D2">
                <a:lumMod val="90000"/>
              </a:srgbClr>
            </a:solidFill>
            <a:prstDash val="sysDash"/>
            <a:headEnd type="none" w="med" len="med"/>
            <a:tailEnd type="none" w="med" len="med"/>
          </a:ln>
          <a:effectLst/>
          <a:sp3d>
            <a:bevelT/>
          </a:sp3d>
        </p:spPr>
        <p:txBody>
          <a:bodyPr vert="horz" wrap="square" lIns="0" tIns="34967" rIns="0" bIns="3496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699086">
              <a:defRPr/>
            </a:pPr>
            <a:endParaRPr lang="en-US" sz="1500" b="0">
              <a:solidFill>
                <a:srgbClr val="FFFFFF"/>
              </a:solidFill>
              <a:latin typeface="Segoe UI Semilight"/>
            </a:endParaRPr>
          </a:p>
        </p:txBody>
      </p:sp>
      <p:sp>
        <p:nvSpPr>
          <p:cNvPr id="3" name="TextBox 2">
            <a:extLst>
              <a:ext uri="{FF2B5EF4-FFF2-40B4-BE49-F238E27FC236}">
                <a16:creationId xmlns:a16="http://schemas.microsoft.com/office/drawing/2014/main" id="{C1E33565-2A41-4344-BB8E-2400E4D55F49}"/>
              </a:ext>
            </a:extLst>
          </p:cNvPr>
          <p:cNvSpPr txBox="1"/>
          <p:nvPr/>
        </p:nvSpPr>
        <p:spPr>
          <a:xfrm>
            <a:off x="2732392" y="2908900"/>
            <a:ext cx="982362" cy="512448"/>
          </a:xfrm>
          <a:prstGeom prst="rect">
            <a:avLst/>
          </a:prstGeom>
          <a:noFill/>
        </p:spPr>
        <p:txBody>
          <a:bodyPr wrap="square" lIns="137160" tIns="109728" rIns="137160" bIns="109728" rtlCol="0">
            <a:spAutoFit/>
          </a:bodyPr>
          <a:lstStyle/>
          <a:p>
            <a:pPr algn="ctr" defTabSz="685800" fontAlgn="auto">
              <a:lnSpc>
                <a:spcPct val="90000"/>
              </a:lnSpc>
              <a:spcBef>
                <a:spcPts val="0"/>
              </a:spcBef>
              <a:spcAft>
                <a:spcPts val="450"/>
              </a:spcAft>
              <a:defRPr/>
            </a:pPr>
            <a:r>
              <a:rPr lang="en-US" sz="1050" b="0">
                <a:gradFill>
                  <a:gsLst>
                    <a:gs pos="2917">
                      <a:srgbClr val="2F2F2F"/>
                    </a:gs>
                    <a:gs pos="30000">
                      <a:srgbClr val="2F2F2F"/>
                    </a:gs>
                  </a:gsLst>
                  <a:lin ang="5400000" scaled="0"/>
                </a:gradFill>
                <a:latin typeface="Segoe UI"/>
                <a:cs typeface="+mn-cs"/>
              </a:rPr>
              <a:t>Customer’s Network</a:t>
            </a:r>
          </a:p>
        </p:txBody>
      </p:sp>
      <p:sp>
        <p:nvSpPr>
          <p:cNvPr id="155" name="Rectangle 154">
            <a:extLst>
              <a:ext uri="{FF2B5EF4-FFF2-40B4-BE49-F238E27FC236}">
                <a16:creationId xmlns:a16="http://schemas.microsoft.com/office/drawing/2014/main" id="{687E14D3-3102-4F32-AAF8-AA4E8B88C19C}"/>
              </a:ext>
            </a:extLst>
          </p:cNvPr>
          <p:cNvSpPr/>
          <p:nvPr/>
        </p:nvSpPr>
        <p:spPr bwMode="auto">
          <a:xfrm>
            <a:off x="3786349" y="2943777"/>
            <a:ext cx="786332" cy="997196"/>
          </a:xfrm>
          <a:prstGeom prst="rect">
            <a:avLst/>
          </a:prstGeom>
          <a:solidFill>
            <a:schemeClr val="bg1">
              <a:lumMod val="95000"/>
            </a:schemeClr>
          </a:solidFill>
          <a:ln w="28575" cap="flat" cmpd="sng" algn="ctr">
            <a:solidFill>
              <a:srgbClr val="D2D2D2">
                <a:lumMod val="90000"/>
              </a:srgbClr>
            </a:solidFill>
            <a:prstDash val="sysDash"/>
            <a:headEnd type="none" w="med" len="med"/>
            <a:tailEnd type="none" w="med" len="med"/>
          </a:ln>
          <a:effectLst/>
          <a:sp3d>
            <a:bevelT/>
          </a:sp3d>
        </p:spPr>
        <p:txBody>
          <a:bodyPr vert="horz" wrap="square" lIns="0" tIns="34967" rIns="0" bIns="3496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699086">
              <a:defRPr/>
            </a:pPr>
            <a:endParaRPr lang="en-US" sz="1500" b="0">
              <a:solidFill>
                <a:srgbClr val="FFFFFF"/>
              </a:solidFill>
              <a:latin typeface="Segoe UI Semilight"/>
            </a:endParaRPr>
          </a:p>
        </p:txBody>
      </p:sp>
      <p:sp>
        <p:nvSpPr>
          <p:cNvPr id="156" name="TextBox 155">
            <a:extLst>
              <a:ext uri="{FF2B5EF4-FFF2-40B4-BE49-F238E27FC236}">
                <a16:creationId xmlns:a16="http://schemas.microsoft.com/office/drawing/2014/main" id="{671DFF45-DADE-423A-BE94-F34350A59124}"/>
              </a:ext>
            </a:extLst>
          </p:cNvPr>
          <p:cNvSpPr txBox="1"/>
          <p:nvPr/>
        </p:nvSpPr>
        <p:spPr>
          <a:xfrm>
            <a:off x="3688159" y="3197934"/>
            <a:ext cx="982362" cy="512448"/>
          </a:xfrm>
          <a:prstGeom prst="rect">
            <a:avLst/>
          </a:prstGeom>
          <a:noFill/>
        </p:spPr>
        <p:txBody>
          <a:bodyPr wrap="square" lIns="137160" tIns="109728" rIns="137160" bIns="109728" rtlCol="0">
            <a:spAutoFit/>
          </a:bodyPr>
          <a:lstStyle/>
          <a:p>
            <a:pPr algn="ctr" defTabSz="685800" fontAlgn="auto">
              <a:lnSpc>
                <a:spcPct val="90000"/>
              </a:lnSpc>
              <a:spcBef>
                <a:spcPts val="0"/>
              </a:spcBef>
              <a:spcAft>
                <a:spcPts val="450"/>
              </a:spcAft>
              <a:defRPr/>
            </a:pPr>
            <a:r>
              <a:rPr lang="en-US" sz="1050" b="0">
                <a:gradFill>
                  <a:gsLst>
                    <a:gs pos="2917">
                      <a:srgbClr val="2F2F2F"/>
                    </a:gs>
                    <a:gs pos="30000">
                      <a:srgbClr val="2F2F2F"/>
                    </a:gs>
                  </a:gsLst>
                  <a:lin ang="5400000" scaled="0"/>
                </a:gradFill>
                <a:latin typeface="Segoe UI"/>
                <a:cs typeface="+mn-cs"/>
              </a:rPr>
              <a:t>Partner</a:t>
            </a:r>
            <a:br>
              <a:rPr lang="en-US" sz="1050" b="0">
                <a:gradFill>
                  <a:gsLst>
                    <a:gs pos="2917">
                      <a:srgbClr val="2F2F2F"/>
                    </a:gs>
                    <a:gs pos="30000">
                      <a:srgbClr val="2F2F2F"/>
                    </a:gs>
                  </a:gsLst>
                  <a:lin ang="5400000" scaled="0"/>
                </a:gradFill>
                <a:latin typeface="Segoe UI"/>
                <a:cs typeface="+mn-cs"/>
              </a:rPr>
            </a:br>
            <a:r>
              <a:rPr lang="en-US" sz="1050" b="0">
                <a:gradFill>
                  <a:gsLst>
                    <a:gs pos="2917">
                      <a:srgbClr val="2F2F2F"/>
                    </a:gs>
                    <a:gs pos="30000">
                      <a:srgbClr val="2F2F2F"/>
                    </a:gs>
                  </a:gsLst>
                  <a:lin ang="5400000" scaled="0"/>
                </a:gradFill>
                <a:latin typeface="Segoe UI"/>
                <a:cs typeface="+mn-cs"/>
              </a:rPr>
              <a:t>Edge</a:t>
            </a:r>
          </a:p>
        </p:txBody>
      </p:sp>
      <p:sp>
        <p:nvSpPr>
          <p:cNvPr id="157" name="Rectangle 156">
            <a:extLst>
              <a:ext uri="{FF2B5EF4-FFF2-40B4-BE49-F238E27FC236}">
                <a16:creationId xmlns:a16="http://schemas.microsoft.com/office/drawing/2014/main" id="{74396C60-6F01-423B-B4F4-BD4C715EAC6D}"/>
              </a:ext>
            </a:extLst>
          </p:cNvPr>
          <p:cNvSpPr/>
          <p:nvPr/>
        </p:nvSpPr>
        <p:spPr bwMode="auto">
          <a:xfrm>
            <a:off x="4711590" y="2951808"/>
            <a:ext cx="922289" cy="394423"/>
          </a:xfrm>
          <a:prstGeom prst="rect">
            <a:avLst/>
          </a:prstGeom>
          <a:solidFill>
            <a:schemeClr val="bg1">
              <a:lumMod val="85000"/>
            </a:schemeClr>
          </a:solidFill>
          <a:ln w="28575" cap="flat" cmpd="sng" algn="ctr">
            <a:solidFill>
              <a:srgbClr val="D2D2D2">
                <a:lumMod val="90000"/>
              </a:srgbClr>
            </a:solidFill>
            <a:prstDash val="sysDash"/>
            <a:headEnd type="none" w="med" len="med"/>
            <a:tailEnd type="none" w="med" len="med"/>
          </a:ln>
          <a:effectLst/>
          <a:sp3d>
            <a:bevelT/>
          </a:sp3d>
        </p:spPr>
        <p:txBody>
          <a:bodyPr vert="horz" wrap="square" lIns="0" tIns="34967" rIns="0" bIns="3496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699086">
              <a:defRPr/>
            </a:pPr>
            <a:r>
              <a:rPr lang="en-US" sz="1050" b="0">
                <a:solidFill>
                  <a:srgbClr val="2F2F2F"/>
                </a:solidFill>
                <a:latin typeface="Segoe UI Semilight"/>
              </a:rPr>
              <a:t>Primary Connection</a:t>
            </a:r>
          </a:p>
        </p:txBody>
      </p:sp>
      <p:sp>
        <p:nvSpPr>
          <p:cNvPr id="158" name="Rectangle 157">
            <a:extLst>
              <a:ext uri="{FF2B5EF4-FFF2-40B4-BE49-F238E27FC236}">
                <a16:creationId xmlns:a16="http://schemas.microsoft.com/office/drawing/2014/main" id="{87265B8F-0A0D-4F76-973C-3D3352C1B78B}"/>
              </a:ext>
            </a:extLst>
          </p:cNvPr>
          <p:cNvSpPr/>
          <p:nvPr/>
        </p:nvSpPr>
        <p:spPr bwMode="auto">
          <a:xfrm>
            <a:off x="4711589" y="3549032"/>
            <a:ext cx="922289" cy="394423"/>
          </a:xfrm>
          <a:prstGeom prst="rect">
            <a:avLst/>
          </a:prstGeom>
          <a:solidFill>
            <a:schemeClr val="bg1">
              <a:lumMod val="85000"/>
            </a:schemeClr>
          </a:solidFill>
          <a:ln w="28575" cap="flat" cmpd="sng" algn="ctr">
            <a:solidFill>
              <a:srgbClr val="D2D2D2">
                <a:lumMod val="90000"/>
              </a:srgbClr>
            </a:solidFill>
            <a:prstDash val="sysDash"/>
            <a:headEnd type="none" w="med" len="med"/>
            <a:tailEnd type="none" w="med" len="med"/>
          </a:ln>
          <a:effectLst/>
          <a:sp3d>
            <a:bevelT/>
          </a:sp3d>
        </p:spPr>
        <p:txBody>
          <a:bodyPr vert="horz" wrap="square" lIns="0" tIns="34967" rIns="0" bIns="3496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699086">
              <a:defRPr/>
            </a:pPr>
            <a:r>
              <a:rPr lang="en-US" sz="1050" b="0">
                <a:solidFill>
                  <a:srgbClr val="2F2F2F"/>
                </a:solidFill>
                <a:latin typeface="Segoe UI Semilight"/>
              </a:rPr>
              <a:t>Primary Connection</a:t>
            </a:r>
          </a:p>
        </p:txBody>
      </p:sp>
      <p:sp>
        <p:nvSpPr>
          <p:cNvPr id="160" name="TextBox 159">
            <a:extLst>
              <a:ext uri="{FF2B5EF4-FFF2-40B4-BE49-F238E27FC236}">
                <a16:creationId xmlns:a16="http://schemas.microsoft.com/office/drawing/2014/main" id="{63414112-EF07-4B80-AAC8-354D6768790C}"/>
              </a:ext>
            </a:extLst>
          </p:cNvPr>
          <p:cNvSpPr txBox="1"/>
          <p:nvPr/>
        </p:nvSpPr>
        <p:spPr>
          <a:xfrm>
            <a:off x="5710237" y="3204024"/>
            <a:ext cx="922735" cy="512448"/>
          </a:xfrm>
          <a:prstGeom prst="rect">
            <a:avLst/>
          </a:prstGeom>
          <a:noFill/>
        </p:spPr>
        <p:txBody>
          <a:bodyPr wrap="square" lIns="137160" tIns="109728" rIns="137160" bIns="109728" rtlCol="0">
            <a:spAutoFit/>
          </a:bodyPr>
          <a:lstStyle/>
          <a:p>
            <a:pPr algn="ctr" defTabSz="685800" fontAlgn="auto">
              <a:lnSpc>
                <a:spcPct val="90000"/>
              </a:lnSpc>
              <a:spcBef>
                <a:spcPts val="0"/>
              </a:spcBef>
              <a:spcAft>
                <a:spcPts val="450"/>
              </a:spcAft>
              <a:defRPr/>
            </a:pPr>
            <a:r>
              <a:rPr lang="en-US" sz="1050" b="0">
                <a:gradFill>
                  <a:gsLst>
                    <a:gs pos="2917">
                      <a:srgbClr val="2F2F2F"/>
                    </a:gs>
                    <a:gs pos="30000">
                      <a:srgbClr val="2F2F2F"/>
                    </a:gs>
                  </a:gsLst>
                  <a:lin ang="5400000" scaled="0"/>
                </a:gradFill>
                <a:latin typeface="Segoe UI"/>
                <a:cs typeface="+mn-cs"/>
              </a:rPr>
              <a:t>Microsoft Edge</a:t>
            </a:r>
          </a:p>
        </p:txBody>
      </p:sp>
      <p:sp>
        <p:nvSpPr>
          <p:cNvPr id="161" name="Rectangle 160">
            <a:extLst>
              <a:ext uri="{FF2B5EF4-FFF2-40B4-BE49-F238E27FC236}">
                <a16:creationId xmlns:a16="http://schemas.microsoft.com/office/drawing/2014/main" id="{F6153FBA-52BB-4406-83DD-A4CB15ACC978}"/>
              </a:ext>
            </a:extLst>
          </p:cNvPr>
          <p:cNvSpPr/>
          <p:nvPr/>
        </p:nvSpPr>
        <p:spPr bwMode="auto">
          <a:xfrm>
            <a:off x="6842685" y="2194698"/>
            <a:ext cx="2015689" cy="997196"/>
          </a:xfrm>
          <a:prstGeom prst="rect">
            <a:avLst/>
          </a:prstGeom>
          <a:solidFill>
            <a:schemeClr val="bg1">
              <a:lumMod val="95000"/>
            </a:schemeClr>
          </a:solidFill>
          <a:ln w="28575" cap="flat" cmpd="sng" algn="ctr">
            <a:solidFill>
              <a:schemeClr val="accent5"/>
            </a:solidFill>
            <a:prstDash val="sysDash"/>
            <a:headEnd type="none" w="med" len="med"/>
            <a:tailEnd type="none" w="med" len="med"/>
          </a:ln>
          <a:effectLst/>
          <a:sp3d>
            <a:bevelT/>
          </a:sp3d>
        </p:spPr>
        <p:txBody>
          <a:bodyPr vert="horz" wrap="square" lIns="0" tIns="34967" rIns="0" bIns="3496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699086">
              <a:defRPr/>
            </a:pPr>
            <a:endParaRPr lang="en-US" sz="1500" b="0">
              <a:solidFill>
                <a:srgbClr val="FFFFFF"/>
              </a:solidFill>
              <a:latin typeface="Segoe UI Semilight"/>
            </a:endParaRPr>
          </a:p>
        </p:txBody>
      </p:sp>
      <p:sp>
        <p:nvSpPr>
          <p:cNvPr id="162" name="Rectangle 161">
            <a:extLst>
              <a:ext uri="{FF2B5EF4-FFF2-40B4-BE49-F238E27FC236}">
                <a16:creationId xmlns:a16="http://schemas.microsoft.com/office/drawing/2014/main" id="{BA447242-A076-4456-8F66-13828149357B}"/>
              </a:ext>
            </a:extLst>
          </p:cNvPr>
          <p:cNvSpPr/>
          <p:nvPr/>
        </p:nvSpPr>
        <p:spPr bwMode="auto">
          <a:xfrm>
            <a:off x="6846507" y="3767638"/>
            <a:ext cx="2015689" cy="997196"/>
          </a:xfrm>
          <a:prstGeom prst="rect">
            <a:avLst/>
          </a:prstGeom>
          <a:solidFill>
            <a:schemeClr val="bg1">
              <a:lumMod val="95000"/>
            </a:schemeClr>
          </a:solidFill>
          <a:ln w="28575" cap="flat" cmpd="sng" algn="ctr">
            <a:solidFill>
              <a:schemeClr val="accent1"/>
            </a:solidFill>
            <a:prstDash val="sysDash"/>
            <a:headEnd type="none" w="med" len="med"/>
            <a:tailEnd type="none" w="med" len="med"/>
          </a:ln>
          <a:effectLst/>
          <a:sp3d>
            <a:bevelT/>
          </a:sp3d>
        </p:spPr>
        <p:txBody>
          <a:bodyPr vert="horz" wrap="square" lIns="0" tIns="34967" rIns="0" bIns="3496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699086">
              <a:defRPr/>
            </a:pPr>
            <a:endParaRPr lang="en-US" sz="1500" b="0">
              <a:solidFill>
                <a:srgbClr val="FFFFFF"/>
              </a:solidFill>
              <a:latin typeface="Segoe UI Semilight"/>
            </a:endParaRPr>
          </a:p>
        </p:txBody>
      </p:sp>
      <p:sp>
        <p:nvSpPr>
          <p:cNvPr id="163" name="TextBox 52">
            <a:extLst>
              <a:ext uri="{FF2B5EF4-FFF2-40B4-BE49-F238E27FC236}">
                <a16:creationId xmlns:a16="http://schemas.microsoft.com/office/drawing/2014/main" id="{A0B00AAC-73E8-4E3C-AA60-FDB5E42362A5}"/>
              </a:ext>
            </a:extLst>
          </p:cNvPr>
          <p:cNvSpPr txBox="1"/>
          <p:nvPr/>
        </p:nvSpPr>
        <p:spPr>
          <a:xfrm>
            <a:off x="6842684" y="4866261"/>
            <a:ext cx="2015688" cy="290849"/>
          </a:xfrm>
          <a:prstGeom prst="rect">
            <a:avLst/>
          </a:prstGeom>
          <a:noFill/>
          <a:ln>
            <a:noFill/>
          </a:ln>
        </p:spPr>
        <p:txBody>
          <a:bodyPr wrap="square" lIns="0" tIns="0" rIns="0" bIns="0" rtlCol="0">
            <a:spAutoFit/>
          </a:bodyPr>
          <a:lstStyle/>
          <a:p>
            <a:pPr algn="ctr" defTabSz="504059" fontAlgn="auto">
              <a:lnSpc>
                <a:spcPct val="90000"/>
              </a:lnSpc>
              <a:spcBef>
                <a:spcPct val="20000"/>
              </a:spcBef>
              <a:spcAft>
                <a:spcPts val="0"/>
              </a:spcAft>
              <a:buSzPct val="80000"/>
              <a:defRPr/>
            </a:pPr>
            <a:r>
              <a:rPr lang="en-US" sz="1050" b="0">
                <a:solidFill>
                  <a:srgbClr val="353535"/>
                </a:solidFill>
                <a:latin typeface="Segoe UI" panose="020B0502040204020203" pitchFamily="34" charset="0"/>
                <a:ea typeface="ＭＳ Ｐゴシック" charset="0"/>
                <a:cs typeface="Segoe UI" panose="020B0502040204020203" pitchFamily="34" charset="0"/>
              </a:rPr>
              <a:t>Azure Private Peering for </a:t>
            </a:r>
            <a:br>
              <a:rPr lang="en-US" sz="1050" b="0">
                <a:solidFill>
                  <a:srgbClr val="353535"/>
                </a:solidFill>
                <a:latin typeface="Segoe UI" panose="020B0502040204020203" pitchFamily="34" charset="0"/>
                <a:ea typeface="ＭＳ Ｐゴシック" charset="0"/>
                <a:cs typeface="Segoe UI" panose="020B0502040204020203" pitchFamily="34" charset="0"/>
              </a:rPr>
            </a:br>
            <a:r>
              <a:rPr lang="en-US" sz="1050" b="0">
                <a:solidFill>
                  <a:srgbClr val="353535"/>
                </a:solidFill>
                <a:latin typeface="Segoe UI" panose="020B0502040204020203" pitchFamily="34" charset="0"/>
                <a:ea typeface="ＭＳ Ｐゴシック" charset="0"/>
                <a:cs typeface="Segoe UI" panose="020B0502040204020203" pitchFamily="34" charset="0"/>
              </a:rPr>
              <a:t>Virtual Networks</a:t>
            </a:r>
          </a:p>
        </p:txBody>
      </p:sp>
      <p:cxnSp>
        <p:nvCxnSpPr>
          <p:cNvPr id="7" name="Connector: Elbow 6">
            <a:extLst>
              <a:ext uri="{FF2B5EF4-FFF2-40B4-BE49-F238E27FC236}">
                <a16:creationId xmlns:a16="http://schemas.microsoft.com/office/drawing/2014/main" id="{DA1B0009-E6F1-4653-B003-A4E3A2406040}"/>
              </a:ext>
            </a:extLst>
          </p:cNvPr>
          <p:cNvCxnSpPr>
            <a:cxnSpLocks/>
            <a:stCxn id="159" idx="0"/>
          </p:cNvCxnSpPr>
          <p:nvPr/>
        </p:nvCxnSpPr>
        <p:spPr>
          <a:xfrm rot="5400000" flipH="1" flipV="1">
            <a:off x="6364545" y="2459260"/>
            <a:ext cx="286286" cy="678419"/>
          </a:xfrm>
          <a:prstGeom prst="bentConnector2">
            <a:avLst/>
          </a:prstGeom>
          <a:ln w="28575">
            <a:headEnd type="none"/>
            <a:tailEnd type="triangle"/>
          </a:ln>
        </p:spPr>
        <p:style>
          <a:lnRef idx="1">
            <a:schemeClr val="accent5"/>
          </a:lnRef>
          <a:fillRef idx="0">
            <a:schemeClr val="accent5"/>
          </a:fillRef>
          <a:effectRef idx="0">
            <a:schemeClr val="accent5"/>
          </a:effectRef>
          <a:fontRef idx="minor">
            <a:schemeClr val="tx1"/>
          </a:fontRef>
        </p:style>
      </p:cxnSp>
      <p:cxnSp>
        <p:nvCxnSpPr>
          <p:cNvPr id="167" name="Connector: Elbow 166">
            <a:extLst>
              <a:ext uri="{FF2B5EF4-FFF2-40B4-BE49-F238E27FC236}">
                <a16:creationId xmlns:a16="http://schemas.microsoft.com/office/drawing/2014/main" id="{EDD3729B-AB1E-422A-8241-232F1B79875D}"/>
              </a:ext>
            </a:extLst>
          </p:cNvPr>
          <p:cNvCxnSpPr>
            <a:cxnSpLocks/>
            <a:stCxn id="159" idx="2"/>
            <a:endCxn id="162" idx="1"/>
          </p:cNvCxnSpPr>
          <p:nvPr/>
        </p:nvCxnSpPr>
        <p:spPr>
          <a:xfrm rot="16200000" flipH="1">
            <a:off x="6343778" y="3763508"/>
            <a:ext cx="327428" cy="678028"/>
          </a:xfrm>
          <a:prstGeom prst="bentConnector2">
            <a:avLst/>
          </a:prstGeom>
          <a:ln w="28575">
            <a:solidFill>
              <a:schemeClr val="accent1"/>
            </a:solidFill>
            <a:headEnd type="none"/>
            <a:tailEnd type="triangle"/>
          </a:ln>
        </p:spPr>
        <p:style>
          <a:lnRef idx="1">
            <a:schemeClr val="accent5"/>
          </a:lnRef>
          <a:fillRef idx="0">
            <a:schemeClr val="accent5"/>
          </a:fillRef>
          <a:effectRef idx="0">
            <a:schemeClr val="accent5"/>
          </a:effectRef>
          <a:fontRef idx="minor">
            <a:schemeClr val="tx1"/>
          </a:fontRef>
        </p:style>
      </p:cxnSp>
      <p:sp>
        <p:nvSpPr>
          <p:cNvPr id="10" name="TextBox 9">
            <a:extLst>
              <a:ext uri="{FF2B5EF4-FFF2-40B4-BE49-F238E27FC236}">
                <a16:creationId xmlns:a16="http://schemas.microsoft.com/office/drawing/2014/main" id="{3D6BE5DE-0E50-4AD1-88EE-DDF402792719}"/>
              </a:ext>
            </a:extLst>
          </p:cNvPr>
          <p:cNvSpPr txBox="1"/>
          <p:nvPr/>
        </p:nvSpPr>
        <p:spPr>
          <a:xfrm>
            <a:off x="4579738" y="2426654"/>
            <a:ext cx="1248483" cy="553998"/>
          </a:xfrm>
          <a:prstGeom prst="rect">
            <a:avLst/>
          </a:prstGeom>
          <a:noFill/>
        </p:spPr>
        <p:txBody>
          <a:bodyPr wrap="none" lIns="137160" tIns="109728" rIns="137160" bIns="109728" rtlCol="0">
            <a:spAutoFit/>
          </a:bodyPr>
          <a:lstStyle/>
          <a:p>
            <a:pPr algn="ctr" defTabSz="685800" fontAlgn="auto">
              <a:lnSpc>
                <a:spcPct val="90000"/>
              </a:lnSpc>
              <a:spcBef>
                <a:spcPts val="0"/>
              </a:spcBef>
              <a:spcAft>
                <a:spcPts val="450"/>
              </a:spcAft>
              <a:defRPr/>
            </a:pPr>
            <a:r>
              <a:rPr lang="en-US" sz="1200" b="0">
                <a:solidFill>
                  <a:srgbClr val="002050"/>
                </a:solidFill>
                <a:latin typeface="Segoe UI Semibold" panose="020B0702040204020203" pitchFamily="34" charset="0"/>
                <a:cs typeface="Segoe UI Semibold" panose="020B0702040204020203" pitchFamily="34" charset="0"/>
              </a:rPr>
              <a:t>ExpressRoute </a:t>
            </a:r>
            <a:br>
              <a:rPr lang="en-US" sz="1200" b="0">
                <a:solidFill>
                  <a:srgbClr val="002050"/>
                </a:solidFill>
                <a:latin typeface="Segoe UI Semibold" panose="020B0702040204020203" pitchFamily="34" charset="0"/>
                <a:cs typeface="Segoe UI Semibold" panose="020B0702040204020203" pitchFamily="34" charset="0"/>
              </a:rPr>
            </a:br>
            <a:r>
              <a:rPr lang="en-US" sz="1200" b="0">
                <a:solidFill>
                  <a:srgbClr val="002050"/>
                </a:solidFill>
                <a:latin typeface="Segoe UI Semibold" panose="020B0702040204020203" pitchFamily="34" charset="0"/>
                <a:cs typeface="Segoe UI Semibold" panose="020B0702040204020203" pitchFamily="34" charset="0"/>
              </a:rPr>
              <a:t>Circuit</a:t>
            </a:r>
          </a:p>
        </p:txBody>
      </p:sp>
      <p:sp>
        <p:nvSpPr>
          <p:cNvPr id="168" name="cloud" title="Icon of a cloud">
            <a:extLst>
              <a:ext uri="{FF2B5EF4-FFF2-40B4-BE49-F238E27FC236}">
                <a16:creationId xmlns:a16="http://schemas.microsoft.com/office/drawing/2014/main" id="{A826D15D-9CF2-4462-A598-F26C8EBE8D72}"/>
              </a:ext>
            </a:extLst>
          </p:cNvPr>
          <p:cNvSpPr>
            <a:spLocks noChangeAspect="1"/>
          </p:cNvSpPr>
          <p:nvPr/>
        </p:nvSpPr>
        <p:spPr bwMode="auto">
          <a:xfrm>
            <a:off x="2666665" y="2778623"/>
            <a:ext cx="357625" cy="227842"/>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chemeClr val="bg1">
              <a:lumMod val="95000"/>
            </a:schemeClr>
          </a:solidFill>
          <a:ln w="15875" cap="sq">
            <a:solidFill>
              <a:schemeClr val="accent3"/>
            </a:solidFill>
            <a:prstDash val="solid"/>
            <a:miter lim="800000"/>
            <a:headEnd/>
            <a:tailEnd/>
          </a:ln>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675" b="0">
              <a:gradFill>
                <a:gsLst>
                  <a:gs pos="0">
                    <a:srgbClr val="505050"/>
                  </a:gs>
                  <a:gs pos="100000">
                    <a:srgbClr val="505050"/>
                  </a:gs>
                </a:gsLst>
              </a:gradFill>
              <a:latin typeface="Segoe UI"/>
              <a:cs typeface="+mn-cs"/>
            </a:endParaRPr>
          </a:p>
        </p:txBody>
      </p:sp>
      <p:sp>
        <p:nvSpPr>
          <p:cNvPr id="170" name="monitor">
            <a:extLst>
              <a:ext uri="{FF2B5EF4-FFF2-40B4-BE49-F238E27FC236}">
                <a16:creationId xmlns:a16="http://schemas.microsoft.com/office/drawing/2014/main" id="{5F1E5B55-551C-4609-BD1D-63A634DA705E}"/>
              </a:ext>
            </a:extLst>
          </p:cNvPr>
          <p:cNvSpPr>
            <a:spLocks noChangeAspect="1" noEditPoints="1"/>
          </p:cNvSpPr>
          <p:nvPr/>
        </p:nvSpPr>
        <p:spPr bwMode="auto">
          <a:xfrm>
            <a:off x="3089697" y="3448462"/>
            <a:ext cx="254159" cy="194786"/>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1">
              <a:lumMod val="95000"/>
            </a:schemeClr>
          </a:solidFill>
          <a:ln w="15875" cap="sq">
            <a:solidFill>
              <a:schemeClr val="accent3"/>
            </a:solidFill>
            <a:prstDash val="solid"/>
            <a:miter lim="800000"/>
            <a:headEnd/>
            <a:tailEnd/>
          </a:ln>
          <a:extLst/>
        </p:spPr>
        <p:txBody>
          <a:bodyPr vert="horz" wrap="square" lIns="67232" tIns="33616" rIns="67232" bIns="33616" numCol="1" anchor="t" anchorCtr="0" compatLnSpc="1">
            <a:prstTxWarp prst="textNoShape">
              <a:avLst/>
            </a:prstTxWarp>
          </a:bodyPr>
          <a:lstStyle/>
          <a:p>
            <a:pPr algn="ctr" defTabSz="685775" fontAlgn="auto">
              <a:spcBef>
                <a:spcPts val="0"/>
              </a:spcBef>
              <a:spcAft>
                <a:spcPts val="0"/>
              </a:spcAft>
              <a:defRPr/>
            </a:pPr>
            <a:endParaRPr lang="en-US" sz="1176" b="0">
              <a:gradFill>
                <a:gsLst>
                  <a:gs pos="0">
                    <a:srgbClr val="505050"/>
                  </a:gs>
                  <a:gs pos="100000">
                    <a:srgbClr val="505050"/>
                  </a:gs>
                </a:gsLst>
              </a:gradFill>
              <a:latin typeface="Segoe UI Semibold" panose="020B0702040204020203" pitchFamily="34" charset="0"/>
              <a:cs typeface="Segoe UI Semibold" panose="020B0702040204020203" pitchFamily="34" charset="0"/>
            </a:endParaRPr>
          </a:p>
        </p:txBody>
      </p:sp>
      <p:sp>
        <p:nvSpPr>
          <p:cNvPr id="172" name="monitor">
            <a:extLst>
              <a:ext uri="{FF2B5EF4-FFF2-40B4-BE49-F238E27FC236}">
                <a16:creationId xmlns:a16="http://schemas.microsoft.com/office/drawing/2014/main" id="{7B1A3D89-C2B0-4569-B49C-4FD8D5925256}"/>
              </a:ext>
            </a:extLst>
          </p:cNvPr>
          <p:cNvSpPr>
            <a:spLocks noChangeAspect="1" noEditPoints="1"/>
          </p:cNvSpPr>
          <p:nvPr/>
        </p:nvSpPr>
        <p:spPr bwMode="auto">
          <a:xfrm>
            <a:off x="3277426" y="3582685"/>
            <a:ext cx="254159" cy="194786"/>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1">
              <a:lumMod val="95000"/>
            </a:schemeClr>
          </a:solidFill>
          <a:ln w="15875" cap="sq">
            <a:solidFill>
              <a:schemeClr val="accent3"/>
            </a:solidFill>
            <a:prstDash val="solid"/>
            <a:miter lim="800000"/>
            <a:headEnd/>
            <a:tailEnd/>
          </a:ln>
          <a:extLst/>
        </p:spPr>
        <p:txBody>
          <a:bodyPr vert="horz" wrap="square" lIns="67232" tIns="33616" rIns="67232" bIns="33616" numCol="1" anchor="t" anchorCtr="0" compatLnSpc="1">
            <a:prstTxWarp prst="textNoShape">
              <a:avLst/>
            </a:prstTxWarp>
          </a:bodyPr>
          <a:lstStyle/>
          <a:p>
            <a:pPr algn="ctr" defTabSz="685775" fontAlgn="auto">
              <a:spcBef>
                <a:spcPts val="0"/>
              </a:spcBef>
              <a:spcAft>
                <a:spcPts val="0"/>
              </a:spcAft>
              <a:defRPr/>
            </a:pPr>
            <a:endParaRPr lang="en-US" sz="1176" b="0">
              <a:gradFill>
                <a:gsLst>
                  <a:gs pos="0">
                    <a:srgbClr val="505050"/>
                  </a:gs>
                  <a:gs pos="100000">
                    <a:srgbClr val="505050"/>
                  </a:gs>
                </a:gsLst>
              </a:gradFill>
              <a:latin typeface="Segoe UI Semibold" panose="020B0702040204020203" pitchFamily="34" charset="0"/>
              <a:cs typeface="Segoe UI Semibold" panose="020B0702040204020203" pitchFamily="34" charset="0"/>
            </a:endParaRPr>
          </a:p>
        </p:txBody>
      </p:sp>
      <p:sp>
        <p:nvSpPr>
          <p:cNvPr id="173" name="monitor">
            <a:extLst>
              <a:ext uri="{FF2B5EF4-FFF2-40B4-BE49-F238E27FC236}">
                <a16:creationId xmlns:a16="http://schemas.microsoft.com/office/drawing/2014/main" id="{AE1DE14D-E196-4A4B-B757-248A5E868176}"/>
              </a:ext>
            </a:extLst>
          </p:cNvPr>
          <p:cNvSpPr>
            <a:spLocks noChangeAspect="1" noEditPoints="1"/>
          </p:cNvSpPr>
          <p:nvPr/>
        </p:nvSpPr>
        <p:spPr bwMode="auto">
          <a:xfrm>
            <a:off x="2910633" y="3596242"/>
            <a:ext cx="254159" cy="194786"/>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1">
              <a:lumMod val="95000"/>
            </a:schemeClr>
          </a:solidFill>
          <a:ln w="15875" cap="sq">
            <a:solidFill>
              <a:schemeClr val="accent3"/>
            </a:solidFill>
            <a:prstDash val="solid"/>
            <a:miter lim="800000"/>
            <a:headEnd/>
            <a:tailEnd/>
          </a:ln>
          <a:extLst/>
        </p:spPr>
        <p:txBody>
          <a:bodyPr vert="horz" wrap="square" lIns="67232" tIns="33616" rIns="67232" bIns="33616" numCol="1" anchor="t" anchorCtr="0" compatLnSpc="1">
            <a:prstTxWarp prst="textNoShape">
              <a:avLst/>
            </a:prstTxWarp>
          </a:bodyPr>
          <a:lstStyle/>
          <a:p>
            <a:pPr algn="ctr" defTabSz="685775" fontAlgn="auto">
              <a:spcBef>
                <a:spcPts val="0"/>
              </a:spcBef>
              <a:spcAft>
                <a:spcPts val="0"/>
              </a:spcAft>
              <a:defRPr/>
            </a:pPr>
            <a:endParaRPr lang="en-US" sz="1176" b="0">
              <a:gradFill>
                <a:gsLst>
                  <a:gs pos="0">
                    <a:srgbClr val="505050"/>
                  </a:gs>
                  <a:gs pos="100000">
                    <a:srgbClr val="505050"/>
                  </a:gs>
                </a:gsLst>
              </a:gradFill>
              <a:latin typeface="Segoe UI Semibold" panose="020B0702040204020203" pitchFamily="34" charset="0"/>
              <a:cs typeface="Segoe UI Semibold" panose="020B0702040204020203" pitchFamily="34" charset="0"/>
            </a:endParaRPr>
          </a:p>
        </p:txBody>
      </p:sp>
      <p:cxnSp>
        <p:nvCxnSpPr>
          <p:cNvPr id="174" name="Straight Connector 173">
            <a:extLst>
              <a:ext uri="{FF2B5EF4-FFF2-40B4-BE49-F238E27FC236}">
                <a16:creationId xmlns:a16="http://schemas.microsoft.com/office/drawing/2014/main" id="{E947FB32-6AB2-47E7-B38B-CB6C784C3244}"/>
              </a:ext>
            </a:extLst>
          </p:cNvPr>
          <p:cNvCxnSpPr>
            <a:cxnSpLocks/>
          </p:cNvCxnSpPr>
          <p:nvPr/>
        </p:nvCxnSpPr>
        <p:spPr>
          <a:xfrm>
            <a:off x="3616914" y="3457016"/>
            <a:ext cx="169436" cy="0"/>
          </a:xfrm>
          <a:prstGeom prst="line">
            <a:avLst/>
          </a:prstGeom>
          <a:ln w="28575">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75" name="cloud" title="Icon of a cloud">
            <a:extLst>
              <a:ext uri="{FF2B5EF4-FFF2-40B4-BE49-F238E27FC236}">
                <a16:creationId xmlns:a16="http://schemas.microsoft.com/office/drawing/2014/main" id="{825CE911-4DFC-4EF2-9A70-B7422C6167DE}"/>
              </a:ext>
            </a:extLst>
          </p:cNvPr>
          <p:cNvSpPr>
            <a:spLocks noChangeAspect="1"/>
          </p:cNvSpPr>
          <p:nvPr/>
        </p:nvSpPr>
        <p:spPr bwMode="auto">
          <a:xfrm>
            <a:off x="6732893" y="3694709"/>
            <a:ext cx="357625" cy="227842"/>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chemeClr val="bg1">
              <a:lumMod val="95000"/>
            </a:schemeClr>
          </a:solidFill>
          <a:ln w="15875" cap="sq">
            <a:solidFill>
              <a:schemeClr val="accent1"/>
            </a:solidFill>
            <a:prstDash val="solid"/>
            <a:miter lim="800000"/>
            <a:headEnd/>
            <a:tailEnd/>
          </a:ln>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defRPr/>
            </a:pPr>
            <a:endParaRPr lang="en-US" sz="675" b="0">
              <a:gradFill>
                <a:gsLst>
                  <a:gs pos="0">
                    <a:srgbClr val="505050"/>
                  </a:gs>
                  <a:gs pos="100000">
                    <a:srgbClr val="505050"/>
                  </a:gs>
                </a:gsLst>
              </a:gradFill>
              <a:latin typeface="Segoe UI"/>
              <a:cs typeface="+mn-cs"/>
            </a:endParaRPr>
          </a:p>
        </p:txBody>
      </p:sp>
      <p:grpSp>
        <p:nvGrpSpPr>
          <p:cNvPr id="22" name="Group 98">
            <a:extLst>
              <a:ext uri="{FF2B5EF4-FFF2-40B4-BE49-F238E27FC236}">
                <a16:creationId xmlns:a16="http://schemas.microsoft.com/office/drawing/2014/main" id="{12EAB1D0-4494-48C4-9106-3F94B4134379}"/>
              </a:ext>
            </a:extLst>
          </p:cNvPr>
          <p:cNvGrpSpPr/>
          <p:nvPr/>
        </p:nvGrpSpPr>
        <p:grpSpPr>
          <a:xfrm>
            <a:off x="7354038" y="4125115"/>
            <a:ext cx="1049126" cy="341535"/>
            <a:chOff x="9266237" y="5913772"/>
            <a:chExt cx="1920379" cy="555290"/>
          </a:xfrm>
        </p:grpSpPr>
        <p:pic>
          <p:nvPicPr>
            <p:cNvPr id="23" name="Picture 136">
              <a:extLst>
                <a:ext uri="{FF2B5EF4-FFF2-40B4-BE49-F238E27FC236}">
                  <a16:creationId xmlns:a16="http://schemas.microsoft.com/office/drawing/2014/main" id="{276937C4-D2EC-46B8-9748-8512E42FA1D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266237" y="5913772"/>
              <a:ext cx="462449" cy="462449"/>
            </a:xfrm>
            <a:prstGeom prst="rect">
              <a:avLst/>
            </a:prstGeom>
          </p:spPr>
        </p:pic>
        <p:pic>
          <p:nvPicPr>
            <p:cNvPr id="24" name="Picture 137">
              <a:extLst>
                <a:ext uri="{FF2B5EF4-FFF2-40B4-BE49-F238E27FC236}">
                  <a16:creationId xmlns:a16="http://schemas.microsoft.com/office/drawing/2014/main" id="{72FC6F3D-D868-417E-8B68-669FC180C9E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631326" y="5913772"/>
              <a:ext cx="555290" cy="555290"/>
            </a:xfrm>
            <a:prstGeom prst="rect">
              <a:avLst/>
            </a:prstGeom>
          </p:spPr>
        </p:pic>
        <p:pic>
          <p:nvPicPr>
            <p:cNvPr id="25" name="Picture 138">
              <a:extLst>
                <a:ext uri="{FF2B5EF4-FFF2-40B4-BE49-F238E27FC236}">
                  <a16:creationId xmlns:a16="http://schemas.microsoft.com/office/drawing/2014/main" id="{3987D7FC-FEFD-4328-A8B6-F013CB6626D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922219" y="5913772"/>
              <a:ext cx="515575" cy="515575"/>
            </a:xfrm>
            <a:prstGeom prst="rect">
              <a:avLst/>
            </a:prstGeom>
          </p:spPr>
        </p:pic>
      </p:grpSp>
      <p:grpSp>
        <p:nvGrpSpPr>
          <p:cNvPr id="4" name="Group 97">
            <a:extLst>
              <a:ext uri="{FF2B5EF4-FFF2-40B4-BE49-F238E27FC236}">
                <a16:creationId xmlns:a16="http://schemas.microsoft.com/office/drawing/2014/main" id="{10058DA1-5157-452C-9AEE-0F737A5A8414}"/>
              </a:ext>
            </a:extLst>
          </p:cNvPr>
          <p:cNvGrpSpPr/>
          <p:nvPr/>
        </p:nvGrpSpPr>
        <p:grpSpPr>
          <a:xfrm>
            <a:off x="7732341" y="2452393"/>
            <a:ext cx="1038284" cy="543970"/>
            <a:chOff x="9441345" y="3709476"/>
            <a:chExt cx="1411363" cy="678189"/>
          </a:xfrm>
        </p:grpSpPr>
        <p:pic>
          <p:nvPicPr>
            <p:cNvPr id="8" name="Picture 141">
              <a:extLst>
                <a:ext uri="{FF2B5EF4-FFF2-40B4-BE49-F238E27FC236}">
                  <a16:creationId xmlns:a16="http://schemas.microsoft.com/office/drawing/2014/main" id="{3DFB04C4-A4CF-4263-A479-073278DA514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579740" y="3745551"/>
              <a:ext cx="272968" cy="272968"/>
            </a:xfrm>
            <a:prstGeom prst="rect">
              <a:avLst/>
            </a:prstGeom>
          </p:spPr>
        </p:pic>
        <p:pic>
          <p:nvPicPr>
            <p:cNvPr id="9" name="Picture 142">
              <a:extLst>
                <a:ext uri="{FF2B5EF4-FFF2-40B4-BE49-F238E27FC236}">
                  <a16:creationId xmlns:a16="http://schemas.microsoft.com/office/drawing/2014/main" id="{77C507A4-0115-4108-9E06-327361C17C2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503766" y="4114697"/>
              <a:ext cx="272968" cy="272968"/>
            </a:xfrm>
            <a:prstGeom prst="rect">
              <a:avLst/>
            </a:prstGeom>
          </p:spPr>
        </p:pic>
        <p:pic>
          <p:nvPicPr>
            <p:cNvPr id="11" name="Picture 143">
              <a:extLst>
                <a:ext uri="{FF2B5EF4-FFF2-40B4-BE49-F238E27FC236}">
                  <a16:creationId xmlns:a16="http://schemas.microsoft.com/office/drawing/2014/main" id="{4F28FC57-A83F-494A-BA15-30D6F8D93749}"/>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211710" y="3725761"/>
              <a:ext cx="272968" cy="272968"/>
            </a:xfrm>
            <a:prstGeom prst="rect">
              <a:avLst/>
            </a:prstGeom>
          </p:spPr>
        </p:pic>
        <p:pic>
          <p:nvPicPr>
            <p:cNvPr id="12" name="Picture 144">
              <a:extLst>
                <a:ext uri="{FF2B5EF4-FFF2-40B4-BE49-F238E27FC236}">
                  <a16:creationId xmlns:a16="http://schemas.microsoft.com/office/drawing/2014/main" id="{A7D8ED05-8985-49E4-9A18-ED7F11D8125F}"/>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843680" y="3709476"/>
              <a:ext cx="272968" cy="272968"/>
            </a:xfrm>
            <a:prstGeom prst="rect">
              <a:avLst/>
            </a:prstGeom>
          </p:spPr>
        </p:pic>
        <p:pic>
          <p:nvPicPr>
            <p:cNvPr id="13" name="Picture 145">
              <a:extLst>
                <a:ext uri="{FF2B5EF4-FFF2-40B4-BE49-F238E27FC236}">
                  <a16:creationId xmlns:a16="http://schemas.microsoft.com/office/drawing/2014/main" id="{ACF03FC0-0A80-4507-AFF6-B42286B21C6A}"/>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625220" y="4100931"/>
              <a:ext cx="272968" cy="272968"/>
            </a:xfrm>
            <a:prstGeom prst="rect">
              <a:avLst/>
            </a:prstGeom>
          </p:spPr>
        </p:pic>
        <p:pic>
          <p:nvPicPr>
            <p:cNvPr id="20" name="Picture 146">
              <a:extLst>
                <a:ext uri="{FF2B5EF4-FFF2-40B4-BE49-F238E27FC236}">
                  <a16:creationId xmlns:a16="http://schemas.microsoft.com/office/drawing/2014/main" id="{F6D7E721-DD09-482B-BC17-A453AED4DA53}"/>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075226" y="4077760"/>
              <a:ext cx="272968" cy="272968"/>
            </a:xfrm>
            <a:prstGeom prst="rect">
              <a:avLst/>
            </a:prstGeom>
          </p:spPr>
        </p:pic>
        <p:pic>
          <p:nvPicPr>
            <p:cNvPr id="21" name="Picture 147">
              <a:extLst>
                <a:ext uri="{FF2B5EF4-FFF2-40B4-BE49-F238E27FC236}">
                  <a16:creationId xmlns:a16="http://schemas.microsoft.com/office/drawing/2014/main" id="{7B740A2A-F54C-4C9F-AD42-AD289B0A1007}"/>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441345" y="3714382"/>
              <a:ext cx="272968" cy="272968"/>
            </a:xfrm>
            <a:prstGeom prst="rect">
              <a:avLst/>
            </a:prstGeom>
          </p:spPr>
        </p:pic>
      </p:grpSp>
      <p:grpSp>
        <p:nvGrpSpPr>
          <p:cNvPr id="27" name="Group 112">
            <a:extLst>
              <a:ext uri="{FF2B5EF4-FFF2-40B4-BE49-F238E27FC236}">
                <a16:creationId xmlns:a16="http://schemas.microsoft.com/office/drawing/2014/main" id="{35405F1A-2A27-4483-96C8-69E71D83ED1F}"/>
              </a:ext>
            </a:extLst>
          </p:cNvPr>
          <p:cNvGrpSpPr/>
          <p:nvPr/>
        </p:nvGrpSpPr>
        <p:grpSpPr>
          <a:xfrm>
            <a:off x="7010800" y="2258074"/>
            <a:ext cx="532943" cy="826529"/>
            <a:chOff x="9313563" y="1469800"/>
            <a:chExt cx="833053" cy="1080311"/>
          </a:xfrm>
        </p:grpSpPr>
        <p:grpSp>
          <p:nvGrpSpPr>
            <p:cNvPr id="35" name="Group 124">
              <a:extLst>
                <a:ext uri="{FF2B5EF4-FFF2-40B4-BE49-F238E27FC236}">
                  <a16:creationId xmlns:a16="http://schemas.microsoft.com/office/drawing/2014/main" id="{7FE0FBB9-85C2-4513-9396-C5C3C84E79D1}"/>
                </a:ext>
              </a:extLst>
            </p:cNvPr>
            <p:cNvGrpSpPr/>
            <p:nvPr/>
          </p:nvGrpSpPr>
          <p:grpSpPr>
            <a:xfrm>
              <a:off x="9313563" y="1476938"/>
              <a:ext cx="821113" cy="1073173"/>
              <a:chOff x="9052189" y="1223661"/>
              <a:chExt cx="1371798" cy="2133719"/>
            </a:xfrm>
          </p:grpSpPr>
          <p:pic>
            <p:nvPicPr>
              <p:cNvPr id="36" name="Picture 126">
                <a:extLst>
                  <a:ext uri="{FF2B5EF4-FFF2-40B4-BE49-F238E27FC236}">
                    <a16:creationId xmlns:a16="http://schemas.microsoft.com/office/drawing/2014/main" id="{7B39DAB7-0BD7-44B0-9D12-7E59CD8BBDBE}"/>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152956" y="1223661"/>
                <a:ext cx="557475" cy="557475"/>
              </a:xfrm>
              <a:prstGeom prst="rect">
                <a:avLst/>
              </a:prstGeom>
            </p:spPr>
          </p:pic>
          <p:pic>
            <p:nvPicPr>
              <p:cNvPr id="37" name="Picture 127">
                <a:extLst>
                  <a:ext uri="{FF2B5EF4-FFF2-40B4-BE49-F238E27FC236}">
                    <a16:creationId xmlns:a16="http://schemas.microsoft.com/office/drawing/2014/main" id="{D5971E07-8B89-4BA4-9C81-4840335B888A}"/>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9411278" y="2153513"/>
                <a:ext cx="542923" cy="542924"/>
              </a:xfrm>
              <a:prstGeom prst="rect">
                <a:avLst/>
              </a:prstGeom>
            </p:spPr>
          </p:pic>
          <p:pic>
            <p:nvPicPr>
              <p:cNvPr id="38" name="Picture 128">
                <a:extLst>
                  <a:ext uri="{FF2B5EF4-FFF2-40B4-BE49-F238E27FC236}">
                    <a16:creationId xmlns:a16="http://schemas.microsoft.com/office/drawing/2014/main" id="{44D2B085-1A86-41C4-B52A-0F1F2EF5CFF0}"/>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9052189" y="2800042"/>
                <a:ext cx="557335" cy="557338"/>
              </a:xfrm>
              <a:prstGeom prst="rect">
                <a:avLst/>
              </a:prstGeom>
            </p:spPr>
          </p:pic>
          <p:pic>
            <p:nvPicPr>
              <p:cNvPr id="39" name="Picture 129">
                <a:extLst>
                  <a:ext uri="{FF2B5EF4-FFF2-40B4-BE49-F238E27FC236}">
                    <a16:creationId xmlns:a16="http://schemas.microsoft.com/office/drawing/2014/main" id="{ED17C5C7-5F96-4BE6-A05F-EC9880333DB7}"/>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9860207" y="2783899"/>
                <a:ext cx="563780" cy="563783"/>
              </a:xfrm>
              <a:prstGeom prst="rect">
                <a:avLst/>
              </a:prstGeom>
            </p:spPr>
          </p:pic>
        </p:grpSp>
        <p:pic>
          <p:nvPicPr>
            <p:cNvPr id="40" name="Picture 125">
              <a:extLst>
                <a:ext uri="{FF2B5EF4-FFF2-40B4-BE49-F238E27FC236}">
                  <a16:creationId xmlns:a16="http://schemas.microsoft.com/office/drawing/2014/main" id="{3281E528-746B-4B13-8859-EAAAC1F3643A}"/>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9838164" y="1469800"/>
              <a:ext cx="308452" cy="308454"/>
            </a:xfrm>
            <a:prstGeom prst="rect">
              <a:avLst/>
            </a:prstGeom>
          </p:spPr>
        </p:pic>
      </p:grpSp>
    </p:spTree>
    <p:extLst>
      <p:ext uri="{BB962C8B-B14F-4D97-AF65-F5344CB8AC3E}">
        <p14:creationId xmlns:p14="http://schemas.microsoft.com/office/powerpoint/2010/main" val="20018412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8"/>
                                        </p:tgtEl>
                                        <p:attrNameLst>
                                          <p:attrName>style.visibility</p:attrName>
                                        </p:attrNameLst>
                                      </p:cBhvr>
                                      <p:to>
                                        <p:strVal val="visible"/>
                                      </p:to>
                                    </p:set>
                                    <p:animEffect transition="in" filter="fade">
                                      <p:cBhvr>
                                        <p:cTn id="7" dur="500"/>
                                        <p:tgtEl>
                                          <p:spTgt spid="16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5"/>
                                        </p:tgtEl>
                                        <p:attrNameLst>
                                          <p:attrName>style.visibility</p:attrName>
                                        </p:attrNameLst>
                                      </p:cBhvr>
                                      <p:to>
                                        <p:strVal val="visible"/>
                                      </p:to>
                                    </p:set>
                                    <p:animEffect transition="in" filter="fade">
                                      <p:cBhvr>
                                        <p:cTn id="10" dur="500"/>
                                        <p:tgtEl>
                                          <p:spTgt spid="1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8" grpId="0" animBg="1"/>
      <p:bldP spid="175"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Traffic Manager</a:t>
            </a:r>
          </a:p>
        </p:txBody>
      </p:sp>
      <p:sp>
        <p:nvSpPr>
          <p:cNvPr id="4" name="Text Placeholder 3">
            <a:extLst>
              <a:ext uri="{FF2B5EF4-FFF2-40B4-BE49-F238E27FC236}">
                <a16:creationId xmlns:a16="http://schemas.microsoft.com/office/drawing/2014/main" id="{680207FE-852D-4DE3-AFA6-399C75D37139}"/>
              </a:ext>
            </a:extLst>
          </p:cNvPr>
          <p:cNvSpPr>
            <a:spLocks noGrp="1"/>
          </p:cNvSpPr>
          <p:nvPr>
            <p:ph type="body" sz="quarter" idx="10"/>
          </p:nvPr>
        </p:nvSpPr>
        <p:spPr/>
        <p:txBody>
          <a:bodyPr/>
          <a:lstStyle/>
          <a:p>
            <a:endParaRPr lang="en-US"/>
          </a:p>
        </p:txBody>
      </p:sp>
      <p:sp>
        <p:nvSpPr>
          <p:cNvPr id="1222" name="Rectangle 1221"/>
          <p:cNvSpPr/>
          <p:nvPr/>
        </p:nvSpPr>
        <p:spPr>
          <a:xfrm>
            <a:off x="3340160" y="2863813"/>
            <a:ext cx="228857" cy="2199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endParaRPr lang="en-US" sz="1376" b="0">
              <a:solidFill>
                <a:srgbClr val="FFFFFF"/>
              </a:solidFill>
              <a:latin typeface="Calibri" panose="020F0502020204030204"/>
            </a:endParaRPr>
          </a:p>
        </p:txBody>
      </p:sp>
      <p:grpSp>
        <p:nvGrpSpPr>
          <p:cNvPr id="3" name="Group 2">
            <a:extLst>
              <a:ext uri="{FF2B5EF4-FFF2-40B4-BE49-F238E27FC236}">
                <a16:creationId xmlns:a16="http://schemas.microsoft.com/office/drawing/2014/main" id="{C3295364-62B5-49D4-A7BC-87451341C196}"/>
              </a:ext>
            </a:extLst>
          </p:cNvPr>
          <p:cNvGrpSpPr/>
          <p:nvPr/>
        </p:nvGrpSpPr>
        <p:grpSpPr>
          <a:xfrm>
            <a:off x="1417396" y="1846413"/>
            <a:ext cx="6073751" cy="3695774"/>
            <a:chOff x="4115658" y="1263466"/>
            <a:chExt cx="8098335" cy="4927698"/>
          </a:xfrm>
        </p:grpSpPr>
        <p:grpSp>
          <p:nvGrpSpPr>
            <p:cNvPr id="5" name="Group 4"/>
            <p:cNvGrpSpPr/>
            <p:nvPr/>
          </p:nvGrpSpPr>
          <p:grpSpPr>
            <a:xfrm>
              <a:off x="4115658" y="1263466"/>
              <a:ext cx="8098335" cy="4519159"/>
              <a:chOff x="395371" y="1139688"/>
              <a:chExt cx="8399866" cy="4651514"/>
            </a:xfrm>
            <a:solidFill>
              <a:srgbClr val="9C9C9C"/>
            </a:solidFill>
          </p:grpSpPr>
          <p:sp>
            <p:nvSpPr>
              <p:cNvPr id="6" name="Oval 9"/>
              <p:cNvSpPr>
                <a:spLocks noChangeAspect="1" noChangeArrowheads="1"/>
              </p:cNvSpPr>
              <p:nvPr userDrawn="1"/>
            </p:nvSpPr>
            <p:spPr bwMode="auto">
              <a:xfrm>
                <a:off x="2417310"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7" name="Oval 10"/>
              <p:cNvSpPr>
                <a:spLocks noChangeAspect="1" noChangeArrowheads="1"/>
              </p:cNvSpPr>
              <p:nvPr userDrawn="1"/>
            </p:nvSpPr>
            <p:spPr bwMode="auto">
              <a:xfrm>
                <a:off x="2528886"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8" name="Oval 11"/>
              <p:cNvSpPr>
                <a:spLocks noChangeAspect="1" noChangeArrowheads="1"/>
              </p:cNvSpPr>
              <p:nvPr userDrawn="1"/>
            </p:nvSpPr>
            <p:spPr bwMode="auto">
              <a:xfrm>
                <a:off x="264196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9" name="Oval 12"/>
              <p:cNvSpPr>
                <a:spLocks noChangeAspect="1" noChangeArrowheads="1"/>
              </p:cNvSpPr>
              <p:nvPr userDrawn="1"/>
            </p:nvSpPr>
            <p:spPr bwMode="auto">
              <a:xfrm>
                <a:off x="2753545"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0" name="Oval 13"/>
              <p:cNvSpPr>
                <a:spLocks noChangeAspect="1" noChangeArrowheads="1"/>
              </p:cNvSpPr>
              <p:nvPr userDrawn="1"/>
            </p:nvSpPr>
            <p:spPr bwMode="auto">
              <a:xfrm>
                <a:off x="309128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1" name="Oval 14"/>
              <p:cNvSpPr>
                <a:spLocks noChangeAspect="1" noChangeArrowheads="1"/>
              </p:cNvSpPr>
              <p:nvPr userDrawn="1"/>
            </p:nvSpPr>
            <p:spPr bwMode="auto">
              <a:xfrm>
                <a:off x="3204373"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2" name="Oval 15"/>
              <p:cNvSpPr>
                <a:spLocks noChangeAspect="1" noChangeArrowheads="1"/>
              </p:cNvSpPr>
              <p:nvPr userDrawn="1"/>
            </p:nvSpPr>
            <p:spPr bwMode="auto">
              <a:xfrm>
                <a:off x="3315949"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3" name="Oval 16"/>
              <p:cNvSpPr>
                <a:spLocks noChangeAspect="1" noChangeArrowheads="1"/>
              </p:cNvSpPr>
              <p:nvPr userDrawn="1"/>
            </p:nvSpPr>
            <p:spPr bwMode="auto">
              <a:xfrm>
                <a:off x="3429033"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4" name="Oval 17"/>
              <p:cNvSpPr>
                <a:spLocks noChangeAspect="1" noChangeArrowheads="1"/>
              </p:cNvSpPr>
              <p:nvPr userDrawn="1"/>
            </p:nvSpPr>
            <p:spPr bwMode="auto">
              <a:xfrm>
                <a:off x="354060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5" name="Oval 18"/>
              <p:cNvSpPr>
                <a:spLocks noChangeAspect="1" noChangeArrowheads="1"/>
              </p:cNvSpPr>
              <p:nvPr userDrawn="1"/>
            </p:nvSpPr>
            <p:spPr bwMode="auto">
              <a:xfrm>
                <a:off x="3653693"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6" name="Oval 19"/>
              <p:cNvSpPr>
                <a:spLocks noChangeAspect="1" noChangeArrowheads="1"/>
              </p:cNvSpPr>
              <p:nvPr userDrawn="1"/>
            </p:nvSpPr>
            <p:spPr bwMode="auto">
              <a:xfrm>
                <a:off x="3765269"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7" name="Oval 20"/>
              <p:cNvSpPr>
                <a:spLocks noChangeAspect="1" noChangeArrowheads="1"/>
              </p:cNvSpPr>
              <p:nvPr userDrawn="1"/>
            </p:nvSpPr>
            <p:spPr bwMode="auto">
              <a:xfrm>
                <a:off x="3878352"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8" name="Oval 21"/>
              <p:cNvSpPr>
                <a:spLocks noChangeAspect="1" noChangeArrowheads="1"/>
              </p:cNvSpPr>
              <p:nvPr userDrawn="1"/>
            </p:nvSpPr>
            <p:spPr bwMode="auto">
              <a:xfrm>
                <a:off x="3989928"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9" name="Oval 22"/>
              <p:cNvSpPr>
                <a:spLocks noChangeAspect="1" noChangeArrowheads="1"/>
              </p:cNvSpPr>
              <p:nvPr userDrawn="1"/>
            </p:nvSpPr>
            <p:spPr bwMode="auto">
              <a:xfrm>
                <a:off x="6574270"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20" name="Oval 23"/>
              <p:cNvSpPr>
                <a:spLocks noChangeAspect="1" noChangeArrowheads="1"/>
              </p:cNvSpPr>
              <p:nvPr userDrawn="1"/>
            </p:nvSpPr>
            <p:spPr bwMode="auto">
              <a:xfrm>
                <a:off x="2192650"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21" name="Oval 24"/>
              <p:cNvSpPr>
                <a:spLocks noChangeAspect="1" noChangeArrowheads="1"/>
              </p:cNvSpPr>
              <p:nvPr userDrawn="1"/>
            </p:nvSpPr>
            <p:spPr bwMode="auto">
              <a:xfrm>
                <a:off x="2304226"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22" name="Oval 25"/>
              <p:cNvSpPr>
                <a:spLocks noChangeAspect="1" noChangeArrowheads="1"/>
              </p:cNvSpPr>
              <p:nvPr userDrawn="1"/>
            </p:nvSpPr>
            <p:spPr bwMode="auto">
              <a:xfrm>
                <a:off x="2417310"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23" name="Oval 26"/>
              <p:cNvSpPr>
                <a:spLocks noChangeAspect="1" noChangeArrowheads="1"/>
              </p:cNvSpPr>
              <p:nvPr userDrawn="1"/>
            </p:nvSpPr>
            <p:spPr bwMode="auto">
              <a:xfrm>
                <a:off x="2528886"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24" name="Oval 27"/>
              <p:cNvSpPr>
                <a:spLocks noChangeAspect="1" noChangeArrowheads="1"/>
              </p:cNvSpPr>
              <p:nvPr userDrawn="1"/>
            </p:nvSpPr>
            <p:spPr bwMode="auto">
              <a:xfrm>
                <a:off x="264196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25" name="Oval 28"/>
              <p:cNvSpPr>
                <a:spLocks noChangeAspect="1" noChangeArrowheads="1"/>
              </p:cNvSpPr>
              <p:nvPr userDrawn="1"/>
            </p:nvSpPr>
            <p:spPr bwMode="auto">
              <a:xfrm>
                <a:off x="2866630"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26" name="Oval 29"/>
              <p:cNvSpPr>
                <a:spLocks noChangeAspect="1" noChangeArrowheads="1"/>
              </p:cNvSpPr>
              <p:nvPr userDrawn="1"/>
            </p:nvSpPr>
            <p:spPr bwMode="auto">
              <a:xfrm>
                <a:off x="2978206"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27" name="Oval 30"/>
              <p:cNvSpPr>
                <a:spLocks noChangeAspect="1" noChangeArrowheads="1"/>
              </p:cNvSpPr>
              <p:nvPr userDrawn="1"/>
            </p:nvSpPr>
            <p:spPr bwMode="auto">
              <a:xfrm>
                <a:off x="309128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28" name="Oval 31"/>
              <p:cNvSpPr>
                <a:spLocks noChangeAspect="1" noChangeArrowheads="1"/>
              </p:cNvSpPr>
              <p:nvPr userDrawn="1"/>
            </p:nvSpPr>
            <p:spPr bwMode="auto">
              <a:xfrm>
                <a:off x="3204373"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29" name="Oval 32"/>
              <p:cNvSpPr>
                <a:spLocks noChangeAspect="1" noChangeArrowheads="1"/>
              </p:cNvSpPr>
              <p:nvPr userDrawn="1"/>
            </p:nvSpPr>
            <p:spPr bwMode="auto">
              <a:xfrm>
                <a:off x="3315949"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30" name="Oval 33"/>
              <p:cNvSpPr>
                <a:spLocks noChangeAspect="1" noChangeArrowheads="1"/>
              </p:cNvSpPr>
              <p:nvPr userDrawn="1"/>
            </p:nvSpPr>
            <p:spPr bwMode="auto">
              <a:xfrm>
                <a:off x="3429033"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31" name="Oval 34"/>
              <p:cNvSpPr>
                <a:spLocks noChangeAspect="1" noChangeArrowheads="1"/>
              </p:cNvSpPr>
              <p:nvPr userDrawn="1"/>
            </p:nvSpPr>
            <p:spPr bwMode="auto">
              <a:xfrm>
                <a:off x="354060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32" name="Oval 35"/>
              <p:cNvSpPr>
                <a:spLocks noChangeAspect="1" noChangeArrowheads="1"/>
              </p:cNvSpPr>
              <p:nvPr userDrawn="1"/>
            </p:nvSpPr>
            <p:spPr bwMode="auto">
              <a:xfrm>
                <a:off x="3653693"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33" name="Oval 36"/>
              <p:cNvSpPr>
                <a:spLocks noChangeAspect="1" noChangeArrowheads="1"/>
              </p:cNvSpPr>
              <p:nvPr userDrawn="1"/>
            </p:nvSpPr>
            <p:spPr bwMode="auto">
              <a:xfrm>
                <a:off x="3765269"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34" name="Oval 37"/>
              <p:cNvSpPr>
                <a:spLocks noChangeAspect="1" noChangeArrowheads="1"/>
              </p:cNvSpPr>
              <p:nvPr userDrawn="1"/>
            </p:nvSpPr>
            <p:spPr bwMode="auto">
              <a:xfrm>
                <a:off x="3878352"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35" name="Oval 38"/>
              <p:cNvSpPr>
                <a:spLocks noChangeAspect="1" noChangeArrowheads="1"/>
              </p:cNvSpPr>
              <p:nvPr userDrawn="1"/>
            </p:nvSpPr>
            <p:spPr bwMode="auto">
              <a:xfrm>
                <a:off x="4663908"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36" name="Oval 39"/>
              <p:cNvSpPr>
                <a:spLocks noChangeAspect="1" noChangeArrowheads="1"/>
              </p:cNvSpPr>
              <p:nvPr userDrawn="1"/>
            </p:nvSpPr>
            <p:spPr bwMode="auto">
              <a:xfrm>
                <a:off x="4776992"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37" name="Oval 40"/>
              <p:cNvSpPr>
                <a:spLocks noChangeAspect="1" noChangeArrowheads="1"/>
              </p:cNvSpPr>
              <p:nvPr userDrawn="1"/>
            </p:nvSpPr>
            <p:spPr bwMode="auto">
              <a:xfrm>
                <a:off x="6462694"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38" name="Oval 41"/>
              <p:cNvSpPr>
                <a:spLocks noChangeAspect="1" noChangeArrowheads="1"/>
              </p:cNvSpPr>
              <p:nvPr userDrawn="1"/>
            </p:nvSpPr>
            <p:spPr bwMode="auto">
              <a:xfrm>
                <a:off x="6574270"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39" name="Oval 42"/>
              <p:cNvSpPr>
                <a:spLocks noChangeAspect="1" noChangeArrowheads="1"/>
              </p:cNvSpPr>
              <p:nvPr userDrawn="1"/>
            </p:nvSpPr>
            <p:spPr bwMode="auto">
              <a:xfrm>
                <a:off x="6687355"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40" name="Oval 43"/>
              <p:cNvSpPr>
                <a:spLocks noChangeAspect="1" noChangeArrowheads="1"/>
              </p:cNvSpPr>
              <p:nvPr userDrawn="1"/>
            </p:nvSpPr>
            <p:spPr bwMode="auto">
              <a:xfrm>
                <a:off x="1518671"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41" name="Oval 44"/>
              <p:cNvSpPr>
                <a:spLocks noChangeAspect="1" noChangeArrowheads="1"/>
              </p:cNvSpPr>
              <p:nvPr userDrawn="1"/>
            </p:nvSpPr>
            <p:spPr bwMode="auto">
              <a:xfrm>
                <a:off x="1630247"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42" name="Oval 45"/>
              <p:cNvSpPr>
                <a:spLocks noChangeAspect="1" noChangeArrowheads="1"/>
              </p:cNvSpPr>
              <p:nvPr userDrawn="1"/>
            </p:nvSpPr>
            <p:spPr bwMode="auto">
              <a:xfrm>
                <a:off x="1743330"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43" name="Oval 46"/>
              <p:cNvSpPr>
                <a:spLocks noChangeAspect="1" noChangeArrowheads="1"/>
              </p:cNvSpPr>
              <p:nvPr userDrawn="1"/>
            </p:nvSpPr>
            <p:spPr bwMode="auto">
              <a:xfrm>
                <a:off x="1854906"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44" name="Oval 47"/>
              <p:cNvSpPr>
                <a:spLocks noChangeAspect="1" noChangeArrowheads="1"/>
              </p:cNvSpPr>
              <p:nvPr userDrawn="1"/>
            </p:nvSpPr>
            <p:spPr bwMode="auto">
              <a:xfrm>
                <a:off x="196799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45" name="Oval 48"/>
              <p:cNvSpPr>
                <a:spLocks noChangeAspect="1" noChangeArrowheads="1"/>
              </p:cNvSpPr>
              <p:nvPr userDrawn="1"/>
            </p:nvSpPr>
            <p:spPr bwMode="auto">
              <a:xfrm>
                <a:off x="2192650"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46" name="Oval 49"/>
              <p:cNvSpPr>
                <a:spLocks noChangeAspect="1" noChangeArrowheads="1"/>
              </p:cNvSpPr>
              <p:nvPr userDrawn="1"/>
            </p:nvSpPr>
            <p:spPr bwMode="auto">
              <a:xfrm>
                <a:off x="2304226"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47" name="Oval 50"/>
              <p:cNvSpPr>
                <a:spLocks noChangeAspect="1" noChangeArrowheads="1"/>
              </p:cNvSpPr>
              <p:nvPr userDrawn="1"/>
            </p:nvSpPr>
            <p:spPr bwMode="auto">
              <a:xfrm>
                <a:off x="241731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48" name="Oval 51"/>
              <p:cNvSpPr>
                <a:spLocks noChangeAspect="1" noChangeArrowheads="1"/>
              </p:cNvSpPr>
              <p:nvPr userDrawn="1"/>
            </p:nvSpPr>
            <p:spPr bwMode="auto">
              <a:xfrm>
                <a:off x="2528886"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49" name="Oval 52"/>
              <p:cNvSpPr>
                <a:spLocks noChangeAspect="1" noChangeArrowheads="1"/>
              </p:cNvSpPr>
              <p:nvPr userDrawn="1"/>
            </p:nvSpPr>
            <p:spPr bwMode="auto">
              <a:xfrm>
                <a:off x="2753545"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50" name="Oval 53"/>
              <p:cNvSpPr>
                <a:spLocks noChangeAspect="1" noChangeArrowheads="1"/>
              </p:cNvSpPr>
              <p:nvPr userDrawn="1"/>
            </p:nvSpPr>
            <p:spPr bwMode="auto">
              <a:xfrm>
                <a:off x="286663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51" name="Oval 54"/>
              <p:cNvSpPr>
                <a:spLocks noChangeAspect="1" noChangeArrowheads="1"/>
              </p:cNvSpPr>
              <p:nvPr userDrawn="1"/>
            </p:nvSpPr>
            <p:spPr bwMode="auto">
              <a:xfrm>
                <a:off x="2978206"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52" name="Oval 55"/>
              <p:cNvSpPr>
                <a:spLocks noChangeAspect="1" noChangeArrowheads="1"/>
              </p:cNvSpPr>
              <p:nvPr userDrawn="1"/>
            </p:nvSpPr>
            <p:spPr bwMode="auto">
              <a:xfrm>
                <a:off x="3091289"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53" name="Oval 56"/>
              <p:cNvSpPr>
                <a:spLocks noChangeAspect="1" noChangeArrowheads="1"/>
              </p:cNvSpPr>
              <p:nvPr userDrawn="1"/>
            </p:nvSpPr>
            <p:spPr bwMode="auto">
              <a:xfrm>
                <a:off x="3204373"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54" name="Oval 57"/>
              <p:cNvSpPr>
                <a:spLocks noChangeAspect="1" noChangeArrowheads="1"/>
              </p:cNvSpPr>
              <p:nvPr userDrawn="1"/>
            </p:nvSpPr>
            <p:spPr bwMode="auto">
              <a:xfrm>
                <a:off x="3315949"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55" name="Oval 58"/>
              <p:cNvSpPr>
                <a:spLocks noChangeAspect="1" noChangeArrowheads="1"/>
              </p:cNvSpPr>
              <p:nvPr userDrawn="1"/>
            </p:nvSpPr>
            <p:spPr bwMode="auto">
              <a:xfrm>
                <a:off x="3429033"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56" name="Oval 59"/>
              <p:cNvSpPr>
                <a:spLocks noChangeAspect="1" noChangeArrowheads="1"/>
              </p:cNvSpPr>
              <p:nvPr userDrawn="1"/>
            </p:nvSpPr>
            <p:spPr bwMode="auto">
              <a:xfrm>
                <a:off x="3540609"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57" name="Oval 60"/>
              <p:cNvSpPr>
                <a:spLocks noChangeAspect="1" noChangeArrowheads="1"/>
              </p:cNvSpPr>
              <p:nvPr userDrawn="1"/>
            </p:nvSpPr>
            <p:spPr bwMode="auto">
              <a:xfrm>
                <a:off x="3653693"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58" name="Oval 61"/>
              <p:cNvSpPr>
                <a:spLocks noChangeAspect="1" noChangeArrowheads="1"/>
              </p:cNvSpPr>
              <p:nvPr userDrawn="1"/>
            </p:nvSpPr>
            <p:spPr bwMode="auto">
              <a:xfrm>
                <a:off x="3765269"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59" name="Oval 62"/>
              <p:cNvSpPr>
                <a:spLocks noChangeAspect="1" noChangeArrowheads="1"/>
              </p:cNvSpPr>
              <p:nvPr userDrawn="1"/>
            </p:nvSpPr>
            <p:spPr bwMode="auto">
              <a:xfrm>
                <a:off x="4663908"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60" name="Oval 63"/>
              <p:cNvSpPr>
                <a:spLocks noChangeAspect="1" noChangeArrowheads="1"/>
              </p:cNvSpPr>
              <p:nvPr userDrawn="1"/>
            </p:nvSpPr>
            <p:spPr bwMode="auto">
              <a:xfrm>
                <a:off x="6687355"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61" name="Oval 64"/>
              <p:cNvSpPr>
                <a:spLocks noChangeAspect="1" noChangeArrowheads="1"/>
              </p:cNvSpPr>
              <p:nvPr userDrawn="1"/>
            </p:nvSpPr>
            <p:spPr bwMode="auto">
              <a:xfrm>
                <a:off x="6798931"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62" name="Oval 65"/>
              <p:cNvSpPr>
                <a:spLocks noChangeAspect="1" noChangeArrowheads="1"/>
              </p:cNvSpPr>
              <p:nvPr userDrawn="1"/>
            </p:nvSpPr>
            <p:spPr bwMode="auto">
              <a:xfrm>
                <a:off x="140558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63" name="Oval 66"/>
              <p:cNvSpPr>
                <a:spLocks noChangeAspect="1" noChangeArrowheads="1"/>
              </p:cNvSpPr>
              <p:nvPr userDrawn="1"/>
            </p:nvSpPr>
            <p:spPr bwMode="auto">
              <a:xfrm>
                <a:off x="151867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64" name="Oval 67"/>
              <p:cNvSpPr>
                <a:spLocks noChangeAspect="1" noChangeArrowheads="1"/>
              </p:cNvSpPr>
              <p:nvPr userDrawn="1"/>
            </p:nvSpPr>
            <p:spPr bwMode="auto">
              <a:xfrm>
                <a:off x="1630247"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65" name="Oval 68"/>
              <p:cNvSpPr>
                <a:spLocks noChangeAspect="1" noChangeArrowheads="1"/>
              </p:cNvSpPr>
              <p:nvPr userDrawn="1"/>
            </p:nvSpPr>
            <p:spPr bwMode="auto">
              <a:xfrm>
                <a:off x="174333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66" name="Oval 69"/>
              <p:cNvSpPr>
                <a:spLocks noChangeAspect="1" noChangeArrowheads="1"/>
              </p:cNvSpPr>
              <p:nvPr userDrawn="1"/>
            </p:nvSpPr>
            <p:spPr bwMode="auto">
              <a:xfrm>
                <a:off x="185490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67" name="Oval 70"/>
              <p:cNvSpPr>
                <a:spLocks noChangeAspect="1" noChangeArrowheads="1"/>
              </p:cNvSpPr>
              <p:nvPr userDrawn="1"/>
            </p:nvSpPr>
            <p:spPr bwMode="auto">
              <a:xfrm>
                <a:off x="196799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68" name="Oval 71"/>
              <p:cNvSpPr>
                <a:spLocks noChangeAspect="1" noChangeArrowheads="1"/>
              </p:cNvSpPr>
              <p:nvPr userDrawn="1"/>
            </p:nvSpPr>
            <p:spPr bwMode="auto">
              <a:xfrm>
                <a:off x="2079566"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69" name="Oval 72"/>
              <p:cNvSpPr>
                <a:spLocks noChangeAspect="1" noChangeArrowheads="1"/>
              </p:cNvSpPr>
              <p:nvPr userDrawn="1"/>
            </p:nvSpPr>
            <p:spPr bwMode="auto">
              <a:xfrm>
                <a:off x="219265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70" name="Oval 73"/>
              <p:cNvSpPr>
                <a:spLocks noChangeAspect="1" noChangeArrowheads="1"/>
              </p:cNvSpPr>
              <p:nvPr userDrawn="1"/>
            </p:nvSpPr>
            <p:spPr bwMode="auto">
              <a:xfrm>
                <a:off x="230422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71" name="Oval 74"/>
              <p:cNvSpPr>
                <a:spLocks noChangeAspect="1" noChangeArrowheads="1"/>
              </p:cNvSpPr>
              <p:nvPr userDrawn="1"/>
            </p:nvSpPr>
            <p:spPr bwMode="auto">
              <a:xfrm>
                <a:off x="241731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72" name="Oval 75"/>
              <p:cNvSpPr>
                <a:spLocks noChangeAspect="1" noChangeArrowheads="1"/>
              </p:cNvSpPr>
              <p:nvPr userDrawn="1"/>
            </p:nvSpPr>
            <p:spPr bwMode="auto">
              <a:xfrm>
                <a:off x="2753545"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73" name="Oval 76"/>
              <p:cNvSpPr>
                <a:spLocks noChangeAspect="1" noChangeArrowheads="1"/>
              </p:cNvSpPr>
              <p:nvPr userDrawn="1"/>
            </p:nvSpPr>
            <p:spPr bwMode="auto">
              <a:xfrm>
                <a:off x="286663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74" name="Oval 77"/>
              <p:cNvSpPr>
                <a:spLocks noChangeAspect="1" noChangeArrowheads="1"/>
              </p:cNvSpPr>
              <p:nvPr userDrawn="1"/>
            </p:nvSpPr>
            <p:spPr bwMode="auto">
              <a:xfrm>
                <a:off x="2978206"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75" name="Oval 78"/>
              <p:cNvSpPr>
                <a:spLocks noChangeAspect="1" noChangeArrowheads="1"/>
              </p:cNvSpPr>
              <p:nvPr userDrawn="1"/>
            </p:nvSpPr>
            <p:spPr bwMode="auto">
              <a:xfrm>
                <a:off x="3091289"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76" name="Oval 79"/>
              <p:cNvSpPr>
                <a:spLocks noChangeAspect="1" noChangeArrowheads="1"/>
              </p:cNvSpPr>
              <p:nvPr userDrawn="1"/>
            </p:nvSpPr>
            <p:spPr bwMode="auto">
              <a:xfrm>
                <a:off x="3204373"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77" name="Oval 80"/>
              <p:cNvSpPr>
                <a:spLocks noChangeAspect="1" noChangeArrowheads="1"/>
              </p:cNvSpPr>
              <p:nvPr userDrawn="1"/>
            </p:nvSpPr>
            <p:spPr bwMode="auto">
              <a:xfrm>
                <a:off x="3315949"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78" name="Oval 81"/>
              <p:cNvSpPr>
                <a:spLocks noChangeAspect="1" noChangeArrowheads="1"/>
              </p:cNvSpPr>
              <p:nvPr userDrawn="1"/>
            </p:nvSpPr>
            <p:spPr bwMode="auto">
              <a:xfrm>
                <a:off x="3429033"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79" name="Oval 82"/>
              <p:cNvSpPr>
                <a:spLocks noChangeAspect="1" noChangeArrowheads="1"/>
              </p:cNvSpPr>
              <p:nvPr userDrawn="1"/>
            </p:nvSpPr>
            <p:spPr bwMode="auto">
              <a:xfrm>
                <a:off x="3540609"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80" name="Oval 83"/>
              <p:cNvSpPr>
                <a:spLocks noChangeAspect="1" noChangeArrowheads="1"/>
              </p:cNvSpPr>
              <p:nvPr userDrawn="1"/>
            </p:nvSpPr>
            <p:spPr bwMode="auto">
              <a:xfrm>
                <a:off x="3653693"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81" name="Oval 84"/>
              <p:cNvSpPr>
                <a:spLocks noChangeAspect="1" noChangeArrowheads="1"/>
              </p:cNvSpPr>
              <p:nvPr userDrawn="1"/>
            </p:nvSpPr>
            <p:spPr bwMode="auto">
              <a:xfrm>
                <a:off x="3765269"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82" name="Oval 85"/>
              <p:cNvSpPr>
                <a:spLocks noChangeAspect="1" noChangeArrowheads="1"/>
              </p:cNvSpPr>
              <p:nvPr userDrawn="1"/>
            </p:nvSpPr>
            <p:spPr bwMode="auto">
              <a:xfrm>
                <a:off x="5787207"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83" name="Oval 86"/>
              <p:cNvSpPr>
                <a:spLocks noChangeAspect="1" noChangeArrowheads="1"/>
              </p:cNvSpPr>
              <p:nvPr userDrawn="1"/>
            </p:nvSpPr>
            <p:spPr bwMode="auto">
              <a:xfrm>
                <a:off x="590029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84" name="Oval 87"/>
              <p:cNvSpPr>
                <a:spLocks noChangeAspect="1" noChangeArrowheads="1"/>
              </p:cNvSpPr>
              <p:nvPr userDrawn="1"/>
            </p:nvSpPr>
            <p:spPr bwMode="auto">
              <a:xfrm>
                <a:off x="657427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85" name="Oval 88"/>
              <p:cNvSpPr>
                <a:spLocks noChangeAspect="1" noChangeArrowheads="1"/>
              </p:cNvSpPr>
              <p:nvPr userDrawn="1"/>
            </p:nvSpPr>
            <p:spPr bwMode="auto">
              <a:xfrm>
                <a:off x="6687355"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86" name="Oval 89"/>
              <p:cNvSpPr>
                <a:spLocks noChangeAspect="1" noChangeArrowheads="1"/>
              </p:cNvSpPr>
              <p:nvPr userDrawn="1"/>
            </p:nvSpPr>
            <p:spPr bwMode="auto">
              <a:xfrm>
                <a:off x="679893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87" name="Oval 90"/>
              <p:cNvSpPr>
                <a:spLocks noChangeAspect="1" noChangeArrowheads="1"/>
              </p:cNvSpPr>
              <p:nvPr userDrawn="1"/>
            </p:nvSpPr>
            <p:spPr bwMode="auto">
              <a:xfrm>
                <a:off x="6912014"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88" name="Oval 91"/>
              <p:cNvSpPr>
                <a:spLocks noChangeAspect="1" noChangeArrowheads="1"/>
              </p:cNvSpPr>
              <p:nvPr userDrawn="1"/>
            </p:nvSpPr>
            <p:spPr bwMode="auto">
              <a:xfrm>
                <a:off x="7585994"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89" name="Oval 92"/>
              <p:cNvSpPr>
                <a:spLocks noChangeAspect="1" noChangeArrowheads="1"/>
              </p:cNvSpPr>
              <p:nvPr userDrawn="1"/>
            </p:nvSpPr>
            <p:spPr bwMode="auto">
              <a:xfrm>
                <a:off x="769757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90" name="Oval 93"/>
              <p:cNvSpPr>
                <a:spLocks noChangeAspect="1" noChangeArrowheads="1"/>
              </p:cNvSpPr>
              <p:nvPr userDrawn="1"/>
            </p:nvSpPr>
            <p:spPr bwMode="auto">
              <a:xfrm>
                <a:off x="7810653"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91" name="Oval 94"/>
              <p:cNvSpPr>
                <a:spLocks noChangeAspect="1" noChangeArrowheads="1"/>
              </p:cNvSpPr>
              <p:nvPr userDrawn="1"/>
            </p:nvSpPr>
            <p:spPr bwMode="auto">
              <a:xfrm>
                <a:off x="140558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92" name="Oval 95"/>
              <p:cNvSpPr>
                <a:spLocks noChangeAspect="1" noChangeArrowheads="1"/>
              </p:cNvSpPr>
              <p:nvPr userDrawn="1"/>
            </p:nvSpPr>
            <p:spPr bwMode="auto">
              <a:xfrm>
                <a:off x="151867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93" name="Oval 96"/>
              <p:cNvSpPr>
                <a:spLocks noChangeAspect="1" noChangeArrowheads="1"/>
              </p:cNvSpPr>
              <p:nvPr userDrawn="1"/>
            </p:nvSpPr>
            <p:spPr bwMode="auto">
              <a:xfrm>
                <a:off x="1630247"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94" name="Oval 97"/>
              <p:cNvSpPr>
                <a:spLocks noChangeAspect="1" noChangeArrowheads="1"/>
              </p:cNvSpPr>
              <p:nvPr userDrawn="1"/>
            </p:nvSpPr>
            <p:spPr bwMode="auto">
              <a:xfrm>
                <a:off x="174333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95" name="Oval 98"/>
              <p:cNvSpPr>
                <a:spLocks noChangeAspect="1" noChangeArrowheads="1"/>
              </p:cNvSpPr>
              <p:nvPr userDrawn="1"/>
            </p:nvSpPr>
            <p:spPr bwMode="auto">
              <a:xfrm>
                <a:off x="185490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96" name="Oval 99"/>
              <p:cNvSpPr>
                <a:spLocks noChangeAspect="1" noChangeArrowheads="1"/>
              </p:cNvSpPr>
              <p:nvPr userDrawn="1"/>
            </p:nvSpPr>
            <p:spPr bwMode="auto">
              <a:xfrm>
                <a:off x="196799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97" name="Oval 100"/>
              <p:cNvSpPr>
                <a:spLocks noChangeAspect="1" noChangeArrowheads="1"/>
              </p:cNvSpPr>
              <p:nvPr userDrawn="1"/>
            </p:nvSpPr>
            <p:spPr bwMode="auto">
              <a:xfrm>
                <a:off x="2079566"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98" name="Oval 101"/>
              <p:cNvSpPr>
                <a:spLocks noChangeAspect="1" noChangeArrowheads="1"/>
              </p:cNvSpPr>
              <p:nvPr userDrawn="1"/>
            </p:nvSpPr>
            <p:spPr bwMode="auto">
              <a:xfrm>
                <a:off x="219265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99" name="Oval 102"/>
              <p:cNvSpPr>
                <a:spLocks noChangeAspect="1" noChangeArrowheads="1"/>
              </p:cNvSpPr>
              <p:nvPr userDrawn="1"/>
            </p:nvSpPr>
            <p:spPr bwMode="auto">
              <a:xfrm>
                <a:off x="230422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00" name="Oval 103"/>
              <p:cNvSpPr>
                <a:spLocks noChangeAspect="1" noChangeArrowheads="1"/>
              </p:cNvSpPr>
              <p:nvPr userDrawn="1"/>
            </p:nvSpPr>
            <p:spPr bwMode="auto">
              <a:xfrm>
                <a:off x="241731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01" name="Oval 104"/>
              <p:cNvSpPr>
                <a:spLocks noChangeAspect="1" noChangeArrowheads="1"/>
              </p:cNvSpPr>
              <p:nvPr userDrawn="1"/>
            </p:nvSpPr>
            <p:spPr bwMode="auto">
              <a:xfrm>
                <a:off x="3091289"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02" name="Oval 105"/>
              <p:cNvSpPr>
                <a:spLocks noChangeAspect="1" noChangeArrowheads="1"/>
              </p:cNvSpPr>
              <p:nvPr userDrawn="1"/>
            </p:nvSpPr>
            <p:spPr bwMode="auto">
              <a:xfrm>
                <a:off x="3204373"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03" name="Oval 106"/>
              <p:cNvSpPr>
                <a:spLocks noChangeAspect="1" noChangeArrowheads="1"/>
              </p:cNvSpPr>
              <p:nvPr userDrawn="1"/>
            </p:nvSpPr>
            <p:spPr bwMode="auto">
              <a:xfrm>
                <a:off x="3315949"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04" name="Oval 107"/>
              <p:cNvSpPr>
                <a:spLocks noChangeAspect="1" noChangeArrowheads="1"/>
              </p:cNvSpPr>
              <p:nvPr userDrawn="1"/>
            </p:nvSpPr>
            <p:spPr bwMode="auto">
              <a:xfrm>
                <a:off x="3429033"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05" name="Oval 108"/>
              <p:cNvSpPr>
                <a:spLocks noChangeAspect="1" noChangeArrowheads="1"/>
              </p:cNvSpPr>
              <p:nvPr userDrawn="1"/>
            </p:nvSpPr>
            <p:spPr bwMode="auto">
              <a:xfrm>
                <a:off x="3540609"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06" name="Oval 109"/>
              <p:cNvSpPr>
                <a:spLocks noChangeAspect="1" noChangeArrowheads="1"/>
              </p:cNvSpPr>
              <p:nvPr userDrawn="1"/>
            </p:nvSpPr>
            <p:spPr bwMode="auto">
              <a:xfrm>
                <a:off x="3653693"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07" name="Oval 110"/>
              <p:cNvSpPr>
                <a:spLocks noChangeAspect="1" noChangeArrowheads="1"/>
              </p:cNvSpPr>
              <p:nvPr userDrawn="1"/>
            </p:nvSpPr>
            <p:spPr bwMode="auto">
              <a:xfrm>
                <a:off x="3765269"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08" name="Oval 111"/>
              <p:cNvSpPr>
                <a:spLocks noChangeAspect="1" noChangeArrowheads="1"/>
              </p:cNvSpPr>
              <p:nvPr userDrawn="1"/>
            </p:nvSpPr>
            <p:spPr bwMode="auto">
              <a:xfrm>
                <a:off x="5675631"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09" name="Oval 112"/>
              <p:cNvSpPr>
                <a:spLocks noChangeAspect="1" noChangeArrowheads="1"/>
              </p:cNvSpPr>
              <p:nvPr userDrawn="1"/>
            </p:nvSpPr>
            <p:spPr bwMode="auto">
              <a:xfrm>
                <a:off x="6238035"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10" name="Oval 113"/>
              <p:cNvSpPr>
                <a:spLocks noChangeAspect="1" noChangeArrowheads="1"/>
              </p:cNvSpPr>
              <p:nvPr userDrawn="1"/>
            </p:nvSpPr>
            <p:spPr bwMode="auto">
              <a:xfrm>
                <a:off x="634961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11" name="Oval 114"/>
              <p:cNvSpPr>
                <a:spLocks noChangeAspect="1" noChangeArrowheads="1"/>
              </p:cNvSpPr>
              <p:nvPr userDrawn="1"/>
            </p:nvSpPr>
            <p:spPr bwMode="auto">
              <a:xfrm>
                <a:off x="6462694"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12" name="Oval 115"/>
              <p:cNvSpPr>
                <a:spLocks noChangeAspect="1" noChangeArrowheads="1"/>
              </p:cNvSpPr>
              <p:nvPr userDrawn="1"/>
            </p:nvSpPr>
            <p:spPr bwMode="auto">
              <a:xfrm>
                <a:off x="657427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13" name="Oval 116"/>
              <p:cNvSpPr>
                <a:spLocks noChangeAspect="1" noChangeArrowheads="1"/>
              </p:cNvSpPr>
              <p:nvPr userDrawn="1"/>
            </p:nvSpPr>
            <p:spPr bwMode="auto">
              <a:xfrm>
                <a:off x="6687355"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14" name="Oval 117"/>
              <p:cNvSpPr>
                <a:spLocks noChangeAspect="1" noChangeArrowheads="1"/>
              </p:cNvSpPr>
              <p:nvPr userDrawn="1"/>
            </p:nvSpPr>
            <p:spPr bwMode="auto">
              <a:xfrm>
                <a:off x="679893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15" name="Oval 118"/>
              <p:cNvSpPr>
                <a:spLocks noChangeAspect="1" noChangeArrowheads="1"/>
              </p:cNvSpPr>
              <p:nvPr userDrawn="1"/>
            </p:nvSpPr>
            <p:spPr bwMode="auto">
              <a:xfrm>
                <a:off x="6912014"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16" name="Oval 119"/>
              <p:cNvSpPr>
                <a:spLocks noChangeAspect="1" noChangeArrowheads="1"/>
              </p:cNvSpPr>
              <p:nvPr userDrawn="1"/>
            </p:nvSpPr>
            <p:spPr bwMode="auto">
              <a:xfrm>
                <a:off x="702359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17" name="Oval 120"/>
              <p:cNvSpPr>
                <a:spLocks noChangeAspect="1" noChangeArrowheads="1"/>
              </p:cNvSpPr>
              <p:nvPr userDrawn="1"/>
            </p:nvSpPr>
            <p:spPr bwMode="auto">
              <a:xfrm>
                <a:off x="7136674"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18" name="Oval 121"/>
              <p:cNvSpPr>
                <a:spLocks noChangeAspect="1" noChangeArrowheads="1"/>
              </p:cNvSpPr>
              <p:nvPr userDrawn="1"/>
            </p:nvSpPr>
            <p:spPr bwMode="auto">
              <a:xfrm>
                <a:off x="724825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19" name="Oval 122"/>
              <p:cNvSpPr>
                <a:spLocks noChangeAspect="1" noChangeArrowheads="1"/>
              </p:cNvSpPr>
              <p:nvPr userDrawn="1"/>
            </p:nvSpPr>
            <p:spPr bwMode="auto">
              <a:xfrm>
                <a:off x="7585994"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20" name="Oval 123"/>
              <p:cNvSpPr>
                <a:spLocks noChangeAspect="1" noChangeArrowheads="1"/>
              </p:cNvSpPr>
              <p:nvPr userDrawn="1"/>
            </p:nvSpPr>
            <p:spPr bwMode="auto">
              <a:xfrm>
                <a:off x="140558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21" name="Oval 124"/>
              <p:cNvSpPr>
                <a:spLocks noChangeAspect="1" noChangeArrowheads="1"/>
              </p:cNvSpPr>
              <p:nvPr userDrawn="1"/>
            </p:nvSpPr>
            <p:spPr bwMode="auto">
              <a:xfrm>
                <a:off x="151867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22" name="Oval 125"/>
              <p:cNvSpPr>
                <a:spLocks noChangeAspect="1" noChangeArrowheads="1"/>
              </p:cNvSpPr>
              <p:nvPr userDrawn="1"/>
            </p:nvSpPr>
            <p:spPr bwMode="auto">
              <a:xfrm>
                <a:off x="1630247"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23" name="Oval 126"/>
              <p:cNvSpPr>
                <a:spLocks noChangeAspect="1" noChangeArrowheads="1"/>
              </p:cNvSpPr>
              <p:nvPr userDrawn="1"/>
            </p:nvSpPr>
            <p:spPr bwMode="auto">
              <a:xfrm>
                <a:off x="174333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24" name="Oval 127"/>
              <p:cNvSpPr>
                <a:spLocks noChangeAspect="1" noChangeArrowheads="1"/>
              </p:cNvSpPr>
              <p:nvPr userDrawn="1"/>
            </p:nvSpPr>
            <p:spPr bwMode="auto">
              <a:xfrm>
                <a:off x="185490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25" name="Oval 128"/>
              <p:cNvSpPr>
                <a:spLocks noChangeAspect="1" noChangeArrowheads="1"/>
              </p:cNvSpPr>
              <p:nvPr userDrawn="1"/>
            </p:nvSpPr>
            <p:spPr bwMode="auto">
              <a:xfrm>
                <a:off x="196799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26" name="Oval 129"/>
              <p:cNvSpPr>
                <a:spLocks noChangeAspect="1" noChangeArrowheads="1"/>
              </p:cNvSpPr>
              <p:nvPr userDrawn="1"/>
            </p:nvSpPr>
            <p:spPr bwMode="auto">
              <a:xfrm>
                <a:off x="2079566"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27" name="Oval 130"/>
              <p:cNvSpPr>
                <a:spLocks noChangeAspect="1" noChangeArrowheads="1"/>
              </p:cNvSpPr>
              <p:nvPr userDrawn="1"/>
            </p:nvSpPr>
            <p:spPr bwMode="auto">
              <a:xfrm>
                <a:off x="219265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28" name="Oval 131"/>
              <p:cNvSpPr>
                <a:spLocks noChangeAspect="1" noChangeArrowheads="1"/>
              </p:cNvSpPr>
              <p:nvPr userDrawn="1"/>
            </p:nvSpPr>
            <p:spPr bwMode="auto">
              <a:xfrm>
                <a:off x="230422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29" name="Oval 132"/>
              <p:cNvSpPr>
                <a:spLocks noChangeAspect="1" noChangeArrowheads="1"/>
              </p:cNvSpPr>
              <p:nvPr userDrawn="1"/>
            </p:nvSpPr>
            <p:spPr bwMode="auto">
              <a:xfrm>
                <a:off x="241731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30" name="Oval 133"/>
              <p:cNvSpPr>
                <a:spLocks noChangeAspect="1" noChangeArrowheads="1"/>
              </p:cNvSpPr>
              <p:nvPr userDrawn="1"/>
            </p:nvSpPr>
            <p:spPr bwMode="auto">
              <a:xfrm>
                <a:off x="2528886"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31" name="Oval 134"/>
              <p:cNvSpPr>
                <a:spLocks noChangeAspect="1" noChangeArrowheads="1"/>
              </p:cNvSpPr>
              <p:nvPr userDrawn="1"/>
            </p:nvSpPr>
            <p:spPr bwMode="auto">
              <a:xfrm>
                <a:off x="3091289"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32" name="Oval 135"/>
              <p:cNvSpPr>
                <a:spLocks noChangeAspect="1" noChangeArrowheads="1"/>
              </p:cNvSpPr>
              <p:nvPr userDrawn="1"/>
            </p:nvSpPr>
            <p:spPr bwMode="auto">
              <a:xfrm>
                <a:off x="3204373"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33" name="Oval 136"/>
              <p:cNvSpPr>
                <a:spLocks noChangeAspect="1" noChangeArrowheads="1"/>
              </p:cNvSpPr>
              <p:nvPr userDrawn="1"/>
            </p:nvSpPr>
            <p:spPr bwMode="auto">
              <a:xfrm>
                <a:off x="3315949"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34" name="Oval 137"/>
              <p:cNvSpPr>
                <a:spLocks noChangeAspect="1" noChangeArrowheads="1"/>
              </p:cNvSpPr>
              <p:nvPr userDrawn="1"/>
            </p:nvSpPr>
            <p:spPr bwMode="auto">
              <a:xfrm>
                <a:off x="3429033"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35" name="Oval 138"/>
              <p:cNvSpPr>
                <a:spLocks noChangeAspect="1" noChangeArrowheads="1"/>
              </p:cNvSpPr>
              <p:nvPr userDrawn="1"/>
            </p:nvSpPr>
            <p:spPr bwMode="auto">
              <a:xfrm>
                <a:off x="3540609"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36" name="Oval 139"/>
              <p:cNvSpPr>
                <a:spLocks noChangeAspect="1" noChangeArrowheads="1"/>
              </p:cNvSpPr>
              <p:nvPr userDrawn="1"/>
            </p:nvSpPr>
            <p:spPr bwMode="auto">
              <a:xfrm>
                <a:off x="3653693"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37" name="Oval 140"/>
              <p:cNvSpPr>
                <a:spLocks noChangeAspect="1" noChangeArrowheads="1"/>
              </p:cNvSpPr>
              <p:nvPr userDrawn="1"/>
            </p:nvSpPr>
            <p:spPr bwMode="auto">
              <a:xfrm>
                <a:off x="3765269"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38" name="Oval 141"/>
              <p:cNvSpPr>
                <a:spLocks noChangeAspect="1" noChangeArrowheads="1"/>
              </p:cNvSpPr>
              <p:nvPr userDrawn="1"/>
            </p:nvSpPr>
            <p:spPr bwMode="auto">
              <a:xfrm>
                <a:off x="4776992"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39" name="Oval 142"/>
              <p:cNvSpPr>
                <a:spLocks noChangeAspect="1" noChangeArrowheads="1"/>
              </p:cNvSpPr>
              <p:nvPr userDrawn="1"/>
            </p:nvSpPr>
            <p:spPr bwMode="auto">
              <a:xfrm>
                <a:off x="4888568"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40" name="Oval 143"/>
              <p:cNvSpPr>
                <a:spLocks noChangeAspect="1" noChangeArrowheads="1"/>
              </p:cNvSpPr>
              <p:nvPr userDrawn="1"/>
            </p:nvSpPr>
            <p:spPr bwMode="auto">
              <a:xfrm>
                <a:off x="5001652"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41" name="Oval 144"/>
              <p:cNvSpPr>
                <a:spLocks noChangeAspect="1" noChangeArrowheads="1"/>
              </p:cNvSpPr>
              <p:nvPr userDrawn="1"/>
            </p:nvSpPr>
            <p:spPr bwMode="auto">
              <a:xfrm>
                <a:off x="5562548"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42" name="Oval 145"/>
              <p:cNvSpPr>
                <a:spLocks noChangeAspect="1" noChangeArrowheads="1"/>
              </p:cNvSpPr>
              <p:nvPr userDrawn="1"/>
            </p:nvSpPr>
            <p:spPr bwMode="auto">
              <a:xfrm>
                <a:off x="6013375"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43" name="Oval 146"/>
              <p:cNvSpPr>
                <a:spLocks noChangeAspect="1" noChangeArrowheads="1"/>
              </p:cNvSpPr>
              <p:nvPr userDrawn="1"/>
            </p:nvSpPr>
            <p:spPr bwMode="auto">
              <a:xfrm>
                <a:off x="6124951"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44" name="Oval 147"/>
              <p:cNvSpPr>
                <a:spLocks noChangeAspect="1" noChangeArrowheads="1"/>
              </p:cNvSpPr>
              <p:nvPr userDrawn="1"/>
            </p:nvSpPr>
            <p:spPr bwMode="auto">
              <a:xfrm>
                <a:off x="6238035"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45" name="Oval 148"/>
              <p:cNvSpPr>
                <a:spLocks noChangeAspect="1" noChangeArrowheads="1"/>
              </p:cNvSpPr>
              <p:nvPr userDrawn="1"/>
            </p:nvSpPr>
            <p:spPr bwMode="auto">
              <a:xfrm>
                <a:off x="634961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46" name="Oval 149"/>
              <p:cNvSpPr>
                <a:spLocks noChangeAspect="1" noChangeArrowheads="1"/>
              </p:cNvSpPr>
              <p:nvPr userDrawn="1"/>
            </p:nvSpPr>
            <p:spPr bwMode="auto">
              <a:xfrm>
                <a:off x="646269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47" name="Oval 150"/>
              <p:cNvSpPr>
                <a:spLocks noChangeAspect="1" noChangeArrowheads="1"/>
              </p:cNvSpPr>
              <p:nvPr userDrawn="1"/>
            </p:nvSpPr>
            <p:spPr bwMode="auto">
              <a:xfrm>
                <a:off x="657427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48" name="Oval 151"/>
              <p:cNvSpPr>
                <a:spLocks noChangeAspect="1" noChangeArrowheads="1"/>
              </p:cNvSpPr>
              <p:nvPr userDrawn="1"/>
            </p:nvSpPr>
            <p:spPr bwMode="auto">
              <a:xfrm>
                <a:off x="6687355"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49" name="Oval 152"/>
              <p:cNvSpPr>
                <a:spLocks noChangeAspect="1" noChangeArrowheads="1"/>
              </p:cNvSpPr>
              <p:nvPr userDrawn="1"/>
            </p:nvSpPr>
            <p:spPr bwMode="auto">
              <a:xfrm>
                <a:off x="679893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50" name="Oval 153"/>
              <p:cNvSpPr>
                <a:spLocks noChangeAspect="1" noChangeArrowheads="1"/>
              </p:cNvSpPr>
              <p:nvPr userDrawn="1"/>
            </p:nvSpPr>
            <p:spPr bwMode="auto">
              <a:xfrm>
                <a:off x="691201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51" name="Oval 154"/>
              <p:cNvSpPr>
                <a:spLocks noChangeAspect="1" noChangeArrowheads="1"/>
              </p:cNvSpPr>
              <p:nvPr userDrawn="1"/>
            </p:nvSpPr>
            <p:spPr bwMode="auto">
              <a:xfrm>
                <a:off x="702359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52" name="Oval 155"/>
              <p:cNvSpPr>
                <a:spLocks noChangeAspect="1" noChangeArrowheads="1"/>
              </p:cNvSpPr>
              <p:nvPr userDrawn="1"/>
            </p:nvSpPr>
            <p:spPr bwMode="auto">
              <a:xfrm>
                <a:off x="7136674"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53" name="Oval 156"/>
              <p:cNvSpPr>
                <a:spLocks noChangeAspect="1" noChangeArrowheads="1"/>
              </p:cNvSpPr>
              <p:nvPr userDrawn="1"/>
            </p:nvSpPr>
            <p:spPr bwMode="auto">
              <a:xfrm>
                <a:off x="724825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54" name="Oval 157"/>
              <p:cNvSpPr>
                <a:spLocks noChangeAspect="1" noChangeArrowheads="1"/>
              </p:cNvSpPr>
              <p:nvPr userDrawn="1"/>
            </p:nvSpPr>
            <p:spPr bwMode="auto">
              <a:xfrm>
                <a:off x="736133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55" name="Oval 158"/>
              <p:cNvSpPr>
                <a:spLocks noChangeAspect="1" noChangeArrowheads="1"/>
              </p:cNvSpPr>
              <p:nvPr userDrawn="1"/>
            </p:nvSpPr>
            <p:spPr bwMode="auto">
              <a:xfrm>
                <a:off x="747291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56" name="Oval 159"/>
              <p:cNvSpPr>
                <a:spLocks noChangeAspect="1" noChangeArrowheads="1"/>
              </p:cNvSpPr>
              <p:nvPr userDrawn="1"/>
            </p:nvSpPr>
            <p:spPr bwMode="auto">
              <a:xfrm>
                <a:off x="7585994"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57" name="Oval 160"/>
              <p:cNvSpPr>
                <a:spLocks noChangeAspect="1" noChangeArrowheads="1"/>
              </p:cNvSpPr>
              <p:nvPr userDrawn="1"/>
            </p:nvSpPr>
            <p:spPr bwMode="auto">
              <a:xfrm>
                <a:off x="769757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58" name="Oval 161"/>
              <p:cNvSpPr>
                <a:spLocks noChangeAspect="1" noChangeArrowheads="1"/>
              </p:cNvSpPr>
              <p:nvPr userDrawn="1"/>
            </p:nvSpPr>
            <p:spPr bwMode="auto">
              <a:xfrm>
                <a:off x="7810653"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59" name="Oval 162"/>
              <p:cNvSpPr>
                <a:spLocks noChangeAspect="1" noChangeArrowheads="1"/>
              </p:cNvSpPr>
              <p:nvPr userDrawn="1"/>
            </p:nvSpPr>
            <p:spPr bwMode="auto">
              <a:xfrm>
                <a:off x="84469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60" name="Oval 163"/>
              <p:cNvSpPr>
                <a:spLocks noChangeAspect="1" noChangeArrowheads="1"/>
              </p:cNvSpPr>
              <p:nvPr userDrawn="1"/>
            </p:nvSpPr>
            <p:spPr bwMode="auto">
              <a:xfrm>
                <a:off x="95626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61" name="Oval 164"/>
              <p:cNvSpPr>
                <a:spLocks noChangeAspect="1" noChangeArrowheads="1"/>
              </p:cNvSpPr>
              <p:nvPr userDrawn="1"/>
            </p:nvSpPr>
            <p:spPr bwMode="auto">
              <a:xfrm>
                <a:off x="106935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62" name="Oval 165"/>
              <p:cNvSpPr>
                <a:spLocks noChangeAspect="1" noChangeArrowheads="1"/>
              </p:cNvSpPr>
              <p:nvPr userDrawn="1"/>
            </p:nvSpPr>
            <p:spPr bwMode="auto">
              <a:xfrm>
                <a:off x="118092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63" name="Oval 166"/>
              <p:cNvSpPr>
                <a:spLocks noChangeAspect="1" noChangeArrowheads="1"/>
              </p:cNvSpPr>
              <p:nvPr userDrawn="1"/>
            </p:nvSpPr>
            <p:spPr bwMode="auto">
              <a:xfrm>
                <a:off x="129401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64" name="Oval 167"/>
              <p:cNvSpPr>
                <a:spLocks noChangeAspect="1" noChangeArrowheads="1"/>
              </p:cNvSpPr>
              <p:nvPr userDrawn="1"/>
            </p:nvSpPr>
            <p:spPr bwMode="auto">
              <a:xfrm>
                <a:off x="140558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65" name="Oval 168"/>
              <p:cNvSpPr>
                <a:spLocks noChangeAspect="1" noChangeArrowheads="1"/>
              </p:cNvSpPr>
              <p:nvPr userDrawn="1"/>
            </p:nvSpPr>
            <p:spPr bwMode="auto">
              <a:xfrm>
                <a:off x="151867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66" name="Oval 169"/>
              <p:cNvSpPr>
                <a:spLocks noChangeAspect="1" noChangeArrowheads="1"/>
              </p:cNvSpPr>
              <p:nvPr userDrawn="1"/>
            </p:nvSpPr>
            <p:spPr bwMode="auto">
              <a:xfrm>
                <a:off x="163024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67" name="Oval 170"/>
              <p:cNvSpPr>
                <a:spLocks noChangeAspect="1" noChangeArrowheads="1"/>
              </p:cNvSpPr>
              <p:nvPr userDrawn="1"/>
            </p:nvSpPr>
            <p:spPr bwMode="auto">
              <a:xfrm>
                <a:off x="174333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68" name="Oval 171"/>
              <p:cNvSpPr>
                <a:spLocks noChangeAspect="1" noChangeArrowheads="1"/>
              </p:cNvSpPr>
              <p:nvPr userDrawn="1"/>
            </p:nvSpPr>
            <p:spPr bwMode="auto">
              <a:xfrm>
                <a:off x="185490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69" name="Oval 172"/>
              <p:cNvSpPr>
                <a:spLocks noChangeAspect="1" noChangeArrowheads="1"/>
              </p:cNvSpPr>
              <p:nvPr userDrawn="1"/>
            </p:nvSpPr>
            <p:spPr bwMode="auto">
              <a:xfrm>
                <a:off x="196799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70" name="Oval 173"/>
              <p:cNvSpPr>
                <a:spLocks noChangeAspect="1" noChangeArrowheads="1"/>
              </p:cNvSpPr>
              <p:nvPr userDrawn="1"/>
            </p:nvSpPr>
            <p:spPr bwMode="auto">
              <a:xfrm>
                <a:off x="2079566"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71" name="Oval 174"/>
              <p:cNvSpPr>
                <a:spLocks noChangeAspect="1" noChangeArrowheads="1"/>
              </p:cNvSpPr>
              <p:nvPr userDrawn="1"/>
            </p:nvSpPr>
            <p:spPr bwMode="auto">
              <a:xfrm>
                <a:off x="219265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72" name="Oval 175"/>
              <p:cNvSpPr>
                <a:spLocks noChangeAspect="1" noChangeArrowheads="1"/>
              </p:cNvSpPr>
              <p:nvPr userDrawn="1"/>
            </p:nvSpPr>
            <p:spPr bwMode="auto">
              <a:xfrm>
                <a:off x="230422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73" name="Oval 176"/>
              <p:cNvSpPr>
                <a:spLocks noChangeAspect="1" noChangeArrowheads="1"/>
              </p:cNvSpPr>
              <p:nvPr userDrawn="1"/>
            </p:nvSpPr>
            <p:spPr bwMode="auto">
              <a:xfrm>
                <a:off x="241731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74" name="Oval 177"/>
              <p:cNvSpPr>
                <a:spLocks noChangeAspect="1" noChangeArrowheads="1"/>
              </p:cNvSpPr>
              <p:nvPr userDrawn="1"/>
            </p:nvSpPr>
            <p:spPr bwMode="auto">
              <a:xfrm>
                <a:off x="2528886"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75" name="Oval 178"/>
              <p:cNvSpPr>
                <a:spLocks noChangeAspect="1" noChangeArrowheads="1"/>
              </p:cNvSpPr>
              <p:nvPr userDrawn="1"/>
            </p:nvSpPr>
            <p:spPr bwMode="auto">
              <a:xfrm>
                <a:off x="264196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76" name="Oval 179"/>
              <p:cNvSpPr>
                <a:spLocks noChangeAspect="1" noChangeArrowheads="1"/>
              </p:cNvSpPr>
              <p:nvPr userDrawn="1"/>
            </p:nvSpPr>
            <p:spPr bwMode="auto">
              <a:xfrm>
                <a:off x="2753545"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77" name="Oval 180"/>
              <p:cNvSpPr>
                <a:spLocks noChangeAspect="1" noChangeArrowheads="1"/>
              </p:cNvSpPr>
              <p:nvPr userDrawn="1"/>
            </p:nvSpPr>
            <p:spPr bwMode="auto">
              <a:xfrm>
                <a:off x="320437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78" name="Oval 181"/>
              <p:cNvSpPr>
                <a:spLocks noChangeAspect="1" noChangeArrowheads="1"/>
              </p:cNvSpPr>
              <p:nvPr userDrawn="1"/>
            </p:nvSpPr>
            <p:spPr bwMode="auto">
              <a:xfrm>
                <a:off x="3315949"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79" name="Oval 182"/>
              <p:cNvSpPr>
                <a:spLocks noChangeAspect="1" noChangeArrowheads="1"/>
              </p:cNvSpPr>
              <p:nvPr userDrawn="1"/>
            </p:nvSpPr>
            <p:spPr bwMode="auto">
              <a:xfrm>
                <a:off x="342903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80" name="Oval 183"/>
              <p:cNvSpPr>
                <a:spLocks noChangeAspect="1" noChangeArrowheads="1"/>
              </p:cNvSpPr>
              <p:nvPr userDrawn="1"/>
            </p:nvSpPr>
            <p:spPr bwMode="auto">
              <a:xfrm>
                <a:off x="354060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81" name="Oval 184"/>
              <p:cNvSpPr>
                <a:spLocks noChangeAspect="1" noChangeArrowheads="1"/>
              </p:cNvSpPr>
              <p:nvPr userDrawn="1"/>
            </p:nvSpPr>
            <p:spPr bwMode="auto">
              <a:xfrm>
                <a:off x="365369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82" name="Oval 185"/>
              <p:cNvSpPr>
                <a:spLocks noChangeAspect="1" noChangeArrowheads="1"/>
              </p:cNvSpPr>
              <p:nvPr userDrawn="1"/>
            </p:nvSpPr>
            <p:spPr bwMode="auto">
              <a:xfrm>
                <a:off x="466390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83" name="Oval 186"/>
              <p:cNvSpPr>
                <a:spLocks noChangeAspect="1" noChangeArrowheads="1"/>
              </p:cNvSpPr>
              <p:nvPr userDrawn="1"/>
            </p:nvSpPr>
            <p:spPr bwMode="auto">
              <a:xfrm>
                <a:off x="4776992"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84" name="Oval 187"/>
              <p:cNvSpPr>
                <a:spLocks noChangeAspect="1" noChangeArrowheads="1"/>
              </p:cNvSpPr>
              <p:nvPr userDrawn="1"/>
            </p:nvSpPr>
            <p:spPr bwMode="auto">
              <a:xfrm>
                <a:off x="4888568"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85" name="Oval 188"/>
              <p:cNvSpPr>
                <a:spLocks noChangeAspect="1" noChangeArrowheads="1"/>
              </p:cNvSpPr>
              <p:nvPr userDrawn="1"/>
            </p:nvSpPr>
            <p:spPr bwMode="auto">
              <a:xfrm>
                <a:off x="5001652"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86" name="Oval 189"/>
              <p:cNvSpPr>
                <a:spLocks noChangeAspect="1" noChangeArrowheads="1"/>
              </p:cNvSpPr>
              <p:nvPr userDrawn="1"/>
            </p:nvSpPr>
            <p:spPr bwMode="auto">
              <a:xfrm>
                <a:off x="511322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87" name="Oval 190"/>
              <p:cNvSpPr>
                <a:spLocks noChangeAspect="1" noChangeArrowheads="1"/>
              </p:cNvSpPr>
              <p:nvPr userDrawn="1"/>
            </p:nvSpPr>
            <p:spPr bwMode="auto">
              <a:xfrm>
                <a:off x="556254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88" name="Oval 191"/>
              <p:cNvSpPr>
                <a:spLocks noChangeAspect="1" noChangeArrowheads="1"/>
              </p:cNvSpPr>
              <p:nvPr userDrawn="1"/>
            </p:nvSpPr>
            <p:spPr bwMode="auto">
              <a:xfrm>
                <a:off x="567563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89" name="Oval 192"/>
              <p:cNvSpPr>
                <a:spLocks noChangeAspect="1" noChangeArrowheads="1"/>
              </p:cNvSpPr>
              <p:nvPr userDrawn="1"/>
            </p:nvSpPr>
            <p:spPr bwMode="auto">
              <a:xfrm>
                <a:off x="578720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90" name="Oval 193"/>
              <p:cNvSpPr>
                <a:spLocks noChangeAspect="1" noChangeArrowheads="1"/>
              </p:cNvSpPr>
              <p:nvPr userDrawn="1"/>
            </p:nvSpPr>
            <p:spPr bwMode="auto">
              <a:xfrm>
                <a:off x="590029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91" name="Oval 194"/>
              <p:cNvSpPr>
                <a:spLocks noChangeAspect="1" noChangeArrowheads="1"/>
              </p:cNvSpPr>
              <p:nvPr userDrawn="1"/>
            </p:nvSpPr>
            <p:spPr bwMode="auto">
              <a:xfrm>
                <a:off x="6013375"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92" name="Oval 195"/>
              <p:cNvSpPr>
                <a:spLocks noChangeAspect="1" noChangeArrowheads="1"/>
              </p:cNvSpPr>
              <p:nvPr userDrawn="1"/>
            </p:nvSpPr>
            <p:spPr bwMode="auto">
              <a:xfrm>
                <a:off x="612495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93" name="Oval 196"/>
              <p:cNvSpPr>
                <a:spLocks noChangeAspect="1" noChangeArrowheads="1"/>
              </p:cNvSpPr>
              <p:nvPr userDrawn="1"/>
            </p:nvSpPr>
            <p:spPr bwMode="auto">
              <a:xfrm>
                <a:off x="6238035"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94" name="Oval 197"/>
              <p:cNvSpPr>
                <a:spLocks noChangeAspect="1" noChangeArrowheads="1"/>
              </p:cNvSpPr>
              <p:nvPr userDrawn="1"/>
            </p:nvSpPr>
            <p:spPr bwMode="auto">
              <a:xfrm>
                <a:off x="634961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95" name="Oval 198"/>
              <p:cNvSpPr>
                <a:spLocks noChangeAspect="1" noChangeArrowheads="1"/>
              </p:cNvSpPr>
              <p:nvPr userDrawn="1"/>
            </p:nvSpPr>
            <p:spPr bwMode="auto">
              <a:xfrm>
                <a:off x="646269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96" name="Oval 199"/>
              <p:cNvSpPr>
                <a:spLocks noChangeAspect="1" noChangeArrowheads="1"/>
              </p:cNvSpPr>
              <p:nvPr userDrawn="1"/>
            </p:nvSpPr>
            <p:spPr bwMode="auto">
              <a:xfrm>
                <a:off x="657427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97" name="Oval 200"/>
              <p:cNvSpPr>
                <a:spLocks noChangeAspect="1" noChangeArrowheads="1"/>
              </p:cNvSpPr>
              <p:nvPr userDrawn="1"/>
            </p:nvSpPr>
            <p:spPr bwMode="auto">
              <a:xfrm>
                <a:off x="6687355"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98" name="Oval 201"/>
              <p:cNvSpPr>
                <a:spLocks noChangeAspect="1" noChangeArrowheads="1"/>
              </p:cNvSpPr>
              <p:nvPr userDrawn="1"/>
            </p:nvSpPr>
            <p:spPr bwMode="auto">
              <a:xfrm>
                <a:off x="679893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99" name="Oval 202"/>
              <p:cNvSpPr>
                <a:spLocks noChangeAspect="1" noChangeArrowheads="1"/>
              </p:cNvSpPr>
              <p:nvPr userDrawn="1"/>
            </p:nvSpPr>
            <p:spPr bwMode="auto">
              <a:xfrm>
                <a:off x="691201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200" name="Oval 203"/>
              <p:cNvSpPr>
                <a:spLocks noChangeAspect="1" noChangeArrowheads="1"/>
              </p:cNvSpPr>
              <p:nvPr userDrawn="1"/>
            </p:nvSpPr>
            <p:spPr bwMode="auto">
              <a:xfrm>
                <a:off x="702359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201" name="Oval 204"/>
              <p:cNvSpPr>
                <a:spLocks noChangeAspect="1" noChangeArrowheads="1"/>
              </p:cNvSpPr>
              <p:nvPr userDrawn="1"/>
            </p:nvSpPr>
            <p:spPr bwMode="auto">
              <a:xfrm>
                <a:off x="713667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202" name="Oval 205"/>
              <p:cNvSpPr>
                <a:spLocks noChangeAspect="1" noChangeArrowheads="1"/>
              </p:cNvSpPr>
              <p:nvPr userDrawn="1"/>
            </p:nvSpPr>
            <p:spPr bwMode="auto">
              <a:xfrm>
                <a:off x="724825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203" name="Oval 206"/>
              <p:cNvSpPr>
                <a:spLocks noChangeAspect="1" noChangeArrowheads="1"/>
              </p:cNvSpPr>
              <p:nvPr userDrawn="1"/>
            </p:nvSpPr>
            <p:spPr bwMode="auto">
              <a:xfrm>
                <a:off x="736133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204" name="Oval 207"/>
              <p:cNvSpPr>
                <a:spLocks noChangeAspect="1" noChangeArrowheads="1"/>
              </p:cNvSpPr>
              <p:nvPr userDrawn="1"/>
            </p:nvSpPr>
            <p:spPr bwMode="auto">
              <a:xfrm>
                <a:off x="747291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205" name="Oval 208"/>
              <p:cNvSpPr>
                <a:spLocks noChangeAspect="1" noChangeArrowheads="1"/>
              </p:cNvSpPr>
              <p:nvPr userDrawn="1"/>
            </p:nvSpPr>
            <p:spPr bwMode="auto">
              <a:xfrm>
                <a:off x="758599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206" name="Oval 209"/>
              <p:cNvSpPr>
                <a:spLocks noChangeAspect="1" noChangeArrowheads="1"/>
              </p:cNvSpPr>
              <p:nvPr userDrawn="1"/>
            </p:nvSpPr>
            <p:spPr bwMode="auto">
              <a:xfrm>
                <a:off x="769757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207" name="Oval 210"/>
              <p:cNvSpPr>
                <a:spLocks noChangeAspect="1" noChangeArrowheads="1"/>
              </p:cNvSpPr>
              <p:nvPr userDrawn="1"/>
            </p:nvSpPr>
            <p:spPr bwMode="auto">
              <a:xfrm>
                <a:off x="781065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208" name="Oval 211"/>
              <p:cNvSpPr>
                <a:spLocks noChangeAspect="1" noChangeArrowheads="1"/>
              </p:cNvSpPr>
              <p:nvPr userDrawn="1"/>
            </p:nvSpPr>
            <p:spPr bwMode="auto">
              <a:xfrm>
                <a:off x="792222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209" name="Oval 212"/>
              <p:cNvSpPr>
                <a:spLocks noChangeAspect="1" noChangeArrowheads="1"/>
              </p:cNvSpPr>
              <p:nvPr userDrawn="1"/>
            </p:nvSpPr>
            <p:spPr bwMode="auto">
              <a:xfrm>
                <a:off x="803531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210" name="Oval 213"/>
              <p:cNvSpPr>
                <a:spLocks noChangeAspect="1" noChangeArrowheads="1"/>
              </p:cNvSpPr>
              <p:nvPr userDrawn="1"/>
            </p:nvSpPr>
            <p:spPr bwMode="auto">
              <a:xfrm>
                <a:off x="814689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211" name="Oval 214"/>
              <p:cNvSpPr>
                <a:spLocks noChangeAspect="1" noChangeArrowheads="1"/>
              </p:cNvSpPr>
              <p:nvPr userDrawn="1"/>
            </p:nvSpPr>
            <p:spPr bwMode="auto">
              <a:xfrm>
                <a:off x="825997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212" name="Oval 215"/>
              <p:cNvSpPr>
                <a:spLocks noChangeAspect="1" noChangeArrowheads="1"/>
              </p:cNvSpPr>
              <p:nvPr userDrawn="1"/>
            </p:nvSpPr>
            <p:spPr bwMode="auto">
              <a:xfrm>
                <a:off x="837154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213" name="Oval 216"/>
              <p:cNvSpPr>
                <a:spLocks noChangeAspect="1" noChangeArrowheads="1"/>
              </p:cNvSpPr>
              <p:nvPr userDrawn="1"/>
            </p:nvSpPr>
            <p:spPr bwMode="auto">
              <a:xfrm>
                <a:off x="848463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214" name="Oval 217"/>
              <p:cNvSpPr>
                <a:spLocks noChangeAspect="1" noChangeArrowheads="1"/>
              </p:cNvSpPr>
              <p:nvPr userDrawn="1"/>
            </p:nvSpPr>
            <p:spPr bwMode="auto">
              <a:xfrm>
                <a:off x="8596209"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215" name="Oval 218"/>
              <p:cNvSpPr>
                <a:spLocks noChangeAspect="1" noChangeArrowheads="1"/>
              </p:cNvSpPr>
              <p:nvPr userDrawn="1"/>
            </p:nvSpPr>
            <p:spPr bwMode="auto">
              <a:xfrm>
                <a:off x="50694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216" name="Oval 219"/>
              <p:cNvSpPr>
                <a:spLocks noChangeAspect="1" noChangeArrowheads="1"/>
              </p:cNvSpPr>
              <p:nvPr userDrawn="1"/>
            </p:nvSpPr>
            <p:spPr bwMode="auto">
              <a:xfrm>
                <a:off x="62003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217" name="Oval 220"/>
              <p:cNvSpPr>
                <a:spLocks noChangeAspect="1" noChangeArrowheads="1"/>
              </p:cNvSpPr>
              <p:nvPr userDrawn="1"/>
            </p:nvSpPr>
            <p:spPr bwMode="auto">
              <a:xfrm>
                <a:off x="73160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218" name="Oval 221"/>
              <p:cNvSpPr>
                <a:spLocks noChangeAspect="1" noChangeArrowheads="1"/>
              </p:cNvSpPr>
              <p:nvPr userDrawn="1"/>
            </p:nvSpPr>
            <p:spPr bwMode="auto">
              <a:xfrm>
                <a:off x="84469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219" name="Oval 222"/>
              <p:cNvSpPr>
                <a:spLocks noChangeAspect="1" noChangeArrowheads="1"/>
              </p:cNvSpPr>
              <p:nvPr userDrawn="1"/>
            </p:nvSpPr>
            <p:spPr bwMode="auto">
              <a:xfrm>
                <a:off x="95626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220" name="Oval 223"/>
              <p:cNvSpPr>
                <a:spLocks noChangeAspect="1" noChangeArrowheads="1"/>
              </p:cNvSpPr>
              <p:nvPr userDrawn="1"/>
            </p:nvSpPr>
            <p:spPr bwMode="auto">
              <a:xfrm>
                <a:off x="106935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221" name="Oval 224"/>
              <p:cNvSpPr>
                <a:spLocks noChangeAspect="1" noChangeArrowheads="1"/>
              </p:cNvSpPr>
              <p:nvPr userDrawn="1"/>
            </p:nvSpPr>
            <p:spPr bwMode="auto">
              <a:xfrm>
                <a:off x="118092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222" name="Oval 225"/>
              <p:cNvSpPr>
                <a:spLocks noChangeAspect="1" noChangeArrowheads="1"/>
              </p:cNvSpPr>
              <p:nvPr userDrawn="1"/>
            </p:nvSpPr>
            <p:spPr bwMode="auto">
              <a:xfrm>
                <a:off x="129401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223" name="Oval 226"/>
              <p:cNvSpPr>
                <a:spLocks noChangeAspect="1" noChangeArrowheads="1"/>
              </p:cNvSpPr>
              <p:nvPr userDrawn="1"/>
            </p:nvSpPr>
            <p:spPr bwMode="auto">
              <a:xfrm>
                <a:off x="140558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224" name="Oval 227"/>
              <p:cNvSpPr>
                <a:spLocks noChangeAspect="1" noChangeArrowheads="1"/>
              </p:cNvSpPr>
              <p:nvPr userDrawn="1"/>
            </p:nvSpPr>
            <p:spPr bwMode="auto">
              <a:xfrm>
                <a:off x="151867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225" name="Oval 228"/>
              <p:cNvSpPr>
                <a:spLocks noChangeAspect="1" noChangeArrowheads="1"/>
              </p:cNvSpPr>
              <p:nvPr userDrawn="1"/>
            </p:nvSpPr>
            <p:spPr bwMode="auto">
              <a:xfrm>
                <a:off x="163024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226" name="Oval 229"/>
              <p:cNvSpPr>
                <a:spLocks noChangeAspect="1" noChangeArrowheads="1"/>
              </p:cNvSpPr>
              <p:nvPr userDrawn="1"/>
            </p:nvSpPr>
            <p:spPr bwMode="auto">
              <a:xfrm>
                <a:off x="174333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227" name="Oval 230"/>
              <p:cNvSpPr>
                <a:spLocks noChangeAspect="1" noChangeArrowheads="1"/>
              </p:cNvSpPr>
              <p:nvPr userDrawn="1"/>
            </p:nvSpPr>
            <p:spPr bwMode="auto">
              <a:xfrm>
                <a:off x="185490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228" name="Oval 231"/>
              <p:cNvSpPr>
                <a:spLocks noChangeAspect="1" noChangeArrowheads="1"/>
              </p:cNvSpPr>
              <p:nvPr userDrawn="1"/>
            </p:nvSpPr>
            <p:spPr bwMode="auto">
              <a:xfrm>
                <a:off x="196799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229" name="Oval 232"/>
              <p:cNvSpPr>
                <a:spLocks noChangeAspect="1" noChangeArrowheads="1"/>
              </p:cNvSpPr>
              <p:nvPr userDrawn="1"/>
            </p:nvSpPr>
            <p:spPr bwMode="auto">
              <a:xfrm>
                <a:off x="2079566"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230" name="Oval 233"/>
              <p:cNvSpPr>
                <a:spLocks noChangeAspect="1" noChangeArrowheads="1"/>
              </p:cNvSpPr>
              <p:nvPr userDrawn="1"/>
            </p:nvSpPr>
            <p:spPr bwMode="auto">
              <a:xfrm>
                <a:off x="219265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231" name="Oval 234"/>
              <p:cNvSpPr>
                <a:spLocks noChangeAspect="1" noChangeArrowheads="1"/>
              </p:cNvSpPr>
              <p:nvPr userDrawn="1"/>
            </p:nvSpPr>
            <p:spPr bwMode="auto">
              <a:xfrm>
                <a:off x="230422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232" name="Oval 235"/>
              <p:cNvSpPr>
                <a:spLocks noChangeAspect="1" noChangeArrowheads="1"/>
              </p:cNvSpPr>
              <p:nvPr userDrawn="1"/>
            </p:nvSpPr>
            <p:spPr bwMode="auto">
              <a:xfrm>
                <a:off x="2528886"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233" name="Oval 236"/>
              <p:cNvSpPr>
                <a:spLocks noChangeAspect="1" noChangeArrowheads="1"/>
              </p:cNvSpPr>
              <p:nvPr userDrawn="1"/>
            </p:nvSpPr>
            <p:spPr bwMode="auto">
              <a:xfrm>
                <a:off x="264196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234" name="Oval 237"/>
              <p:cNvSpPr>
                <a:spLocks noChangeAspect="1" noChangeArrowheads="1"/>
              </p:cNvSpPr>
              <p:nvPr userDrawn="1"/>
            </p:nvSpPr>
            <p:spPr bwMode="auto">
              <a:xfrm>
                <a:off x="2753545"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235" name="Oval 238"/>
              <p:cNvSpPr>
                <a:spLocks noChangeAspect="1" noChangeArrowheads="1"/>
              </p:cNvSpPr>
              <p:nvPr userDrawn="1"/>
            </p:nvSpPr>
            <p:spPr bwMode="auto">
              <a:xfrm>
                <a:off x="3204373"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236" name="Oval 239"/>
              <p:cNvSpPr>
                <a:spLocks noChangeAspect="1" noChangeArrowheads="1"/>
              </p:cNvSpPr>
              <p:nvPr userDrawn="1"/>
            </p:nvSpPr>
            <p:spPr bwMode="auto">
              <a:xfrm>
                <a:off x="3315949"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237" name="Oval 240"/>
              <p:cNvSpPr>
                <a:spLocks noChangeAspect="1" noChangeArrowheads="1"/>
              </p:cNvSpPr>
              <p:nvPr userDrawn="1"/>
            </p:nvSpPr>
            <p:spPr bwMode="auto">
              <a:xfrm>
                <a:off x="342903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238" name="Oval 241"/>
              <p:cNvSpPr>
                <a:spLocks noChangeAspect="1" noChangeArrowheads="1"/>
              </p:cNvSpPr>
              <p:nvPr userDrawn="1"/>
            </p:nvSpPr>
            <p:spPr bwMode="auto">
              <a:xfrm>
                <a:off x="3878352"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239" name="Oval 242"/>
              <p:cNvSpPr>
                <a:spLocks noChangeAspect="1" noChangeArrowheads="1"/>
              </p:cNvSpPr>
              <p:nvPr userDrawn="1"/>
            </p:nvSpPr>
            <p:spPr bwMode="auto">
              <a:xfrm>
                <a:off x="466390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240" name="Oval 243"/>
              <p:cNvSpPr>
                <a:spLocks noChangeAspect="1" noChangeArrowheads="1"/>
              </p:cNvSpPr>
              <p:nvPr userDrawn="1"/>
            </p:nvSpPr>
            <p:spPr bwMode="auto">
              <a:xfrm>
                <a:off x="4776992"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241" name="Oval 244"/>
              <p:cNvSpPr>
                <a:spLocks noChangeAspect="1" noChangeArrowheads="1"/>
              </p:cNvSpPr>
              <p:nvPr userDrawn="1"/>
            </p:nvSpPr>
            <p:spPr bwMode="auto">
              <a:xfrm>
                <a:off x="4888568"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242" name="Oval 245"/>
              <p:cNvSpPr>
                <a:spLocks noChangeAspect="1" noChangeArrowheads="1"/>
              </p:cNvSpPr>
              <p:nvPr userDrawn="1"/>
            </p:nvSpPr>
            <p:spPr bwMode="auto">
              <a:xfrm>
                <a:off x="5001652"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243" name="Oval 246"/>
              <p:cNvSpPr>
                <a:spLocks noChangeAspect="1" noChangeArrowheads="1"/>
              </p:cNvSpPr>
              <p:nvPr userDrawn="1"/>
            </p:nvSpPr>
            <p:spPr bwMode="auto">
              <a:xfrm>
                <a:off x="511322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244" name="Oval 247"/>
              <p:cNvSpPr>
                <a:spLocks noChangeAspect="1" noChangeArrowheads="1"/>
              </p:cNvSpPr>
              <p:nvPr userDrawn="1"/>
            </p:nvSpPr>
            <p:spPr bwMode="auto">
              <a:xfrm>
                <a:off x="522631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245" name="Oval 248"/>
              <p:cNvSpPr>
                <a:spLocks noChangeAspect="1" noChangeArrowheads="1"/>
              </p:cNvSpPr>
              <p:nvPr userDrawn="1"/>
            </p:nvSpPr>
            <p:spPr bwMode="auto">
              <a:xfrm>
                <a:off x="533788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246" name="Oval 249"/>
              <p:cNvSpPr>
                <a:spLocks noChangeAspect="1" noChangeArrowheads="1"/>
              </p:cNvSpPr>
              <p:nvPr userDrawn="1"/>
            </p:nvSpPr>
            <p:spPr bwMode="auto">
              <a:xfrm>
                <a:off x="5450972"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247" name="Oval 250"/>
              <p:cNvSpPr>
                <a:spLocks noChangeAspect="1" noChangeArrowheads="1"/>
              </p:cNvSpPr>
              <p:nvPr userDrawn="1"/>
            </p:nvSpPr>
            <p:spPr bwMode="auto">
              <a:xfrm>
                <a:off x="556254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248" name="Oval 251"/>
              <p:cNvSpPr>
                <a:spLocks noChangeAspect="1" noChangeArrowheads="1"/>
              </p:cNvSpPr>
              <p:nvPr userDrawn="1"/>
            </p:nvSpPr>
            <p:spPr bwMode="auto">
              <a:xfrm>
                <a:off x="567563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249" name="Oval 252"/>
              <p:cNvSpPr>
                <a:spLocks noChangeAspect="1" noChangeArrowheads="1"/>
              </p:cNvSpPr>
              <p:nvPr userDrawn="1"/>
            </p:nvSpPr>
            <p:spPr bwMode="auto">
              <a:xfrm>
                <a:off x="578720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250" name="Oval 253"/>
              <p:cNvSpPr>
                <a:spLocks noChangeAspect="1" noChangeArrowheads="1"/>
              </p:cNvSpPr>
              <p:nvPr userDrawn="1"/>
            </p:nvSpPr>
            <p:spPr bwMode="auto">
              <a:xfrm>
                <a:off x="590029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251" name="Oval 254"/>
              <p:cNvSpPr>
                <a:spLocks noChangeAspect="1" noChangeArrowheads="1"/>
              </p:cNvSpPr>
              <p:nvPr userDrawn="1"/>
            </p:nvSpPr>
            <p:spPr bwMode="auto">
              <a:xfrm>
                <a:off x="6013375"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252" name="Oval 255"/>
              <p:cNvSpPr>
                <a:spLocks noChangeAspect="1" noChangeArrowheads="1"/>
              </p:cNvSpPr>
              <p:nvPr userDrawn="1"/>
            </p:nvSpPr>
            <p:spPr bwMode="auto">
              <a:xfrm>
                <a:off x="612495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253" name="Oval 256"/>
              <p:cNvSpPr>
                <a:spLocks noChangeAspect="1" noChangeArrowheads="1"/>
              </p:cNvSpPr>
              <p:nvPr userDrawn="1"/>
            </p:nvSpPr>
            <p:spPr bwMode="auto">
              <a:xfrm>
                <a:off x="6238035"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254" name="Oval 257"/>
              <p:cNvSpPr>
                <a:spLocks noChangeAspect="1" noChangeArrowheads="1"/>
              </p:cNvSpPr>
              <p:nvPr userDrawn="1"/>
            </p:nvSpPr>
            <p:spPr bwMode="auto">
              <a:xfrm>
                <a:off x="634961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255" name="Oval 258"/>
              <p:cNvSpPr>
                <a:spLocks noChangeAspect="1" noChangeArrowheads="1"/>
              </p:cNvSpPr>
              <p:nvPr userDrawn="1"/>
            </p:nvSpPr>
            <p:spPr bwMode="auto">
              <a:xfrm>
                <a:off x="646269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256" name="Oval 259"/>
              <p:cNvSpPr>
                <a:spLocks noChangeAspect="1" noChangeArrowheads="1"/>
              </p:cNvSpPr>
              <p:nvPr userDrawn="1"/>
            </p:nvSpPr>
            <p:spPr bwMode="auto">
              <a:xfrm>
                <a:off x="657427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257" name="Oval 260"/>
              <p:cNvSpPr>
                <a:spLocks noChangeAspect="1" noChangeArrowheads="1"/>
              </p:cNvSpPr>
              <p:nvPr userDrawn="1"/>
            </p:nvSpPr>
            <p:spPr bwMode="auto">
              <a:xfrm>
                <a:off x="6687355"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258" name="Oval 261"/>
              <p:cNvSpPr>
                <a:spLocks noChangeAspect="1" noChangeArrowheads="1"/>
              </p:cNvSpPr>
              <p:nvPr userDrawn="1"/>
            </p:nvSpPr>
            <p:spPr bwMode="auto">
              <a:xfrm>
                <a:off x="679893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259" name="Oval 262"/>
              <p:cNvSpPr>
                <a:spLocks noChangeAspect="1" noChangeArrowheads="1"/>
              </p:cNvSpPr>
              <p:nvPr userDrawn="1"/>
            </p:nvSpPr>
            <p:spPr bwMode="auto">
              <a:xfrm>
                <a:off x="691201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260" name="Oval 263"/>
              <p:cNvSpPr>
                <a:spLocks noChangeAspect="1" noChangeArrowheads="1"/>
              </p:cNvSpPr>
              <p:nvPr userDrawn="1"/>
            </p:nvSpPr>
            <p:spPr bwMode="auto">
              <a:xfrm>
                <a:off x="702359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261" name="Oval 264"/>
              <p:cNvSpPr>
                <a:spLocks noChangeAspect="1" noChangeArrowheads="1"/>
              </p:cNvSpPr>
              <p:nvPr userDrawn="1"/>
            </p:nvSpPr>
            <p:spPr bwMode="auto">
              <a:xfrm>
                <a:off x="713667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262" name="Oval 265"/>
              <p:cNvSpPr>
                <a:spLocks noChangeAspect="1" noChangeArrowheads="1"/>
              </p:cNvSpPr>
              <p:nvPr userDrawn="1"/>
            </p:nvSpPr>
            <p:spPr bwMode="auto">
              <a:xfrm>
                <a:off x="724825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263" name="Oval 266"/>
              <p:cNvSpPr>
                <a:spLocks noChangeAspect="1" noChangeArrowheads="1"/>
              </p:cNvSpPr>
              <p:nvPr userDrawn="1"/>
            </p:nvSpPr>
            <p:spPr bwMode="auto">
              <a:xfrm>
                <a:off x="736133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264" name="Oval 267"/>
              <p:cNvSpPr>
                <a:spLocks noChangeAspect="1" noChangeArrowheads="1"/>
              </p:cNvSpPr>
              <p:nvPr userDrawn="1"/>
            </p:nvSpPr>
            <p:spPr bwMode="auto">
              <a:xfrm>
                <a:off x="747291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265" name="Oval 268"/>
              <p:cNvSpPr>
                <a:spLocks noChangeAspect="1" noChangeArrowheads="1"/>
              </p:cNvSpPr>
              <p:nvPr userDrawn="1"/>
            </p:nvSpPr>
            <p:spPr bwMode="auto">
              <a:xfrm>
                <a:off x="758599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266" name="Oval 269"/>
              <p:cNvSpPr>
                <a:spLocks noChangeAspect="1" noChangeArrowheads="1"/>
              </p:cNvSpPr>
              <p:nvPr userDrawn="1"/>
            </p:nvSpPr>
            <p:spPr bwMode="auto">
              <a:xfrm>
                <a:off x="769757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267" name="Oval 270"/>
              <p:cNvSpPr>
                <a:spLocks noChangeAspect="1" noChangeArrowheads="1"/>
              </p:cNvSpPr>
              <p:nvPr userDrawn="1"/>
            </p:nvSpPr>
            <p:spPr bwMode="auto">
              <a:xfrm>
                <a:off x="781065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268" name="Oval 271"/>
              <p:cNvSpPr>
                <a:spLocks noChangeAspect="1" noChangeArrowheads="1"/>
              </p:cNvSpPr>
              <p:nvPr userDrawn="1"/>
            </p:nvSpPr>
            <p:spPr bwMode="auto">
              <a:xfrm>
                <a:off x="792222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269" name="Oval 272"/>
              <p:cNvSpPr>
                <a:spLocks noChangeAspect="1" noChangeArrowheads="1"/>
              </p:cNvSpPr>
              <p:nvPr userDrawn="1"/>
            </p:nvSpPr>
            <p:spPr bwMode="auto">
              <a:xfrm>
                <a:off x="803531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270" name="Oval 273"/>
              <p:cNvSpPr>
                <a:spLocks noChangeAspect="1" noChangeArrowheads="1"/>
              </p:cNvSpPr>
              <p:nvPr userDrawn="1"/>
            </p:nvSpPr>
            <p:spPr bwMode="auto">
              <a:xfrm>
                <a:off x="814689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271" name="Oval 274"/>
              <p:cNvSpPr>
                <a:spLocks noChangeAspect="1" noChangeArrowheads="1"/>
              </p:cNvSpPr>
              <p:nvPr userDrawn="1"/>
            </p:nvSpPr>
            <p:spPr bwMode="auto">
              <a:xfrm>
                <a:off x="825997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272" name="Oval 275"/>
              <p:cNvSpPr>
                <a:spLocks noChangeAspect="1" noChangeArrowheads="1"/>
              </p:cNvSpPr>
              <p:nvPr userDrawn="1"/>
            </p:nvSpPr>
            <p:spPr bwMode="auto">
              <a:xfrm>
                <a:off x="837154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273" name="Oval 276"/>
              <p:cNvSpPr>
                <a:spLocks noChangeAspect="1" noChangeArrowheads="1"/>
              </p:cNvSpPr>
              <p:nvPr userDrawn="1"/>
            </p:nvSpPr>
            <p:spPr bwMode="auto">
              <a:xfrm>
                <a:off x="8484633"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274" name="Oval 277"/>
              <p:cNvSpPr>
                <a:spLocks noChangeAspect="1" noChangeArrowheads="1"/>
              </p:cNvSpPr>
              <p:nvPr userDrawn="1"/>
            </p:nvSpPr>
            <p:spPr bwMode="auto">
              <a:xfrm>
                <a:off x="8596209"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275" name="Oval 278"/>
              <p:cNvSpPr>
                <a:spLocks noChangeAspect="1" noChangeArrowheads="1"/>
              </p:cNvSpPr>
              <p:nvPr userDrawn="1"/>
            </p:nvSpPr>
            <p:spPr bwMode="auto">
              <a:xfrm>
                <a:off x="870929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276" name="Oval 279"/>
              <p:cNvSpPr>
                <a:spLocks noChangeAspect="1" noChangeArrowheads="1"/>
              </p:cNvSpPr>
              <p:nvPr userDrawn="1"/>
            </p:nvSpPr>
            <p:spPr bwMode="auto">
              <a:xfrm>
                <a:off x="50694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277" name="Oval 280"/>
              <p:cNvSpPr>
                <a:spLocks noChangeAspect="1" noChangeArrowheads="1"/>
              </p:cNvSpPr>
              <p:nvPr userDrawn="1"/>
            </p:nvSpPr>
            <p:spPr bwMode="auto">
              <a:xfrm>
                <a:off x="62003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278" name="Oval 281"/>
              <p:cNvSpPr>
                <a:spLocks noChangeAspect="1" noChangeArrowheads="1"/>
              </p:cNvSpPr>
              <p:nvPr userDrawn="1"/>
            </p:nvSpPr>
            <p:spPr bwMode="auto">
              <a:xfrm>
                <a:off x="73160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279" name="Oval 282"/>
              <p:cNvSpPr>
                <a:spLocks noChangeAspect="1" noChangeArrowheads="1"/>
              </p:cNvSpPr>
              <p:nvPr userDrawn="1"/>
            </p:nvSpPr>
            <p:spPr bwMode="auto">
              <a:xfrm>
                <a:off x="84469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280" name="Oval 283"/>
              <p:cNvSpPr>
                <a:spLocks noChangeAspect="1" noChangeArrowheads="1"/>
              </p:cNvSpPr>
              <p:nvPr userDrawn="1"/>
            </p:nvSpPr>
            <p:spPr bwMode="auto">
              <a:xfrm>
                <a:off x="95626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281" name="Oval 284"/>
              <p:cNvSpPr>
                <a:spLocks noChangeAspect="1" noChangeArrowheads="1"/>
              </p:cNvSpPr>
              <p:nvPr userDrawn="1"/>
            </p:nvSpPr>
            <p:spPr bwMode="auto">
              <a:xfrm>
                <a:off x="106935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282" name="Oval 285"/>
              <p:cNvSpPr>
                <a:spLocks noChangeAspect="1" noChangeArrowheads="1"/>
              </p:cNvSpPr>
              <p:nvPr userDrawn="1"/>
            </p:nvSpPr>
            <p:spPr bwMode="auto">
              <a:xfrm>
                <a:off x="118092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283" name="Oval 286"/>
              <p:cNvSpPr>
                <a:spLocks noChangeAspect="1" noChangeArrowheads="1"/>
              </p:cNvSpPr>
              <p:nvPr userDrawn="1"/>
            </p:nvSpPr>
            <p:spPr bwMode="auto">
              <a:xfrm>
                <a:off x="129401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284" name="Oval 287"/>
              <p:cNvSpPr>
                <a:spLocks noChangeAspect="1" noChangeArrowheads="1"/>
              </p:cNvSpPr>
              <p:nvPr userDrawn="1"/>
            </p:nvSpPr>
            <p:spPr bwMode="auto">
              <a:xfrm>
                <a:off x="140558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285" name="Oval 288"/>
              <p:cNvSpPr>
                <a:spLocks noChangeAspect="1" noChangeArrowheads="1"/>
              </p:cNvSpPr>
              <p:nvPr userDrawn="1"/>
            </p:nvSpPr>
            <p:spPr bwMode="auto">
              <a:xfrm>
                <a:off x="151867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286" name="Oval 289"/>
              <p:cNvSpPr>
                <a:spLocks noChangeAspect="1" noChangeArrowheads="1"/>
              </p:cNvSpPr>
              <p:nvPr userDrawn="1"/>
            </p:nvSpPr>
            <p:spPr bwMode="auto">
              <a:xfrm>
                <a:off x="163024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287" name="Oval 290"/>
              <p:cNvSpPr>
                <a:spLocks noChangeAspect="1" noChangeArrowheads="1"/>
              </p:cNvSpPr>
              <p:nvPr userDrawn="1"/>
            </p:nvSpPr>
            <p:spPr bwMode="auto">
              <a:xfrm>
                <a:off x="174333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288" name="Oval 291"/>
              <p:cNvSpPr>
                <a:spLocks noChangeAspect="1" noChangeArrowheads="1"/>
              </p:cNvSpPr>
              <p:nvPr userDrawn="1"/>
            </p:nvSpPr>
            <p:spPr bwMode="auto">
              <a:xfrm>
                <a:off x="185490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289" name="Oval 292"/>
              <p:cNvSpPr>
                <a:spLocks noChangeAspect="1" noChangeArrowheads="1"/>
              </p:cNvSpPr>
              <p:nvPr userDrawn="1"/>
            </p:nvSpPr>
            <p:spPr bwMode="auto">
              <a:xfrm>
                <a:off x="196799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290" name="Oval 293"/>
              <p:cNvSpPr>
                <a:spLocks noChangeAspect="1" noChangeArrowheads="1"/>
              </p:cNvSpPr>
              <p:nvPr userDrawn="1"/>
            </p:nvSpPr>
            <p:spPr bwMode="auto">
              <a:xfrm>
                <a:off x="2079566"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291" name="Oval 294"/>
              <p:cNvSpPr>
                <a:spLocks noChangeAspect="1" noChangeArrowheads="1"/>
              </p:cNvSpPr>
              <p:nvPr userDrawn="1"/>
            </p:nvSpPr>
            <p:spPr bwMode="auto">
              <a:xfrm>
                <a:off x="219265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292" name="Oval 295"/>
              <p:cNvSpPr>
                <a:spLocks noChangeAspect="1" noChangeArrowheads="1"/>
              </p:cNvSpPr>
              <p:nvPr userDrawn="1"/>
            </p:nvSpPr>
            <p:spPr bwMode="auto">
              <a:xfrm>
                <a:off x="230422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293" name="Oval 296"/>
              <p:cNvSpPr>
                <a:spLocks noChangeAspect="1" noChangeArrowheads="1"/>
              </p:cNvSpPr>
              <p:nvPr userDrawn="1"/>
            </p:nvSpPr>
            <p:spPr bwMode="auto">
              <a:xfrm>
                <a:off x="264196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294" name="Oval 297"/>
              <p:cNvSpPr>
                <a:spLocks noChangeAspect="1" noChangeArrowheads="1"/>
              </p:cNvSpPr>
              <p:nvPr userDrawn="1"/>
            </p:nvSpPr>
            <p:spPr bwMode="auto">
              <a:xfrm>
                <a:off x="2753545"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295" name="Oval 298"/>
              <p:cNvSpPr>
                <a:spLocks noChangeAspect="1" noChangeArrowheads="1"/>
              </p:cNvSpPr>
              <p:nvPr userDrawn="1"/>
            </p:nvSpPr>
            <p:spPr bwMode="auto">
              <a:xfrm>
                <a:off x="3204373"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296" name="Oval 299"/>
              <p:cNvSpPr>
                <a:spLocks noChangeAspect="1" noChangeArrowheads="1"/>
              </p:cNvSpPr>
              <p:nvPr userDrawn="1"/>
            </p:nvSpPr>
            <p:spPr bwMode="auto">
              <a:xfrm>
                <a:off x="3315949"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297" name="Oval 300"/>
              <p:cNvSpPr>
                <a:spLocks noChangeAspect="1" noChangeArrowheads="1"/>
              </p:cNvSpPr>
              <p:nvPr userDrawn="1"/>
            </p:nvSpPr>
            <p:spPr bwMode="auto">
              <a:xfrm>
                <a:off x="3878352"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298" name="Oval 301"/>
              <p:cNvSpPr>
                <a:spLocks noChangeAspect="1" noChangeArrowheads="1"/>
              </p:cNvSpPr>
              <p:nvPr userDrawn="1"/>
            </p:nvSpPr>
            <p:spPr bwMode="auto">
              <a:xfrm>
                <a:off x="3989928"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299" name="Oval 302"/>
              <p:cNvSpPr>
                <a:spLocks noChangeAspect="1" noChangeArrowheads="1"/>
              </p:cNvSpPr>
              <p:nvPr userDrawn="1"/>
            </p:nvSpPr>
            <p:spPr bwMode="auto">
              <a:xfrm>
                <a:off x="455233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300" name="Oval 303"/>
              <p:cNvSpPr>
                <a:spLocks noChangeAspect="1" noChangeArrowheads="1"/>
              </p:cNvSpPr>
              <p:nvPr userDrawn="1"/>
            </p:nvSpPr>
            <p:spPr bwMode="auto">
              <a:xfrm>
                <a:off x="466390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301" name="Oval 304"/>
              <p:cNvSpPr>
                <a:spLocks noChangeAspect="1" noChangeArrowheads="1"/>
              </p:cNvSpPr>
              <p:nvPr userDrawn="1"/>
            </p:nvSpPr>
            <p:spPr bwMode="auto">
              <a:xfrm>
                <a:off x="4776992"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302" name="Oval 305"/>
              <p:cNvSpPr>
                <a:spLocks noChangeAspect="1" noChangeArrowheads="1"/>
              </p:cNvSpPr>
              <p:nvPr userDrawn="1"/>
            </p:nvSpPr>
            <p:spPr bwMode="auto">
              <a:xfrm>
                <a:off x="4888568"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303" name="Oval 306"/>
              <p:cNvSpPr>
                <a:spLocks noChangeAspect="1" noChangeArrowheads="1"/>
              </p:cNvSpPr>
              <p:nvPr userDrawn="1"/>
            </p:nvSpPr>
            <p:spPr bwMode="auto">
              <a:xfrm>
                <a:off x="500165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304" name="Oval 307"/>
              <p:cNvSpPr>
                <a:spLocks noChangeAspect="1" noChangeArrowheads="1"/>
              </p:cNvSpPr>
              <p:nvPr userDrawn="1"/>
            </p:nvSpPr>
            <p:spPr bwMode="auto">
              <a:xfrm>
                <a:off x="511322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305" name="Oval 308"/>
              <p:cNvSpPr>
                <a:spLocks noChangeAspect="1" noChangeArrowheads="1"/>
              </p:cNvSpPr>
              <p:nvPr userDrawn="1"/>
            </p:nvSpPr>
            <p:spPr bwMode="auto">
              <a:xfrm>
                <a:off x="522631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306" name="Oval 309"/>
              <p:cNvSpPr>
                <a:spLocks noChangeAspect="1" noChangeArrowheads="1"/>
              </p:cNvSpPr>
              <p:nvPr userDrawn="1"/>
            </p:nvSpPr>
            <p:spPr bwMode="auto">
              <a:xfrm>
                <a:off x="533788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307" name="Oval 310"/>
              <p:cNvSpPr>
                <a:spLocks noChangeAspect="1" noChangeArrowheads="1"/>
              </p:cNvSpPr>
              <p:nvPr userDrawn="1"/>
            </p:nvSpPr>
            <p:spPr bwMode="auto">
              <a:xfrm>
                <a:off x="545097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308" name="Oval 311"/>
              <p:cNvSpPr>
                <a:spLocks noChangeAspect="1" noChangeArrowheads="1"/>
              </p:cNvSpPr>
              <p:nvPr userDrawn="1"/>
            </p:nvSpPr>
            <p:spPr bwMode="auto">
              <a:xfrm>
                <a:off x="556254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309" name="Oval 312"/>
              <p:cNvSpPr>
                <a:spLocks noChangeAspect="1" noChangeArrowheads="1"/>
              </p:cNvSpPr>
              <p:nvPr userDrawn="1"/>
            </p:nvSpPr>
            <p:spPr bwMode="auto">
              <a:xfrm>
                <a:off x="567563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310" name="Oval 313"/>
              <p:cNvSpPr>
                <a:spLocks noChangeAspect="1" noChangeArrowheads="1"/>
              </p:cNvSpPr>
              <p:nvPr userDrawn="1"/>
            </p:nvSpPr>
            <p:spPr bwMode="auto">
              <a:xfrm>
                <a:off x="578720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311" name="Oval 314"/>
              <p:cNvSpPr>
                <a:spLocks noChangeAspect="1" noChangeArrowheads="1"/>
              </p:cNvSpPr>
              <p:nvPr userDrawn="1"/>
            </p:nvSpPr>
            <p:spPr bwMode="auto">
              <a:xfrm>
                <a:off x="590029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312" name="Oval 315"/>
              <p:cNvSpPr>
                <a:spLocks noChangeAspect="1" noChangeArrowheads="1"/>
              </p:cNvSpPr>
              <p:nvPr userDrawn="1"/>
            </p:nvSpPr>
            <p:spPr bwMode="auto">
              <a:xfrm>
                <a:off x="6013375"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313" name="Oval 316"/>
              <p:cNvSpPr>
                <a:spLocks noChangeAspect="1" noChangeArrowheads="1"/>
              </p:cNvSpPr>
              <p:nvPr userDrawn="1"/>
            </p:nvSpPr>
            <p:spPr bwMode="auto">
              <a:xfrm>
                <a:off x="612495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314" name="Oval 317"/>
              <p:cNvSpPr>
                <a:spLocks noChangeAspect="1" noChangeArrowheads="1"/>
              </p:cNvSpPr>
              <p:nvPr userDrawn="1"/>
            </p:nvSpPr>
            <p:spPr bwMode="auto">
              <a:xfrm>
                <a:off x="6238035"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315" name="Oval 318"/>
              <p:cNvSpPr>
                <a:spLocks noChangeAspect="1" noChangeArrowheads="1"/>
              </p:cNvSpPr>
              <p:nvPr userDrawn="1"/>
            </p:nvSpPr>
            <p:spPr bwMode="auto">
              <a:xfrm>
                <a:off x="634961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316" name="Oval 319"/>
              <p:cNvSpPr>
                <a:spLocks noChangeAspect="1" noChangeArrowheads="1"/>
              </p:cNvSpPr>
              <p:nvPr userDrawn="1"/>
            </p:nvSpPr>
            <p:spPr bwMode="auto">
              <a:xfrm>
                <a:off x="646269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317" name="Oval 320"/>
              <p:cNvSpPr>
                <a:spLocks noChangeAspect="1" noChangeArrowheads="1"/>
              </p:cNvSpPr>
              <p:nvPr userDrawn="1"/>
            </p:nvSpPr>
            <p:spPr bwMode="auto">
              <a:xfrm>
                <a:off x="657427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318" name="Oval 321"/>
              <p:cNvSpPr>
                <a:spLocks noChangeAspect="1" noChangeArrowheads="1"/>
              </p:cNvSpPr>
              <p:nvPr userDrawn="1"/>
            </p:nvSpPr>
            <p:spPr bwMode="auto">
              <a:xfrm>
                <a:off x="6687355"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319" name="Oval 322"/>
              <p:cNvSpPr>
                <a:spLocks noChangeAspect="1" noChangeArrowheads="1"/>
              </p:cNvSpPr>
              <p:nvPr userDrawn="1"/>
            </p:nvSpPr>
            <p:spPr bwMode="auto">
              <a:xfrm>
                <a:off x="679893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320" name="Oval 323"/>
              <p:cNvSpPr>
                <a:spLocks noChangeAspect="1" noChangeArrowheads="1"/>
              </p:cNvSpPr>
              <p:nvPr userDrawn="1"/>
            </p:nvSpPr>
            <p:spPr bwMode="auto">
              <a:xfrm>
                <a:off x="691201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321" name="Oval 324"/>
              <p:cNvSpPr>
                <a:spLocks noChangeAspect="1" noChangeArrowheads="1"/>
              </p:cNvSpPr>
              <p:nvPr userDrawn="1"/>
            </p:nvSpPr>
            <p:spPr bwMode="auto">
              <a:xfrm>
                <a:off x="702359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322" name="Oval 325"/>
              <p:cNvSpPr>
                <a:spLocks noChangeAspect="1" noChangeArrowheads="1"/>
              </p:cNvSpPr>
              <p:nvPr userDrawn="1"/>
            </p:nvSpPr>
            <p:spPr bwMode="auto">
              <a:xfrm>
                <a:off x="713667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323" name="Oval 326"/>
              <p:cNvSpPr>
                <a:spLocks noChangeAspect="1" noChangeArrowheads="1"/>
              </p:cNvSpPr>
              <p:nvPr userDrawn="1"/>
            </p:nvSpPr>
            <p:spPr bwMode="auto">
              <a:xfrm>
                <a:off x="724825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324" name="Oval 327"/>
              <p:cNvSpPr>
                <a:spLocks noChangeAspect="1" noChangeArrowheads="1"/>
              </p:cNvSpPr>
              <p:nvPr userDrawn="1"/>
            </p:nvSpPr>
            <p:spPr bwMode="auto">
              <a:xfrm>
                <a:off x="736133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325" name="Oval 328"/>
              <p:cNvSpPr>
                <a:spLocks noChangeAspect="1" noChangeArrowheads="1"/>
              </p:cNvSpPr>
              <p:nvPr userDrawn="1"/>
            </p:nvSpPr>
            <p:spPr bwMode="auto">
              <a:xfrm>
                <a:off x="747291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326" name="Oval 329"/>
              <p:cNvSpPr>
                <a:spLocks noChangeAspect="1" noChangeArrowheads="1"/>
              </p:cNvSpPr>
              <p:nvPr userDrawn="1"/>
            </p:nvSpPr>
            <p:spPr bwMode="auto">
              <a:xfrm>
                <a:off x="758599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327" name="Oval 330"/>
              <p:cNvSpPr>
                <a:spLocks noChangeAspect="1" noChangeArrowheads="1"/>
              </p:cNvSpPr>
              <p:nvPr userDrawn="1"/>
            </p:nvSpPr>
            <p:spPr bwMode="auto">
              <a:xfrm>
                <a:off x="769757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328" name="Oval 331"/>
              <p:cNvSpPr>
                <a:spLocks noChangeAspect="1" noChangeArrowheads="1"/>
              </p:cNvSpPr>
              <p:nvPr userDrawn="1"/>
            </p:nvSpPr>
            <p:spPr bwMode="auto">
              <a:xfrm>
                <a:off x="7810653"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329" name="Oval 332"/>
              <p:cNvSpPr>
                <a:spLocks noChangeAspect="1" noChangeArrowheads="1"/>
              </p:cNvSpPr>
              <p:nvPr userDrawn="1"/>
            </p:nvSpPr>
            <p:spPr bwMode="auto">
              <a:xfrm>
                <a:off x="792222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330" name="Oval 333"/>
              <p:cNvSpPr>
                <a:spLocks noChangeAspect="1" noChangeArrowheads="1"/>
              </p:cNvSpPr>
              <p:nvPr userDrawn="1"/>
            </p:nvSpPr>
            <p:spPr bwMode="auto">
              <a:xfrm>
                <a:off x="803531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331" name="Oval 334"/>
              <p:cNvSpPr>
                <a:spLocks noChangeAspect="1" noChangeArrowheads="1"/>
              </p:cNvSpPr>
              <p:nvPr userDrawn="1"/>
            </p:nvSpPr>
            <p:spPr bwMode="auto">
              <a:xfrm>
                <a:off x="814689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332" name="Oval 335"/>
              <p:cNvSpPr>
                <a:spLocks noChangeAspect="1" noChangeArrowheads="1"/>
              </p:cNvSpPr>
              <p:nvPr userDrawn="1"/>
            </p:nvSpPr>
            <p:spPr bwMode="auto">
              <a:xfrm>
                <a:off x="8259973"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333" name="Oval 336"/>
              <p:cNvSpPr>
                <a:spLocks noChangeAspect="1" noChangeArrowheads="1"/>
              </p:cNvSpPr>
              <p:nvPr userDrawn="1"/>
            </p:nvSpPr>
            <p:spPr bwMode="auto">
              <a:xfrm>
                <a:off x="837154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334" name="Oval 337"/>
              <p:cNvSpPr>
                <a:spLocks noChangeAspect="1" noChangeArrowheads="1"/>
              </p:cNvSpPr>
              <p:nvPr userDrawn="1"/>
            </p:nvSpPr>
            <p:spPr bwMode="auto">
              <a:xfrm>
                <a:off x="8484633"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335" name="Oval 338"/>
              <p:cNvSpPr>
                <a:spLocks noChangeAspect="1" noChangeArrowheads="1"/>
              </p:cNvSpPr>
              <p:nvPr userDrawn="1"/>
            </p:nvSpPr>
            <p:spPr bwMode="auto">
              <a:xfrm>
                <a:off x="39537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336" name="Oval 339"/>
              <p:cNvSpPr>
                <a:spLocks noChangeAspect="1" noChangeArrowheads="1"/>
              </p:cNvSpPr>
              <p:nvPr userDrawn="1"/>
            </p:nvSpPr>
            <p:spPr bwMode="auto">
              <a:xfrm>
                <a:off x="50694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337" name="Oval 340"/>
              <p:cNvSpPr>
                <a:spLocks noChangeAspect="1" noChangeArrowheads="1"/>
              </p:cNvSpPr>
              <p:nvPr userDrawn="1"/>
            </p:nvSpPr>
            <p:spPr bwMode="auto">
              <a:xfrm>
                <a:off x="62003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338" name="Oval 341"/>
              <p:cNvSpPr>
                <a:spLocks noChangeAspect="1" noChangeArrowheads="1"/>
              </p:cNvSpPr>
              <p:nvPr userDrawn="1"/>
            </p:nvSpPr>
            <p:spPr bwMode="auto">
              <a:xfrm>
                <a:off x="73160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339" name="Oval 342"/>
              <p:cNvSpPr>
                <a:spLocks noChangeAspect="1" noChangeArrowheads="1"/>
              </p:cNvSpPr>
              <p:nvPr userDrawn="1"/>
            </p:nvSpPr>
            <p:spPr bwMode="auto">
              <a:xfrm>
                <a:off x="84469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340" name="Oval 343"/>
              <p:cNvSpPr>
                <a:spLocks noChangeAspect="1" noChangeArrowheads="1"/>
              </p:cNvSpPr>
              <p:nvPr userDrawn="1"/>
            </p:nvSpPr>
            <p:spPr bwMode="auto">
              <a:xfrm>
                <a:off x="95626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341" name="Oval 344"/>
              <p:cNvSpPr>
                <a:spLocks noChangeAspect="1" noChangeArrowheads="1"/>
              </p:cNvSpPr>
              <p:nvPr userDrawn="1"/>
            </p:nvSpPr>
            <p:spPr bwMode="auto">
              <a:xfrm>
                <a:off x="106935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342" name="Oval 345"/>
              <p:cNvSpPr>
                <a:spLocks noChangeAspect="1" noChangeArrowheads="1"/>
              </p:cNvSpPr>
              <p:nvPr userDrawn="1"/>
            </p:nvSpPr>
            <p:spPr bwMode="auto">
              <a:xfrm>
                <a:off x="118092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343" name="Oval 346"/>
              <p:cNvSpPr>
                <a:spLocks noChangeAspect="1" noChangeArrowheads="1"/>
              </p:cNvSpPr>
              <p:nvPr userDrawn="1"/>
            </p:nvSpPr>
            <p:spPr bwMode="auto">
              <a:xfrm>
                <a:off x="129401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344" name="Oval 347"/>
              <p:cNvSpPr>
                <a:spLocks noChangeAspect="1" noChangeArrowheads="1"/>
              </p:cNvSpPr>
              <p:nvPr userDrawn="1"/>
            </p:nvSpPr>
            <p:spPr bwMode="auto">
              <a:xfrm>
                <a:off x="1405586"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345" name="Oval 348"/>
              <p:cNvSpPr>
                <a:spLocks noChangeAspect="1" noChangeArrowheads="1"/>
              </p:cNvSpPr>
              <p:nvPr userDrawn="1"/>
            </p:nvSpPr>
            <p:spPr bwMode="auto">
              <a:xfrm>
                <a:off x="151867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346" name="Oval 349"/>
              <p:cNvSpPr>
                <a:spLocks noChangeAspect="1" noChangeArrowheads="1"/>
              </p:cNvSpPr>
              <p:nvPr userDrawn="1"/>
            </p:nvSpPr>
            <p:spPr bwMode="auto">
              <a:xfrm>
                <a:off x="163024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347" name="Oval 350"/>
              <p:cNvSpPr>
                <a:spLocks noChangeAspect="1" noChangeArrowheads="1"/>
              </p:cNvSpPr>
              <p:nvPr userDrawn="1"/>
            </p:nvSpPr>
            <p:spPr bwMode="auto">
              <a:xfrm>
                <a:off x="174333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348" name="Oval 351"/>
              <p:cNvSpPr>
                <a:spLocks noChangeAspect="1" noChangeArrowheads="1"/>
              </p:cNvSpPr>
              <p:nvPr userDrawn="1"/>
            </p:nvSpPr>
            <p:spPr bwMode="auto">
              <a:xfrm>
                <a:off x="1854906"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349" name="Oval 352"/>
              <p:cNvSpPr>
                <a:spLocks noChangeAspect="1" noChangeArrowheads="1"/>
              </p:cNvSpPr>
              <p:nvPr userDrawn="1"/>
            </p:nvSpPr>
            <p:spPr bwMode="auto">
              <a:xfrm>
                <a:off x="196799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350" name="Oval 353"/>
              <p:cNvSpPr>
                <a:spLocks noChangeAspect="1" noChangeArrowheads="1"/>
              </p:cNvSpPr>
              <p:nvPr userDrawn="1"/>
            </p:nvSpPr>
            <p:spPr bwMode="auto">
              <a:xfrm>
                <a:off x="2079566"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351" name="Oval 354"/>
              <p:cNvSpPr>
                <a:spLocks noChangeAspect="1" noChangeArrowheads="1"/>
              </p:cNvSpPr>
              <p:nvPr userDrawn="1"/>
            </p:nvSpPr>
            <p:spPr bwMode="auto">
              <a:xfrm>
                <a:off x="2528886"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352" name="Oval 355"/>
              <p:cNvSpPr>
                <a:spLocks noChangeAspect="1" noChangeArrowheads="1"/>
              </p:cNvSpPr>
              <p:nvPr userDrawn="1"/>
            </p:nvSpPr>
            <p:spPr bwMode="auto">
              <a:xfrm>
                <a:off x="3315949"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353" name="Oval 356"/>
              <p:cNvSpPr>
                <a:spLocks noChangeAspect="1" noChangeArrowheads="1"/>
              </p:cNvSpPr>
              <p:nvPr userDrawn="1"/>
            </p:nvSpPr>
            <p:spPr bwMode="auto">
              <a:xfrm>
                <a:off x="3765269"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354" name="Oval 357"/>
              <p:cNvSpPr>
                <a:spLocks noChangeAspect="1" noChangeArrowheads="1"/>
              </p:cNvSpPr>
              <p:nvPr userDrawn="1"/>
            </p:nvSpPr>
            <p:spPr bwMode="auto">
              <a:xfrm>
                <a:off x="4439248"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355" name="Oval 358"/>
              <p:cNvSpPr>
                <a:spLocks noChangeAspect="1" noChangeArrowheads="1"/>
              </p:cNvSpPr>
              <p:nvPr userDrawn="1"/>
            </p:nvSpPr>
            <p:spPr bwMode="auto">
              <a:xfrm>
                <a:off x="455233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356" name="Oval 359"/>
              <p:cNvSpPr>
                <a:spLocks noChangeAspect="1" noChangeArrowheads="1"/>
              </p:cNvSpPr>
              <p:nvPr userDrawn="1"/>
            </p:nvSpPr>
            <p:spPr bwMode="auto">
              <a:xfrm>
                <a:off x="4663908" y="2074514"/>
                <a:ext cx="85943" cy="85943"/>
              </a:xfrm>
              <a:prstGeom prst="ellipse">
                <a:avLst/>
              </a:prstGeom>
              <a:grpFill/>
              <a:ln>
                <a:noFill/>
              </a:ln>
              <a:effectLst/>
            </p:spPr>
            <p:txBody>
              <a:bodyPr wrap="none" anchor="ctr"/>
              <a:lstStyle/>
              <a:p>
                <a:pPr defTabSz="931761" fontAlgn="auto">
                  <a:spcBef>
                    <a:spcPts val="0"/>
                  </a:spcBef>
                  <a:spcAft>
                    <a:spcPts val="0"/>
                  </a:spcAft>
                  <a:defRPr/>
                </a:pPr>
                <a:endParaRPr lang="en-US" sz="1835" b="0" kern="0" dirty="0">
                  <a:solidFill>
                    <a:srgbClr val="292929"/>
                  </a:solidFill>
                  <a:latin typeface="Calibri" panose="020F0502020204030204"/>
                  <a:cs typeface="+mn-cs"/>
                </a:endParaRPr>
              </a:p>
            </p:txBody>
          </p:sp>
          <p:sp>
            <p:nvSpPr>
              <p:cNvPr id="357" name="Oval 360"/>
              <p:cNvSpPr>
                <a:spLocks noChangeAspect="1" noChangeArrowheads="1"/>
              </p:cNvSpPr>
              <p:nvPr userDrawn="1"/>
            </p:nvSpPr>
            <p:spPr bwMode="auto">
              <a:xfrm>
                <a:off x="4888568"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358" name="Oval 361"/>
              <p:cNvSpPr>
                <a:spLocks noChangeAspect="1" noChangeArrowheads="1"/>
              </p:cNvSpPr>
              <p:nvPr userDrawn="1"/>
            </p:nvSpPr>
            <p:spPr bwMode="auto">
              <a:xfrm>
                <a:off x="500165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359" name="Oval 362"/>
              <p:cNvSpPr>
                <a:spLocks noChangeAspect="1" noChangeArrowheads="1"/>
              </p:cNvSpPr>
              <p:nvPr userDrawn="1"/>
            </p:nvSpPr>
            <p:spPr bwMode="auto">
              <a:xfrm>
                <a:off x="5113228"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360" name="Oval 363"/>
              <p:cNvSpPr>
                <a:spLocks noChangeAspect="1" noChangeArrowheads="1"/>
              </p:cNvSpPr>
              <p:nvPr userDrawn="1"/>
            </p:nvSpPr>
            <p:spPr bwMode="auto">
              <a:xfrm>
                <a:off x="5226311" y="2074514"/>
                <a:ext cx="85944" cy="85943"/>
              </a:xfrm>
              <a:prstGeom prst="ellipse">
                <a:avLst/>
              </a:prstGeom>
              <a:grpFill/>
              <a:ln>
                <a:noFill/>
              </a:ln>
              <a:effec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361" name="Oval 364"/>
              <p:cNvSpPr>
                <a:spLocks noChangeAspect="1" noChangeArrowheads="1"/>
              </p:cNvSpPr>
              <p:nvPr userDrawn="1"/>
            </p:nvSpPr>
            <p:spPr bwMode="auto">
              <a:xfrm>
                <a:off x="533788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362" name="Oval 365"/>
              <p:cNvSpPr>
                <a:spLocks noChangeAspect="1" noChangeArrowheads="1"/>
              </p:cNvSpPr>
              <p:nvPr userDrawn="1"/>
            </p:nvSpPr>
            <p:spPr bwMode="auto">
              <a:xfrm>
                <a:off x="545097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363" name="Oval 366"/>
              <p:cNvSpPr>
                <a:spLocks noChangeAspect="1" noChangeArrowheads="1"/>
              </p:cNvSpPr>
              <p:nvPr userDrawn="1"/>
            </p:nvSpPr>
            <p:spPr bwMode="auto">
              <a:xfrm>
                <a:off x="5562548"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364" name="Oval 367"/>
              <p:cNvSpPr>
                <a:spLocks noChangeAspect="1" noChangeArrowheads="1"/>
              </p:cNvSpPr>
              <p:nvPr userDrawn="1"/>
            </p:nvSpPr>
            <p:spPr bwMode="auto">
              <a:xfrm>
                <a:off x="567563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365" name="Oval 368"/>
              <p:cNvSpPr>
                <a:spLocks noChangeAspect="1" noChangeArrowheads="1"/>
              </p:cNvSpPr>
              <p:nvPr userDrawn="1"/>
            </p:nvSpPr>
            <p:spPr bwMode="auto">
              <a:xfrm>
                <a:off x="578720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366" name="Oval 369"/>
              <p:cNvSpPr>
                <a:spLocks noChangeAspect="1" noChangeArrowheads="1"/>
              </p:cNvSpPr>
              <p:nvPr userDrawn="1"/>
            </p:nvSpPr>
            <p:spPr bwMode="auto">
              <a:xfrm>
                <a:off x="590029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367" name="Oval 370"/>
              <p:cNvSpPr>
                <a:spLocks noChangeAspect="1" noChangeArrowheads="1"/>
              </p:cNvSpPr>
              <p:nvPr userDrawn="1"/>
            </p:nvSpPr>
            <p:spPr bwMode="auto">
              <a:xfrm>
                <a:off x="6013375"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368" name="Oval 371"/>
              <p:cNvSpPr>
                <a:spLocks noChangeAspect="1" noChangeArrowheads="1"/>
              </p:cNvSpPr>
              <p:nvPr userDrawn="1"/>
            </p:nvSpPr>
            <p:spPr bwMode="auto">
              <a:xfrm>
                <a:off x="612495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369" name="Oval 372"/>
              <p:cNvSpPr>
                <a:spLocks noChangeAspect="1" noChangeArrowheads="1"/>
              </p:cNvSpPr>
              <p:nvPr userDrawn="1"/>
            </p:nvSpPr>
            <p:spPr bwMode="auto">
              <a:xfrm>
                <a:off x="6238035"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370" name="Oval 373"/>
              <p:cNvSpPr>
                <a:spLocks noChangeAspect="1" noChangeArrowheads="1"/>
              </p:cNvSpPr>
              <p:nvPr userDrawn="1"/>
            </p:nvSpPr>
            <p:spPr bwMode="auto">
              <a:xfrm>
                <a:off x="634961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371" name="Oval 374"/>
              <p:cNvSpPr>
                <a:spLocks noChangeAspect="1" noChangeArrowheads="1"/>
              </p:cNvSpPr>
              <p:nvPr userDrawn="1"/>
            </p:nvSpPr>
            <p:spPr bwMode="auto">
              <a:xfrm>
                <a:off x="646269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372" name="Oval 375"/>
              <p:cNvSpPr>
                <a:spLocks noChangeAspect="1" noChangeArrowheads="1"/>
              </p:cNvSpPr>
              <p:nvPr userDrawn="1"/>
            </p:nvSpPr>
            <p:spPr bwMode="auto">
              <a:xfrm>
                <a:off x="657427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373" name="Oval 376"/>
              <p:cNvSpPr>
                <a:spLocks noChangeAspect="1" noChangeArrowheads="1"/>
              </p:cNvSpPr>
              <p:nvPr userDrawn="1"/>
            </p:nvSpPr>
            <p:spPr bwMode="auto">
              <a:xfrm>
                <a:off x="6687355"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374" name="Oval 377"/>
              <p:cNvSpPr>
                <a:spLocks noChangeAspect="1" noChangeArrowheads="1"/>
              </p:cNvSpPr>
              <p:nvPr userDrawn="1"/>
            </p:nvSpPr>
            <p:spPr bwMode="auto">
              <a:xfrm>
                <a:off x="679893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375" name="Oval 378"/>
              <p:cNvSpPr>
                <a:spLocks noChangeAspect="1" noChangeArrowheads="1"/>
              </p:cNvSpPr>
              <p:nvPr userDrawn="1"/>
            </p:nvSpPr>
            <p:spPr bwMode="auto">
              <a:xfrm>
                <a:off x="691201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376" name="Oval 379"/>
              <p:cNvSpPr>
                <a:spLocks noChangeAspect="1" noChangeArrowheads="1"/>
              </p:cNvSpPr>
              <p:nvPr userDrawn="1"/>
            </p:nvSpPr>
            <p:spPr bwMode="auto">
              <a:xfrm>
                <a:off x="702359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377" name="Oval 380"/>
              <p:cNvSpPr>
                <a:spLocks noChangeAspect="1" noChangeArrowheads="1"/>
              </p:cNvSpPr>
              <p:nvPr userDrawn="1"/>
            </p:nvSpPr>
            <p:spPr bwMode="auto">
              <a:xfrm>
                <a:off x="713667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378" name="Oval 381"/>
              <p:cNvSpPr>
                <a:spLocks noChangeAspect="1" noChangeArrowheads="1"/>
              </p:cNvSpPr>
              <p:nvPr userDrawn="1"/>
            </p:nvSpPr>
            <p:spPr bwMode="auto">
              <a:xfrm>
                <a:off x="724825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379" name="Oval 382"/>
              <p:cNvSpPr>
                <a:spLocks noChangeAspect="1" noChangeArrowheads="1"/>
              </p:cNvSpPr>
              <p:nvPr userDrawn="1"/>
            </p:nvSpPr>
            <p:spPr bwMode="auto">
              <a:xfrm>
                <a:off x="736133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380" name="Oval 383"/>
              <p:cNvSpPr>
                <a:spLocks noChangeAspect="1" noChangeArrowheads="1"/>
              </p:cNvSpPr>
              <p:nvPr userDrawn="1"/>
            </p:nvSpPr>
            <p:spPr bwMode="auto">
              <a:xfrm>
                <a:off x="747291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381" name="Oval 384"/>
              <p:cNvSpPr>
                <a:spLocks noChangeAspect="1" noChangeArrowheads="1"/>
              </p:cNvSpPr>
              <p:nvPr userDrawn="1"/>
            </p:nvSpPr>
            <p:spPr bwMode="auto">
              <a:xfrm>
                <a:off x="758599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382" name="Oval 385"/>
              <p:cNvSpPr>
                <a:spLocks noChangeAspect="1" noChangeArrowheads="1"/>
              </p:cNvSpPr>
              <p:nvPr userDrawn="1"/>
            </p:nvSpPr>
            <p:spPr bwMode="auto">
              <a:xfrm>
                <a:off x="769757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383" name="Oval 386"/>
              <p:cNvSpPr>
                <a:spLocks noChangeAspect="1" noChangeArrowheads="1"/>
              </p:cNvSpPr>
              <p:nvPr userDrawn="1"/>
            </p:nvSpPr>
            <p:spPr bwMode="auto">
              <a:xfrm>
                <a:off x="7810653"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384" name="Oval 387"/>
              <p:cNvSpPr>
                <a:spLocks noChangeAspect="1" noChangeArrowheads="1"/>
              </p:cNvSpPr>
              <p:nvPr userDrawn="1"/>
            </p:nvSpPr>
            <p:spPr bwMode="auto">
              <a:xfrm>
                <a:off x="7922229"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385" name="Oval 388"/>
              <p:cNvSpPr>
                <a:spLocks noChangeAspect="1" noChangeArrowheads="1"/>
              </p:cNvSpPr>
              <p:nvPr userDrawn="1"/>
            </p:nvSpPr>
            <p:spPr bwMode="auto">
              <a:xfrm>
                <a:off x="803531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386" name="Oval 389"/>
              <p:cNvSpPr>
                <a:spLocks noChangeAspect="1" noChangeArrowheads="1"/>
              </p:cNvSpPr>
              <p:nvPr userDrawn="1"/>
            </p:nvSpPr>
            <p:spPr bwMode="auto">
              <a:xfrm>
                <a:off x="814689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387" name="Oval 390"/>
              <p:cNvSpPr>
                <a:spLocks noChangeAspect="1" noChangeArrowheads="1"/>
              </p:cNvSpPr>
              <p:nvPr userDrawn="1"/>
            </p:nvSpPr>
            <p:spPr bwMode="auto">
              <a:xfrm>
                <a:off x="8259973"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388" name="Oval 391"/>
              <p:cNvSpPr>
                <a:spLocks noChangeAspect="1" noChangeArrowheads="1"/>
              </p:cNvSpPr>
              <p:nvPr userDrawn="1"/>
            </p:nvSpPr>
            <p:spPr bwMode="auto">
              <a:xfrm>
                <a:off x="8371549"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389" name="Oval 392"/>
              <p:cNvSpPr>
                <a:spLocks noChangeAspect="1" noChangeArrowheads="1"/>
              </p:cNvSpPr>
              <p:nvPr userDrawn="1"/>
            </p:nvSpPr>
            <p:spPr bwMode="auto">
              <a:xfrm>
                <a:off x="39537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390" name="Oval 393"/>
              <p:cNvSpPr>
                <a:spLocks noChangeAspect="1" noChangeArrowheads="1"/>
              </p:cNvSpPr>
              <p:nvPr userDrawn="1"/>
            </p:nvSpPr>
            <p:spPr bwMode="auto">
              <a:xfrm>
                <a:off x="50694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391" name="Oval 394"/>
              <p:cNvSpPr>
                <a:spLocks noChangeAspect="1" noChangeArrowheads="1"/>
              </p:cNvSpPr>
              <p:nvPr userDrawn="1"/>
            </p:nvSpPr>
            <p:spPr bwMode="auto">
              <a:xfrm>
                <a:off x="62003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392" name="Oval 395"/>
              <p:cNvSpPr>
                <a:spLocks noChangeAspect="1" noChangeArrowheads="1"/>
              </p:cNvSpPr>
              <p:nvPr userDrawn="1"/>
            </p:nvSpPr>
            <p:spPr bwMode="auto">
              <a:xfrm>
                <a:off x="73160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393" name="Oval 396"/>
              <p:cNvSpPr>
                <a:spLocks noChangeAspect="1" noChangeArrowheads="1"/>
              </p:cNvSpPr>
              <p:nvPr userDrawn="1"/>
            </p:nvSpPr>
            <p:spPr bwMode="auto">
              <a:xfrm>
                <a:off x="118092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394" name="Oval 397"/>
              <p:cNvSpPr>
                <a:spLocks noChangeAspect="1" noChangeArrowheads="1"/>
              </p:cNvSpPr>
              <p:nvPr userDrawn="1"/>
            </p:nvSpPr>
            <p:spPr bwMode="auto">
              <a:xfrm>
                <a:off x="129401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395" name="Oval 398"/>
              <p:cNvSpPr>
                <a:spLocks noChangeAspect="1" noChangeArrowheads="1"/>
              </p:cNvSpPr>
              <p:nvPr userDrawn="1"/>
            </p:nvSpPr>
            <p:spPr bwMode="auto">
              <a:xfrm>
                <a:off x="1405586"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396" name="Oval 399"/>
              <p:cNvSpPr>
                <a:spLocks noChangeAspect="1" noChangeArrowheads="1"/>
              </p:cNvSpPr>
              <p:nvPr userDrawn="1"/>
            </p:nvSpPr>
            <p:spPr bwMode="auto">
              <a:xfrm>
                <a:off x="151867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397" name="Oval 400"/>
              <p:cNvSpPr>
                <a:spLocks noChangeAspect="1" noChangeArrowheads="1"/>
              </p:cNvSpPr>
              <p:nvPr userDrawn="1"/>
            </p:nvSpPr>
            <p:spPr bwMode="auto">
              <a:xfrm>
                <a:off x="163024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398" name="Oval 401"/>
              <p:cNvSpPr>
                <a:spLocks noChangeAspect="1" noChangeArrowheads="1"/>
              </p:cNvSpPr>
              <p:nvPr userDrawn="1"/>
            </p:nvSpPr>
            <p:spPr bwMode="auto">
              <a:xfrm>
                <a:off x="174333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399" name="Oval 402"/>
              <p:cNvSpPr>
                <a:spLocks noChangeAspect="1" noChangeArrowheads="1"/>
              </p:cNvSpPr>
              <p:nvPr userDrawn="1"/>
            </p:nvSpPr>
            <p:spPr bwMode="auto">
              <a:xfrm>
                <a:off x="1854906"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400" name="Oval 403"/>
              <p:cNvSpPr>
                <a:spLocks noChangeAspect="1" noChangeArrowheads="1"/>
              </p:cNvSpPr>
              <p:nvPr userDrawn="1"/>
            </p:nvSpPr>
            <p:spPr bwMode="auto">
              <a:xfrm>
                <a:off x="196799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401" name="Oval 404"/>
              <p:cNvSpPr>
                <a:spLocks noChangeAspect="1" noChangeArrowheads="1"/>
              </p:cNvSpPr>
              <p:nvPr userDrawn="1"/>
            </p:nvSpPr>
            <p:spPr bwMode="auto">
              <a:xfrm>
                <a:off x="2079566"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402" name="Oval 405"/>
              <p:cNvSpPr>
                <a:spLocks noChangeAspect="1" noChangeArrowheads="1"/>
              </p:cNvSpPr>
              <p:nvPr userDrawn="1"/>
            </p:nvSpPr>
            <p:spPr bwMode="auto">
              <a:xfrm>
                <a:off x="2528886"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403" name="Oval 406"/>
              <p:cNvSpPr>
                <a:spLocks noChangeAspect="1" noChangeArrowheads="1"/>
              </p:cNvSpPr>
              <p:nvPr userDrawn="1"/>
            </p:nvSpPr>
            <p:spPr bwMode="auto">
              <a:xfrm>
                <a:off x="2641969"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404" name="Oval 407"/>
              <p:cNvSpPr>
                <a:spLocks noChangeAspect="1" noChangeArrowheads="1"/>
              </p:cNvSpPr>
              <p:nvPr userDrawn="1"/>
            </p:nvSpPr>
            <p:spPr bwMode="auto">
              <a:xfrm>
                <a:off x="2753545"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405" name="Oval 408"/>
              <p:cNvSpPr>
                <a:spLocks noChangeAspect="1" noChangeArrowheads="1"/>
              </p:cNvSpPr>
              <p:nvPr userDrawn="1"/>
            </p:nvSpPr>
            <p:spPr bwMode="auto">
              <a:xfrm>
                <a:off x="4214589" y="2178551"/>
                <a:ext cx="85943" cy="85944"/>
              </a:xfrm>
              <a:prstGeom prst="ellipse">
                <a:avLst/>
              </a:prstGeom>
              <a:grpFill/>
              <a:ln>
                <a:noFill/>
              </a:ln>
              <a:effectLst/>
            </p:spPr>
            <p:txBody>
              <a:bodyPr wrap="none" anchor="ctr"/>
              <a:lstStyle/>
              <a:p>
                <a:pPr defTabSz="931761" fontAlgn="auto">
                  <a:spcBef>
                    <a:spcPts val="0"/>
                  </a:spcBef>
                  <a:spcAft>
                    <a:spcPts val="0"/>
                  </a:spcAft>
                  <a:defRPr/>
                </a:pPr>
                <a:endParaRPr lang="en-US" sz="1835" b="0" kern="0" dirty="0">
                  <a:solidFill>
                    <a:srgbClr val="292929"/>
                  </a:solidFill>
                  <a:latin typeface="Calibri" panose="020F0502020204030204"/>
                  <a:cs typeface="+mn-cs"/>
                </a:endParaRPr>
              </a:p>
            </p:txBody>
          </p:sp>
          <p:sp>
            <p:nvSpPr>
              <p:cNvPr id="406" name="Oval 409"/>
              <p:cNvSpPr>
                <a:spLocks noChangeAspect="1" noChangeArrowheads="1"/>
              </p:cNvSpPr>
              <p:nvPr userDrawn="1"/>
            </p:nvSpPr>
            <p:spPr bwMode="auto">
              <a:xfrm>
                <a:off x="4439248"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407" name="Oval 410"/>
              <p:cNvSpPr>
                <a:spLocks noChangeAspect="1" noChangeArrowheads="1"/>
              </p:cNvSpPr>
              <p:nvPr userDrawn="1"/>
            </p:nvSpPr>
            <p:spPr bwMode="auto">
              <a:xfrm>
                <a:off x="455233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408" name="Oval 411"/>
              <p:cNvSpPr>
                <a:spLocks noChangeAspect="1" noChangeArrowheads="1"/>
              </p:cNvSpPr>
              <p:nvPr userDrawn="1"/>
            </p:nvSpPr>
            <p:spPr bwMode="auto">
              <a:xfrm>
                <a:off x="466390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409" name="Oval 412"/>
              <p:cNvSpPr>
                <a:spLocks noChangeAspect="1" noChangeArrowheads="1"/>
              </p:cNvSpPr>
              <p:nvPr userDrawn="1"/>
            </p:nvSpPr>
            <p:spPr bwMode="auto">
              <a:xfrm>
                <a:off x="4888568"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410" name="Oval 413"/>
              <p:cNvSpPr>
                <a:spLocks noChangeAspect="1" noChangeArrowheads="1"/>
              </p:cNvSpPr>
              <p:nvPr userDrawn="1"/>
            </p:nvSpPr>
            <p:spPr bwMode="auto">
              <a:xfrm>
                <a:off x="500165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411" name="Oval 414"/>
              <p:cNvSpPr>
                <a:spLocks noChangeAspect="1" noChangeArrowheads="1"/>
              </p:cNvSpPr>
              <p:nvPr userDrawn="1"/>
            </p:nvSpPr>
            <p:spPr bwMode="auto">
              <a:xfrm>
                <a:off x="511322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412" name="Oval 415"/>
              <p:cNvSpPr>
                <a:spLocks noChangeAspect="1" noChangeArrowheads="1"/>
              </p:cNvSpPr>
              <p:nvPr userDrawn="1"/>
            </p:nvSpPr>
            <p:spPr bwMode="auto">
              <a:xfrm>
                <a:off x="522631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413" name="Oval 416"/>
              <p:cNvSpPr>
                <a:spLocks noChangeAspect="1" noChangeArrowheads="1"/>
              </p:cNvSpPr>
              <p:nvPr userDrawn="1"/>
            </p:nvSpPr>
            <p:spPr bwMode="auto">
              <a:xfrm>
                <a:off x="533788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414" name="Oval 417"/>
              <p:cNvSpPr>
                <a:spLocks noChangeAspect="1" noChangeArrowheads="1"/>
              </p:cNvSpPr>
              <p:nvPr userDrawn="1"/>
            </p:nvSpPr>
            <p:spPr bwMode="auto">
              <a:xfrm>
                <a:off x="545097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415" name="Oval 418"/>
              <p:cNvSpPr>
                <a:spLocks noChangeAspect="1" noChangeArrowheads="1"/>
              </p:cNvSpPr>
              <p:nvPr userDrawn="1"/>
            </p:nvSpPr>
            <p:spPr bwMode="auto">
              <a:xfrm>
                <a:off x="556254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416" name="Oval 419"/>
              <p:cNvSpPr>
                <a:spLocks noChangeAspect="1" noChangeArrowheads="1"/>
              </p:cNvSpPr>
              <p:nvPr userDrawn="1"/>
            </p:nvSpPr>
            <p:spPr bwMode="auto">
              <a:xfrm>
                <a:off x="567563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417" name="Oval 420"/>
              <p:cNvSpPr>
                <a:spLocks noChangeAspect="1" noChangeArrowheads="1"/>
              </p:cNvSpPr>
              <p:nvPr userDrawn="1"/>
            </p:nvSpPr>
            <p:spPr bwMode="auto">
              <a:xfrm>
                <a:off x="578720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418" name="Oval 421"/>
              <p:cNvSpPr>
                <a:spLocks noChangeAspect="1" noChangeArrowheads="1"/>
              </p:cNvSpPr>
              <p:nvPr userDrawn="1"/>
            </p:nvSpPr>
            <p:spPr bwMode="auto">
              <a:xfrm>
                <a:off x="590029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419" name="Oval 422"/>
              <p:cNvSpPr>
                <a:spLocks noChangeAspect="1" noChangeArrowheads="1"/>
              </p:cNvSpPr>
              <p:nvPr userDrawn="1"/>
            </p:nvSpPr>
            <p:spPr bwMode="auto">
              <a:xfrm>
                <a:off x="6013375"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420" name="Oval 423"/>
              <p:cNvSpPr>
                <a:spLocks noChangeAspect="1" noChangeArrowheads="1"/>
              </p:cNvSpPr>
              <p:nvPr userDrawn="1"/>
            </p:nvSpPr>
            <p:spPr bwMode="auto">
              <a:xfrm>
                <a:off x="612495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421" name="Oval 424"/>
              <p:cNvSpPr>
                <a:spLocks noChangeAspect="1" noChangeArrowheads="1"/>
              </p:cNvSpPr>
              <p:nvPr userDrawn="1"/>
            </p:nvSpPr>
            <p:spPr bwMode="auto">
              <a:xfrm>
                <a:off x="6238035"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422" name="Oval 425"/>
              <p:cNvSpPr>
                <a:spLocks noChangeAspect="1" noChangeArrowheads="1"/>
              </p:cNvSpPr>
              <p:nvPr userDrawn="1"/>
            </p:nvSpPr>
            <p:spPr bwMode="auto">
              <a:xfrm>
                <a:off x="634961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423" name="Oval 426"/>
              <p:cNvSpPr>
                <a:spLocks noChangeAspect="1" noChangeArrowheads="1"/>
              </p:cNvSpPr>
              <p:nvPr userDrawn="1"/>
            </p:nvSpPr>
            <p:spPr bwMode="auto">
              <a:xfrm>
                <a:off x="646269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424" name="Oval 427"/>
              <p:cNvSpPr>
                <a:spLocks noChangeAspect="1" noChangeArrowheads="1"/>
              </p:cNvSpPr>
              <p:nvPr userDrawn="1"/>
            </p:nvSpPr>
            <p:spPr bwMode="auto">
              <a:xfrm>
                <a:off x="657427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425" name="Oval 428"/>
              <p:cNvSpPr>
                <a:spLocks noChangeAspect="1" noChangeArrowheads="1"/>
              </p:cNvSpPr>
              <p:nvPr userDrawn="1"/>
            </p:nvSpPr>
            <p:spPr bwMode="auto">
              <a:xfrm>
                <a:off x="6687355"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426" name="Oval 429"/>
              <p:cNvSpPr>
                <a:spLocks noChangeAspect="1" noChangeArrowheads="1"/>
              </p:cNvSpPr>
              <p:nvPr userDrawn="1"/>
            </p:nvSpPr>
            <p:spPr bwMode="auto">
              <a:xfrm>
                <a:off x="679893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427" name="Oval 430"/>
              <p:cNvSpPr>
                <a:spLocks noChangeAspect="1" noChangeArrowheads="1"/>
              </p:cNvSpPr>
              <p:nvPr userDrawn="1"/>
            </p:nvSpPr>
            <p:spPr bwMode="auto">
              <a:xfrm>
                <a:off x="691201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428" name="Oval 431"/>
              <p:cNvSpPr>
                <a:spLocks noChangeAspect="1" noChangeArrowheads="1"/>
              </p:cNvSpPr>
              <p:nvPr userDrawn="1"/>
            </p:nvSpPr>
            <p:spPr bwMode="auto">
              <a:xfrm>
                <a:off x="702359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429" name="Oval 432"/>
              <p:cNvSpPr>
                <a:spLocks noChangeAspect="1" noChangeArrowheads="1"/>
              </p:cNvSpPr>
              <p:nvPr userDrawn="1"/>
            </p:nvSpPr>
            <p:spPr bwMode="auto">
              <a:xfrm>
                <a:off x="713667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430" name="Oval 433"/>
              <p:cNvSpPr>
                <a:spLocks noChangeAspect="1" noChangeArrowheads="1"/>
              </p:cNvSpPr>
              <p:nvPr userDrawn="1"/>
            </p:nvSpPr>
            <p:spPr bwMode="auto">
              <a:xfrm>
                <a:off x="724825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431" name="Oval 434"/>
              <p:cNvSpPr>
                <a:spLocks noChangeAspect="1" noChangeArrowheads="1"/>
              </p:cNvSpPr>
              <p:nvPr userDrawn="1"/>
            </p:nvSpPr>
            <p:spPr bwMode="auto">
              <a:xfrm>
                <a:off x="736133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432" name="Oval 435"/>
              <p:cNvSpPr>
                <a:spLocks noChangeAspect="1" noChangeArrowheads="1"/>
              </p:cNvSpPr>
              <p:nvPr userDrawn="1"/>
            </p:nvSpPr>
            <p:spPr bwMode="auto">
              <a:xfrm>
                <a:off x="747291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433" name="Oval 436"/>
              <p:cNvSpPr>
                <a:spLocks noChangeAspect="1" noChangeArrowheads="1"/>
              </p:cNvSpPr>
              <p:nvPr userDrawn="1"/>
            </p:nvSpPr>
            <p:spPr bwMode="auto">
              <a:xfrm>
                <a:off x="758599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434" name="Oval 437"/>
              <p:cNvSpPr>
                <a:spLocks noChangeAspect="1" noChangeArrowheads="1"/>
              </p:cNvSpPr>
              <p:nvPr userDrawn="1"/>
            </p:nvSpPr>
            <p:spPr bwMode="auto">
              <a:xfrm>
                <a:off x="803531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435" name="Oval 438"/>
              <p:cNvSpPr>
                <a:spLocks noChangeAspect="1" noChangeArrowheads="1"/>
              </p:cNvSpPr>
              <p:nvPr userDrawn="1"/>
            </p:nvSpPr>
            <p:spPr bwMode="auto">
              <a:xfrm>
                <a:off x="814689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436" name="Oval 439"/>
              <p:cNvSpPr>
                <a:spLocks noChangeAspect="1" noChangeArrowheads="1"/>
              </p:cNvSpPr>
              <p:nvPr userDrawn="1"/>
            </p:nvSpPr>
            <p:spPr bwMode="auto">
              <a:xfrm>
                <a:off x="50694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437" name="Oval 440"/>
              <p:cNvSpPr>
                <a:spLocks noChangeAspect="1" noChangeArrowheads="1"/>
              </p:cNvSpPr>
              <p:nvPr userDrawn="1"/>
            </p:nvSpPr>
            <p:spPr bwMode="auto">
              <a:xfrm>
                <a:off x="62003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438" name="Oval 441"/>
              <p:cNvSpPr>
                <a:spLocks noChangeAspect="1" noChangeArrowheads="1"/>
              </p:cNvSpPr>
              <p:nvPr userDrawn="1"/>
            </p:nvSpPr>
            <p:spPr bwMode="auto">
              <a:xfrm>
                <a:off x="73160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439" name="Oval 442"/>
              <p:cNvSpPr>
                <a:spLocks noChangeAspect="1" noChangeArrowheads="1"/>
              </p:cNvSpPr>
              <p:nvPr userDrawn="1"/>
            </p:nvSpPr>
            <p:spPr bwMode="auto">
              <a:xfrm>
                <a:off x="1180927"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440" name="Oval 443"/>
              <p:cNvSpPr>
                <a:spLocks noChangeAspect="1" noChangeArrowheads="1"/>
              </p:cNvSpPr>
              <p:nvPr userDrawn="1"/>
            </p:nvSpPr>
            <p:spPr bwMode="auto">
              <a:xfrm>
                <a:off x="129401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441" name="Oval 444"/>
              <p:cNvSpPr>
                <a:spLocks noChangeAspect="1" noChangeArrowheads="1"/>
              </p:cNvSpPr>
              <p:nvPr userDrawn="1"/>
            </p:nvSpPr>
            <p:spPr bwMode="auto">
              <a:xfrm>
                <a:off x="1405586"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442" name="Oval 445"/>
              <p:cNvSpPr>
                <a:spLocks noChangeAspect="1" noChangeArrowheads="1"/>
              </p:cNvSpPr>
              <p:nvPr userDrawn="1"/>
            </p:nvSpPr>
            <p:spPr bwMode="auto">
              <a:xfrm>
                <a:off x="151867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443" name="Oval 446"/>
              <p:cNvSpPr>
                <a:spLocks noChangeAspect="1" noChangeArrowheads="1"/>
              </p:cNvSpPr>
              <p:nvPr userDrawn="1"/>
            </p:nvSpPr>
            <p:spPr bwMode="auto">
              <a:xfrm>
                <a:off x="1630247"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444" name="Oval 447"/>
              <p:cNvSpPr>
                <a:spLocks noChangeAspect="1" noChangeArrowheads="1"/>
              </p:cNvSpPr>
              <p:nvPr userDrawn="1"/>
            </p:nvSpPr>
            <p:spPr bwMode="auto">
              <a:xfrm>
                <a:off x="174333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445" name="Oval 448"/>
              <p:cNvSpPr>
                <a:spLocks noChangeAspect="1" noChangeArrowheads="1"/>
              </p:cNvSpPr>
              <p:nvPr userDrawn="1"/>
            </p:nvSpPr>
            <p:spPr bwMode="auto">
              <a:xfrm>
                <a:off x="1854906"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446" name="Oval 449"/>
              <p:cNvSpPr>
                <a:spLocks noChangeAspect="1" noChangeArrowheads="1"/>
              </p:cNvSpPr>
              <p:nvPr userDrawn="1"/>
            </p:nvSpPr>
            <p:spPr bwMode="auto">
              <a:xfrm>
                <a:off x="196799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447" name="Oval 450"/>
              <p:cNvSpPr>
                <a:spLocks noChangeAspect="1" noChangeArrowheads="1"/>
              </p:cNvSpPr>
              <p:nvPr userDrawn="1"/>
            </p:nvSpPr>
            <p:spPr bwMode="auto">
              <a:xfrm>
                <a:off x="2079566"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448" name="Oval 451"/>
              <p:cNvSpPr>
                <a:spLocks noChangeAspect="1" noChangeArrowheads="1"/>
              </p:cNvSpPr>
              <p:nvPr userDrawn="1"/>
            </p:nvSpPr>
            <p:spPr bwMode="auto">
              <a:xfrm>
                <a:off x="219265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449" name="Oval 452"/>
              <p:cNvSpPr>
                <a:spLocks noChangeAspect="1" noChangeArrowheads="1"/>
              </p:cNvSpPr>
              <p:nvPr userDrawn="1"/>
            </p:nvSpPr>
            <p:spPr bwMode="auto">
              <a:xfrm>
                <a:off x="2528886"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450" name="Oval 453"/>
              <p:cNvSpPr>
                <a:spLocks noChangeAspect="1" noChangeArrowheads="1"/>
              </p:cNvSpPr>
              <p:nvPr userDrawn="1"/>
            </p:nvSpPr>
            <p:spPr bwMode="auto">
              <a:xfrm>
                <a:off x="2641969"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451" name="Oval 454"/>
              <p:cNvSpPr>
                <a:spLocks noChangeAspect="1" noChangeArrowheads="1"/>
              </p:cNvSpPr>
              <p:nvPr userDrawn="1"/>
            </p:nvSpPr>
            <p:spPr bwMode="auto">
              <a:xfrm>
                <a:off x="2753545"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452" name="Oval 455"/>
              <p:cNvSpPr>
                <a:spLocks noChangeAspect="1" noChangeArrowheads="1"/>
              </p:cNvSpPr>
              <p:nvPr userDrawn="1"/>
            </p:nvSpPr>
            <p:spPr bwMode="auto">
              <a:xfrm>
                <a:off x="286663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453" name="Oval 456"/>
              <p:cNvSpPr>
                <a:spLocks noChangeAspect="1" noChangeArrowheads="1"/>
              </p:cNvSpPr>
              <p:nvPr userDrawn="1"/>
            </p:nvSpPr>
            <p:spPr bwMode="auto">
              <a:xfrm>
                <a:off x="4214589"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454" name="Oval 457"/>
              <p:cNvSpPr>
                <a:spLocks noChangeAspect="1" noChangeArrowheads="1"/>
              </p:cNvSpPr>
              <p:nvPr userDrawn="1"/>
            </p:nvSpPr>
            <p:spPr bwMode="auto">
              <a:xfrm>
                <a:off x="455233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455" name="Oval 458"/>
              <p:cNvSpPr>
                <a:spLocks noChangeAspect="1" noChangeArrowheads="1"/>
              </p:cNvSpPr>
              <p:nvPr userDrawn="1"/>
            </p:nvSpPr>
            <p:spPr bwMode="auto">
              <a:xfrm>
                <a:off x="4888568"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456" name="Oval 459"/>
              <p:cNvSpPr>
                <a:spLocks noChangeAspect="1" noChangeArrowheads="1"/>
              </p:cNvSpPr>
              <p:nvPr userDrawn="1"/>
            </p:nvSpPr>
            <p:spPr bwMode="auto">
              <a:xfrm>
                <a:off x="500165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457" name="Oval 460"/>
              <p:cNvSpPr>
                <a:spLocks noChangeAspect="1" noChangeArrowheads="1"/>
              </p:cNvSpPr>
              <p:nvPr userDrawn="1"/>
            </p:nvSpPr>
            <p:spPr bwMode="auto">
              <a:xfrm>
                <a:off x="5113228"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458" name="Oval 461"/>
              <p:cNvSpPr>
                <a:spLocks noChangeAspect="1" noChangeArrowheads="1"/>
              </p:cNvSpPr>
              <p:nvPr userDrawn="1"/>
            </p:nvSpPr>
            <p:spPr bwMode="auto">
              <a:xfrm>
                <a:off x="522631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459" name="Oval 462"/>
              <p:cNvSpPr>
                <a:spLocks noChangeAspect="1" noChangeArrowheads="1"/>
              </p:cNvSpPr>
              <p:nvPr userDrawn="1"/>
            </p:nvSpPr>
            <p:spPr bwMode="auto">
              <a:xfrm>
                <a:off x="533788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460" name="Oval 463"/>
              <p:cNvSpPr>
                <a:spLocks noChangeAspect="1" noChangeArrowheads="1"/>
              </p:cNvSpPr>
              <p:nvPr userDrawn="1"/>
            </p:nvSpPr>
            <p:spPr bwMode="auto">
              <a:xfrm>
                <a:off x="545097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461" name="Oval 464"/>
              <p:cNvSpPr>
                <a:spLocks noChangeAspect="1" noChangeArrowheads="1"/>
              </p:cNvSpPr>
              <p:nvPr userDrawn="1"/>
            </p:nvSpPr>
            <p:spPr bwMode="auto">
              <a:xfrm>
                <a:off x="5562548"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462" name="Oval 465"/>
              <p:cNvSpPr>
                <a:spLocks noChangeAspect="1" noChangeArrowheads="1"/>
              </p:cNvSpPr>
              <p:nvPr userDrawn="1"/>
            </p:nvSpPr>
            <p:spPr bwMode="auto">
              <a:xfrm>
                <a:off x="567563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463" name="Oval 466"/>
              <p:cNvSpPr>
                <a:spLocks noChangeAspect="1" noChangeArrowheads="1"/>
              </p:cNvSpPr>
              <p:nvPr userDrawn="1"/>
            </p:nvSpPr>
            <p:spPr bwMode="auto">
              <a:xfrm>
                <a:off x="578720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464" name="Oval 467"/>
              <p:cNvSpPr>
                <a:spLocks noChangeAspect="1" noChangeArrowheads="1"/>
              </p:cNvSpPr>
              <p:nvPr userDrawn="1"/>
            </p:nvSpPr>
            <p:spPr bwMode="auto">
              <a:xfrm>
                <a:off x="590029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465" name="Oval 468"/>
              <p:cNvSpPr>
                <a:spLocks noChangeAspect="1" noChangeArrowheads="1"/>
              </p:cNvSpPr>
              <p:nvPr userDrawn="1"/>
            </p:nvSpPr>
            <p:spPr bwMode="auto">
              <a:xfrm>
                <a:off x="6013375"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466" name="Oval 469"/>
              <p:cNvSpPr>
                <a:spLocks noChangeAspect="1" noChangeArrowheads="1"/>
              </p:cNvSpPr>
              <p:nvPr userDrawn="1"/>
            </p:nvSpPr>
            <p:spPr bwMode="auto">
              <a:xfrm>
                <a:off x="612495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467" name="Oval 470"/>
              <p:cNvSpPr>
                <a:spLocks noChangeAspect="1" noChangeArrowheads="1"/>
              </p:cNvSpPr>
              <p:nvPr userDrawn="1"/>
            </p:nvSpPr>
            <p:spPr bwMode="auto">
              <a:xfrm>
                <a:off x="6238035"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468" name="Oval 471"/>
              <p:cNvSpPr>
                <a:spLocks noChangeAspect="1" noChangeArrowheads="1"/>
              </p:cNvSpPr>
              <p:nvPr userDrawn="1"/>
            </p:nvSpPr>
            <p:spPr bwMode="auto">
              <a:xfrm>
                <a:off x="634961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469" name="Oval 472"/>
              <p:cNvSpPr>
                <a:spLocks noChangeAspect="1" noChangeArrowheads="1"/>
              </p:cNvSpPr>
              <p:nvPr userDrawn="1"/>
            </p:nvSpPr>
            <p:spPr bwMode="auto">
              <a:xfrm>
                <a:off x="646269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470" name="Oval 473"/>
              <p:cNvSpPr>
                <a:spLocks noChangeAspect="1" noChangeArrowheads="1"/>
              </p:cNvSpPr>
              <p:nvPr userDrawn="1"/>
            </p:nvSpPr>
            <p:spPr bwMode="auto">
              <a:xfrm>
                <a:off x="657427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471" name="Oval 474"/>
              <p:cNvSpPr>
                <a:spLocks noChangeAspect="1" noChangeArrowheads="1"/>
              </p:cNvSpPr>
              <p:nvPr userDrawn="1"/>
            </p:nvSpPr>
            <p:spPr bwMode="auto">
              <a:xfrm>
                <a:off x="6687355"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472" name="Oval 475"/>
              <p:cNvSpPr>
                <a:spLocks noChangeAspect="1" noChangeArrowheads="1"/>
              </p:cNvSpPr>
              <p:nvPr userDrawn="1"/>
            </p:nvSpPr>
            <p:spPr bwMode="auto">
              <a:xfrm>
                <a:off x="679893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473" name="Oval 476"/>
              <p:cNvSpPr>
                <a:spLocks noChangeAspect="1" noChangeArrowheads="1"/>
              </p:cNvSpPr>
              <p:nvPr userDrawn="1"/>
            </p:nvSpPr>
            <p:spPr bwMode="auto">
              <a:xfrm>
                <a:off x="691201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474" name="Oval 477"/>
              <p:cNvSpPr>
                <a:spLocks noChangeAspect="1" noChangeArrowheads="1"/>
              </p:cNvSpPr>
              <p:nvPr userDrawn="1"/>
            </p:nvSpPr>
            <p:spPr bwMode="auto">
              <a:xfrm>
                <a:off x="702359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475" name="Oval 478"/>
              <p:cNvSpPr>
                <a:spLocks noChangeAspect="1" noChangeArrowheads="1"/>
              </p:cNvSpPr>
              <p:nvPr userDrawn="1"/>
            </p:nvSpPr>
            <p:spPr bwMode="auto">
              <a:xfrm>
                <a:off x="7136674"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476" name="Oval 479"/>
              <p:cNvSpPr>
                <a:spLocks noChangeAspect="1" noChangeArrowheads="1"/>
              </p:cNvSpPr>
              <p:nvPr userDrawn="1"/>
            </p:nvSpPr>
            <p:spPr bwMode="auto">
              <a:xfrm>
                <a:off x="724825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477" name="Oval 480"/>
              <p:cNvSpPr>
                <a:spLocks noChangeAspect="1" noChangeArrowheads="1"/>
              </p:cNvSpPr>
              <p:nvPr userDrawn="1"/>
            </p:nvSpPr>
            <p:spPr bwMode="auto">
              <a:xfrm>
                <a:off x="736133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478" name="Oval 481"/>
              <p:cNvSpPr>
                <a:spLocks noChangeAspect="1" noChangeArrowheads="1"/>
              </p:cNvSpPr>
              <p:nvPr userDrawn="1"/>
            </p:nvSpPr>
            <p:spPr bwMode="auto">
              <a:xfrm>
                <a:off x="747291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479" name="Oval 482"/>
              <p:cNvSpPr>
                <a:spLocks noChangeAspect="1" noChangeArrowheads="1"/>
              </p:cNvSpPr>
              <p:nvPr userDrawn="1"/>
            </p:nvSpPr>
            <p:spPr bwMode="auto">
              <a:xfrm>
                <a:off x="8035314"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480" name="Oval 483"/>
              <p:cNvSpPr>
                <a:spLocks noChangeAspect="1" noChangeArrowheads="1"/>
              </p:cNvSpPr>
              <p:nvPr userDrawn="1"/>
            </p:nvSpPr>
            <p:spPr bwMode="auto">
              <a:xfrm>
                <a:off x="814689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481" name="Oval 484"/>
              <p:cNvSpPr>
                <a:spLocks noChangeAspect="1" noChangeArrowheads="1"/>
              </p:cNvSpPr>
              <p:nvPr userDrawn="1"/>
            </p:nvSpPr>
            <p:spPr bwMode="auto">
              <a:xfrm>
                <a:off x="50694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482" name="Oval 485"/>
              <p:cNvSpPr>
                <a:spLocks noChangeAspect="1" noChangeArrowheads="1"/>
              </p:cNvSpPr>
              <p:nvPr userDrawn="1"/>
            </p:nvSpPr>
            <p:spPr bwMode="auto">
              <a:xfrm>
                <a:off x="1180927"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483" name="Oval 486"/>
              <p:cNvSpPr>
                <a:spLocks noChangeAspect="1" noChangeArrowheads="1"/>
              </p:cNvSpPr>
              <p:nvPr userDrawn="1"/>
            </p:nvSpPr>
            <p:spPr bwMode="auto">
              <a:xfrm>
                <a:off x="129401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484" name="Oval 487"/>
              <p:cNvSpPr>
                <a:spLocks noChangeAspect="1" noChangeArrowheads="1"/>
              </p:cNvSpPr>
              <p:nvPr userDrawn="1"/>
            </p:nvSpPr>
            <p:spPr bwMode="auto">
              <a:xfrm>
                <a:off x="140558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485" name="Oval 488"/>
              <p:cNvSpPr>
                <a:spLocks noChangeAspect="1" noChangeArrowheads="1"/>
              </p:cNvSpPr>
              <p:nvPr userDrawn="1"/>
            </p:nvSpPr>
            <p:spPr bwMode="auto">
              <a:xfrm>
                <a:off x="151867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486" name="Oval 489"/>
              <p:cNvSpPr>
                <a:spLocks noChangeAspect="1" noChangeArrowheads="1"/>
              </p:cNvSpPr>
              <p:nvPr userDrawn="1"/>
            </p:nvSpPr>
            <p:spPr bwMode="auto">
              <a:xfrm>
                <a:off x="1630247"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487" name="Oval 490"/>
              <p:cNvSpPr>
                <a:spLocks noChangeAspect="1" noChangeArrowheads="1"/>
              </p:cNvSpPr>
              <p:nvPr userDrawn="1"/>
            </p:nvSpPr>
            <p:spPr bwMode="auto">
              <a:xfrm>
                <a:off x="174333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488" name="Oval 491"/>
              <p:cNvSpPr>
                <a:spLocks noChangeAspect="1" noChangeArrowheads="1"/>
              </p:cNvSpPr>
              <p:nvPr userDrawn="1"/>
            </p:nvSpPr>
            <p:spPr bwMode="auto">
              <a:xfrm>
                <a:off x="185490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489" name="Oval 492"/>
              <p:cNvSpPr>
                <a:spLocks noChangeAspect="1" noChangeArrowheads="1"/>
              </p:cNvSpPr>
              <p:nvPr userDrawn="1"/>
            </p:nvSpPr>
            <p:spPr bwMode="auto">
              <a:xfrm>
                <a:off x="196799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490" name="Oval 493"/>
              <p:cNvSpPr>
                <a:spLocks noChangeAspect="1" noChangeArrowheads="1"/>
              </p:cNvSpPr>
              <p:nvPr userDrawn="1"/>
            </p:nvSpPr>
            <p:spPr bwMode="auto">
              <a:xfrm>
                <a:off x="207956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491" name="Oval 494"/>
              <p:cNvSpPr>
                <a:spLocks noChangeAspect="1" noChangeArrowheads="1"/>
              </p:cNvSpPr>
              <p:nvPr userDrawn="1"/>
            </p:nvSpPr>
            <p:spPr bwMode="auto">
              <a:xfrm>
                <a:off x="219265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492" name="Oval 495"/>
              <p:cNvSpPr>
                <a:spLocks noChangeAspect="1" noChangeArrowheads="1"/>
              </p:cNvSpPr>
              <p:nvPr userDrawn="1"/>
            </p:nvSpPr>
            <p:spPr bwMode="auto">
              <a:xfrm>
                <a:off x="230422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493" name="Oval 496"/>
              <p:cNvSpPr>
                <a:spLocks noChangeAspect="1" noChangeArrowheads="1"/>
              </p:cNvSpPr>
              <p:nvPr userDrawn="1"/>
            </p:nvSpPr>
            <p:spPr bwMode="auto">
              <a:xfrm>
                <a:off x="241731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494" name="Oval 497"/>
              <p:cNvSpPr>
                <a:spLocks noChangeAspect="1" noChangeArrowheads="1"/>
              </p:cNvSpPr>
              <p:nvPr userDrawn="1"/>
            </p:nvSpPr>
            <p:spPr bwMode="auto">
              <a:xfrm>
                <a:off x="252888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495" name="Oval 498"/>
              <p:cNvSpPr>
                <a:spLocks noChangeAspect="1" noChangeArrowheads="1"/>
              </p:cNvSpPr>
              <p:nvPr userDrawn="1"/>
            </p:nvSpPr>
            <p:spPr bwMode="auto">
              <a:xfrm>
                <a:off x="2641969"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496" name="Oval 499"/>
              <p:cNvSpPr>
                <a:spLocks noChangeAspect="1" noChangeArrowheads="1"/>
              </p:cNvSpPr>
              <p:nvPr userDrawn="1"/>
            </p:nvSpPr>
            <p:spPr bwMode="auto">
              <a:xfrm>
                <a:off x="2753545"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497" name="Oval 500"/>
              <p:cNvSpPr>
                <a:spLocks noChangeAspect="1" noChangeArrowheads="1"/>
              </p:cNvSpPr>
              <p:nvPr userDrawn="1"/>
            </p:nvSpPr>
            <p:spPr bwMode="auto">
              <a:xfrm>
                <a:off x="286663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498" name="Oval 501"/>
              <p:cNvSpPr>
                <a:spLocks noChangeAspect="1" noChangeArrowheads="1"/>
              </p:cNvSpPr>
              <p:nvPr userDrawn="1"/>
            </p:nvSpPr>
            <p:spPr bwMode="auto">
              <a:xfrm>
                <a:off x="297820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499" name="Oval 502"/>
              <p:cNvSpPr>
                <a:spLocks noChangeAspect="1" noChangeArrowheads="1"/>
              </p:cNvSpPr>
              <p:nvPr userDrawn="1"/>
            </p:nvSpPr>
            <p:spPr bwMode="auto">
              <a:xfrm>
                <a:off x="4103013"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500" name="Oval 503"/>
              <p:cNvSpPr>
                <a:spLocks noChangeAspect="1" noChangeArrowheads="1"/>
              </p:cNvSpPr>
              <p:nvPr userDrawn="1"/>
            </p:nvSpPr>
            <p:spPr bwMode="auto">
              <a:xfrm>
                <a:off x="4214589"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501" name="Oval 504"/>
              <p:cNvSpPr>
                <a:spLocks noChangeAspect="1" noChangeArrowheads="1"/>
              </p:cNvSpPr>
              <p:nvPr userDrawn="1"/>
            </p:nvSpPr>
            <p:spPr bwMode="auto">
              <a:xfrm>
                <a:off x="4327672"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502" name="Oval 505"/>
              <p:cNvSpPr>
                <a:spLocks noChangeAspect="1" noChangeArrowheads="1"/>
              </p:cNvSpPr>
              <p:nvPr userDrawn="1"/>
            </p:nvSpPr>
            <p:spPr bwMode="auto">
              <a:xfrm>
                <a:off x="4439248"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503" name="Oval 506"/>
              <p:cNvSpPr>
                <a:spLocks noChangeAspect="1" noChangeArrowheads="1"/>
              </p:cNvSpPr>
              <p:nvPr userDrawn="1"/>
            </p:nvSpPr>
            <p:spPr bwMode="auto">
              <a:xfrm>
                <a:off x="455233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504" name="Oval 507"/>
              <p:cNvSpPr>
                <a:spLocks noChangeAspect="1" noChangeArrowheads="1"/>
              </p:cNvSpPr>
              <p:nvPr userDrawn="1"/>
            </p:nvSpPr>
            <p:spPr bwMode="auto">
              <a:xfrm>
                <a:off x="466390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505" name="Oval 508"/>
              <p:cNvSpPr>
                <a:spLocks noChangeAspect="1" noChangeArrowheads="1"/>
              </p:cNvSpPr>
              <p:nvPr userDrawn="1"/>
            </p:nvSpPr>
            <p:spPr bwMode="auto">
              <a:xfrm>
                <a:off x="4776992"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506" name="Oval 509"/>
              <p:cNvSpPr>
                <a:spLocks noChangeAspect="1" noChangeArrowheads="1"/>
              </p:cNvSpPr>
              <p:nvPr userDrawn="1"/>
            </p:nvSpPr>
            <p:spPr bwMode="auto">
              <a:xfrm>
                <a:off x="4888568" y="2385118"/>
                <a:ext cx="85944" cy="85943"/>
              </a:xfrm>
              <a:prstGeom prst="ellipse">
                <a:avLst/>
              </a:prstGeom>
              <a:grpFill/>
              <a:ln>
                <a:noFill/>
              </a:ln>
              <a:effec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507" name="Oval 510"/>
              <p:cNvSpPr>
                <a:spLocks noChangeAspect="1" noChangeArrowheads="1"/>
              </p:cNvSpPr>
              <p:nvPr userDrawn="1"/>
            </p:nvSpPr>
            <p:spPr bwMode="auto">
              <a:xfrm>
                <a:off x="500165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508" name="Oval 511"/>
              <p:cNvSpPr>
                <a:spLocks noChangeAspect="1" noChangeArrowheads="1"/>
              </p:cNvSpPr>
              <p:nvPr userDrawn="1"/>
            </p:nvSpPr>
            <p:spPr bwMode="auto">
              <a:xfrm>
                <a:off x="511322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509" name="Oval 512"/>
              <p:cNvSpPr>
                <a:spLocks noChangeAspect="1" noChangeArrowheads="1"/>
              </p:cNvSpPr>
              <p:nvPr userDrawn="1"/>
            </p:nvSpPr>
            <p:spPr bwMode="auto">
              <a:xfrm>
                <a:off x="522631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510" name="Oval 513"/>
              <p:cNvSpPr>
                <a:spLocks noChangeAspect="1" noChangeArrowheads="1"/>
              </p:cNvSpPr>
              <p:nvPr userDrawn="1"/>
            </p:nvSpPr>
            <p:spPr bwMode="auto">
              <a:xfrm>
                <a:off x="5337887"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511" name="Oval 514"/>
              <p:cNvSpPr>
                <a:spLocks noChangeAspect="1" noChangeArrowheads="1"/>
              </p:cNvSpPr>
              <p:nvPr userDrawn="1"/>
            </p:nvSpPr>
            <p:spPr bwMode="auto">
              <a:xfrm>
                <a:off x="545097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512" name="Oval 515"/>
              <p:cNvSpPr>
                <a:spLocks noChangeAspect="1" noChangeArrowheads="1"/>
              </p:cNvSpPr>
              <p:nvPr userDrawn="1"/>
            </p:nvSpPr>
            <p:spPr bwMode="auto">
              <a:xfrm>
                <a:off x="556254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513" name="Oval 516"/>
              <p:cNvSpPr>
                <a:spLocks noChangeAspect="1" noChangeArrowheads="1"/>
              </p:cNvSpPr>
              <p:nvPr userDrawn="1"/>
            </p:nvSpPr>
            <p:spPr bwMode="auto">
              <a:xfrm>
                <a:off x="567563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514" name="Oval 517"/>
              <p:cNvSpPr>
                <a:spLocks noChangeAspect="1" noChangeArrowheads="1"/>
              </p:cNvSpPr>
              <p:nvPr userDrawn="1"/>
            </p:nvSpPr>
            <p:spPr bwMode="auto">
              <a:xfrm>
                <a:off x="5787207"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515" name="Oval 518"/>
              <p:cNvSpPr>
                <a:spLocks noChangeAspect="1" noChangeArrowheads="1"/>
              </p:cNvSpPr>
              <p:nvPr userDrawn="1"/>
            </p:nvSpPr>
            <p:spPr bwMode="auto">
              <a:xfrm>
                <a:off x="590029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516" name="Oval 519"/>
              <p:cNvSpPr>
                <a:spLocks noChangeAspect="1" noChangeArrowheads="1"/>
              </p:cNvSpPr>
              <p:nvPr userDrawn="1"/>
            </p:nvSpPr>
            <p:spPr bwMode="auto">
              <a:xfrm>
                <a:off x="6013375"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517" name="Oval 520"/>
              <p:cNvSpPr>
                <a:spLocks noChangeAspect="1" noChangeArrowheads="1"/>
              </p:cNvSpPr>
              <p:nvPr userDrawn="1"/>
            </p:nvSpPr>
            <p:spPr bwMode="auto">
              <a:xfrm>
                <a:off x="612495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518" name="Oval 521"/>
              <p:cNvSpPr>
                <a:spLocks noChangeAspect="1" noChangeArrowheads="1"/>
              </p:cNvSpPr>
              <p:nvPr userDrawn="1"/>
            </p:nvSpPr>
            <p:spPr bwMode="auto">
              <a:xfrm>
                <a:off x="6238035"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519" name="Oval 522"/>
              <p:cNvSpPr>
                <a:spLocks noChangeAspect="1" noChangeArrowheads="1"/>
              </p:cNvSpPr>
              <p:nvPr userDrawn="1"/>
            </p:nvSpPr>
            <p:spPr bwMode="auto">
              <a:xfrm>
                <a:off x="634961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520" name="Oval 523"/>
              <p:cNvSpPr>
                <a:spLocks noChangeAspect="1" noChangeArrowheads="1"/>
              </p:cNvSpPr>
              <p:nvPr userDrawn="1"/>
            </p:nvSpPr>
            <p:spPr bwMode="auto">
              <a:xfrm>
                <a:off x="646269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521" name="Oval 524"/>
              <p:cNvSpPr>
                <a:spLocks noChangeAspect="1" noChangeArrowheads="1"/>
              </p:cNvSpPr>
              <p:nvPr userDrawn="1"/>
            </p:nvSpPr>
            <p:spPr bwMode="auto">
              <a:xfrm>
                <a:off x="657427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522" name="Oval 525"/>
              <p:cNvSpPr>
                <a:spLocks noChangeAspect="1" noChangeArrowheads="1"/>
              </p:cNvSpPr>
              <p:nvPr userDrawn="1"/>
            </p:nvSpPr>
            <p:spPr bwMode="auto">
              <a:xfrm>
                <a:off x="6687355"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523" name="Oval 526"/>
              <p:cNvSpPr>
                <a:spLocks noChangeAspect="1" noChangeArrowheads="1"/>
              </p:cNvSpPr>
              <p:nvPr userDrawn="1"/>
            </p:nvSpPr>
            <p:spPr bwMode="auto">
              <a:xfrm>
                <a:off x="679893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524" name="Oval 527"/>
              <p:cNvSpPr>
                <a:spLocks noChangeAspect="1" noChangeArrowheads="1"/>
              </p:cNvSpPr>
              <p:nvPr userDrawn="1"/>
            </p:nvSpPr>
            <p:spPr bwMode="auto">
              <a:xfrm>
                <a:off x="691201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525" name="Oval 528"/>
              <p:cNvSpPr>
                <a:spLocks noChangeAspect="1" noChangeArrowheads="1"/>
              </p:cNvSpPr>
              <p:nvPr userDrawn="1"/>
            </p:nvSpPr>
            <p:spPr bwMode="auto">
              <a:xfrm>
                <a:off x="702359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526" name="Oval 529"/>
              <p:cNvSpPr>
                <a:spLocks noChangeAspect="1" noChangeArrowheads="1"/>
              </p:cNvSpPr>
              <p:nvPr userDrawn="1"/>
            </p:nvSpPr>
            <p:spPr bwMode="auto">
              <a:xfrm>
                <a:off x="713667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527" name="Oval 530"/>
              <p:cNvSpPr>
                <a:spLocks noChangeAspect="1" noChangeArrowheads="1"/>
              </p:cNvSpPr>
              <p:nvPr userDrawn="1"/>
            </p:nvSpPr>
            <p:spPr bwMode="auto">
              <a:xfrm>
                <a:off x="724825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528" name="Oval 531"/>
              <p:cNvSpPr>
                <a:spLocks noChangeAspect="1" noChangeArrowheads="1"/>
              </p:cNvSpPr>
              <p:nvPr userDrawn="1"/>
            </p:nvSpPr>
            <p:spPr bwMode="auto">
              <a:xfrm>
                <a:off x="736133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529" name="Oval 532"/>
              <p:cNvSpPr>
                <a:spLocks noChangeAspect="1" noChangeArrowheads="1"/>
              </p:cNvSpPr>
              <p:nvPr userDrawn="1"/>
            </p:nvSpPr>
            <p:spPr bwMode="auto">
              <a:xfrm>
                <a:off x="747291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530" name="Oval 533"/>
              <p:cNvSpPr>
                <a:spLocks noChangeAspect="1" noChangeArrowheads="1"/>
              </p:cNvSpPr>
              <p:nvPr userDrawn="1"/>
            </p:nvSpPr>
            <p:spPr bwMode="auto">
              <a:xfrm>
                <a:off x="758599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531" name="Oval 534"/>
              <p:cNvSpPr>
                <a:spLocks noChangeAspect="1" noChangeArrowheads="1"/>
              </p:cNvSpPr>
              <p:nvPr userDrawn="1"/>
            </p:nvSpPr>
            <p:spPr bwMode="auto">
              <a:xfrm>
                <a:off x="769757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532" name="Oval 535"/>
              <p:cNvSpPr>
                <a:spLocks noChangeAspect="1" noChangeArrowheads="1"/>
              </p:cNvSpPr>
              <p:nvPr userDrawn="1"/>
            </p:nvSpPr>
            <p:spPr bwMode="auto">
              <a:xfrm>
                <a:off x="803531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533" name="Oval 536"/>
              <p:cNvSpPr>
                <a:spLocks noChangeAspect="1" noChangeArrowheads="1"/>
              </p:cNvSpPr>
              <p:nvPr userDrawn="1"/>
            </p:nvSpPr>
            <p:spPr bwMode="auto">
              <a:xfrm>
                <a:off x="140558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534" name="Oval 537"/>
              <p:cNvSpPr>
                <a:spLocks noChangeAspect="1" noChangeArrowheads="1"/>
              </p:cNvSpPr>
              <p:nvPr userDrawn="1"/>
            </p:nvSpPr>
            <p:spPr bwMode="auto">
              <a:xfrm>
                <a:off x="151867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535" name="Oval 538"/>
              <p:cNvSpPr>
                <a:spLocks noChangeAspect="1" noChangeArrowheads="1"/>
              </p:cNvSpPr>
              <p:nvPr userDrawn="1"/>
            </p:nvSpPr>
            <p:spPr bwMode="auto">
              <a:xfrm>
                <a:off x="1630247"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536" name="Oval 539"/>
              <p:cNvSpPr>
                <a:spLocks noChangeAspect="1" noChangeArrowheads="1"/>
              </p:cNvSpPr>
              <p:nvPr userDrawn="1"/>
            </p:nvSpPr>
            <p:spPr bwMode="auto">
              <a:xfrm>
                <a:off x="174333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537" name="Oval 540"/>
              <p:cNvSpPr>
                <a:spLocks noChangeAspect="1" noChangeArrowheads="1"/>
              </p:cNvSpPr>
              <p:nvPr userDrawn="1"/>
            </p:nvSpPr>
            <p:spPr bwMode="auto">
              <a:xfrm>
                <a:off x="185490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538" name="Oval 541"/>
              <p:cNvSpPr>
                <a:spLocks noChangeAspect="1" noChangeArrowheads="1"/>
              </p:cNvSpPr>
              <p:nvPr userDrawn="1"/>
            </p:nvSpPr>
            <p:spPr bwMode="auto">
              <a:xfrm>
                <a:off x="196799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539" name="Oval 542"/>
              <p:cNvSpPr>
                <a:spLocks noChangeAspect="1" noChangeArrowheads="1"/>
              </p:cNvSpPr>
              <p:nvPr userDrawn="1"/>
            </p:nvSpPr>
            <p:spPr bwMode="auto">
              <a:xfrm>
                <a:off x="207956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540" name="Oval 543"/>
              <p:cNvSpPr>
                <a:spLocks noChangeAspect="1" noChangeArrowheads="1"/>
              </p:cNvSpPr>
              <p:nvPr userDrawn="1"/>
            </p:nvSpPr>
            <p:spPr bwMode="auto">
              <a:xfrm>
                <a:off x="219265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541" name="Oval 544"/>
              <p:cNvSpPr>
                <a:spLocks noChangeAspect="1" noChangeArrowheads="1"/>
              </p:cNvSpPr>
              <p:nvPr userDrawn="1"/>
            </p:nvSpPr>
            <p:spPr bwMode="auto">
              <a:xfrm>
                <a:off x="230422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542" name="Oval 545"/>
              <p:cNvSpPr>
                <a:spLocks noChangeAspect="1" noChangeArrowheads="1"/>
              </p:cNvSpPr>
              <p:nvPr userDrawn="1"/>
            </p:nvSpPr>
            <p:spPr bwMode="auto">
              <a:xfrm>
                <a:off x="241731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543" name="Oval 546"/>
              <p:cNvSpPr>
                <a:spLocks noChangeAspect="1" noChangeArrowheads="1"/>
              </p:cNvSpPr>
              <p:nvPr userDrawn="1"/>
            </p:nvSpPr>
            <p:spPr bwMode="auto">
              <a:xfrm>
                <a:off x="252888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544" name="Oval 547"/>
              <p:cNvSpPr>
                <a:spLocks noChangeAspect="1" noChangeArrowheads="1"/>
              </p:cNvSpPr>
              <p:nvPr userDrawn="1"/>
            </p:nvSpPr>
            <p:spPr bwMode="auto">
              <a:xfrm>
                <a:off x="2641969"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545" name="Oval 548"/>
              <p:cNvSpPr>
                <a:spLocks noChangeAspect="1" noChangeArrowheads="1"/>
              </p:cNvSpPr>
              <p:nvPr userDrawn="1"/>
            </p:nvSpPr>
            <p:spPr bwMode="auto">
              <a:xfrm>
                <a:off x="2753545"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546" name="Oval 549"/>
              <p:cNvSpPr>
                <a:spLocks noChangeAspect="1" noChangeArrowheads="1"/>
              </p:cNvSpPr>
              <p:nvPr userDrawn="1"/>
            </p:nvSpPr>
            <p:spPr bwMode="auto">
              <a:xfrm>
                <a:off x="286663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547" name="Oval 550"/>
              <p:cNvSpPr>
                <a:spLocks noChangeAspect="1" noChangeArrowheads="1"/>
              </p:cNvSpPr>
              <p:nvPr userDrawn="1"/>
            </p:nvSpPr>
            <p:spPr bwMode="auto">
              <a:xfrm>
                <a:off x="297820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548" name="Oval 551"/>
              <p:cNvSpPr>
                <a:spLocks noChangeAspect="1" noChangeArrowheads="1"/>
              </p:cNvSpPr>
              <p:nvPr userDrawn="1"/>
            </p:nvSpPr>
            <p:spPr bwMode="auto">
              <a:xfrm>
                <a:off x="4214589"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549" name="Oval 552"/>
              <p:cNvSpPr>
                <a:spLocks noChangeAspect="1" noChangeArrowheads="1"/>
              </p:cNvSpPr>
              <p:nvPr userDrawn="1"/>
            </p:nvSpPr>
            <p:spPr bwMode="auto">
              <a:xfrm>
                <a:off x="4327672" y="2489154"/>
                <a:ext cx="85944" cy="85944"/>
              </a:xfrm>
              <a:prstGeom prst="ellipse">
                <a:avLst/>
              </a:prstGeom>
              <a:grpFill/>
              <a:ln>
                <a:noFill/>
              </a:ln>
              <a:effec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550" name="Oval 553"/>
              <p:cNvSpPr>
                <a:spLocks noChangeAspect="1" noChangeArrowheads="1"/>
              </p:cNvSpPr>
              <p:nvPr userDrawn="1"/>
            </p:nvSpPr>
            <p:spPr bwMode="auto">
              <a:xfrm>
                <a:off x="4439248"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551" name="Oval 554"/>
              <p:cNvSpPr>
                <a:spLocks noChangeAspect="1" noChangeArrowheads="1"/>
              </p:cNvSpPr>
              <p:nvPr userDrawn="1"/>
            </p:nvSpPr>
            <p:spPr bwMode="auto">
              <a:xfrm>
                <a:off x="455233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552" name="Oval 555"/>
              <p:cNvSpPr>
                <a:spLocks noChangeAspect="1" noChangeArrowheads="1"/>
              </p:cNvSpPr>
              <p:nvPr userDrawn="1"/>
            </p:nvSpPr>
            <p:spPr bwMode="auto">
              <a:xfrm>
                <a:off x="466390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553" name="Oval 556"/>
              <p:cNvSpPr>
                <a:spLocks noChangeAspect="1" noChangeArrowheads="1"/>
              </p:cNvSpPr>
              <p:nvPr userDrawn="1"/>
            </p:nvSpPr>
            <p:spPr bwMode="auto">
              <a:xfrm>
                <a:off x="4776992"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554" name="Oval 557"/>
              <p:cNvSpPr>
                <a:spLocks noChangeAspect="1" noChangeArrowheads="1"/>
              </p:cNvSpPr>
              <p:nvPr userDrawn="1"/>
            </p:nvSpPr>
            <p:spPr bwMode="auto">
              <a:xfrm>
                <a:off x="4888568"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555" name="Oval 558"/>
              <p:cNvSpPr>
                <a:spLocks noChangeAspect="1" noChangeArrowheads="1"/>
              </p:cNvSpPr>
              <p:nvPr userDrawn="1"/>
            </p:nvSpPr>
            <p:spPr bwMode="auto">
              <a:xfrm>
                <a:off x="500165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556" name="Oval 559"/>
              <p:cNvSpPr>
                <a:spLocks noChangeAspect="1" noChangeArrowheads="1"/>
              </p:cNvSpPr>
              <p:nvPr userDrawn="1"/>
            </p:nvSpPr>
            <p:spPr bwMode="auto">
              <a:xfrm>
                <a:off x="511322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557" name="Oval 560"/>
              <p:cNvSpPr>
                <a:spLocks noChangeAspect="1" noChangeArrowheads="1"/>
              </p:cNvSpPr>
              <p:nvPr userDrawn="1"/>
            </p:nvSpPr>
            <p:spPr bwMode="auto">
              <a:xfrm>
                <a:off x="522631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558" name="Oval 561"/>
              <p:cNvSpPr>
                <a:spLocks noChangeAspect="1" noChangeArrowheads="1"/>
              </p:cNvSpPr>
              <p:nvPr userDrawn="1"/>
            </p:nvSpPr>
            <p:spPr bwMode="auto">
              <a:xfrm>
                <a:off x="5337887"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559" name="Oval 562"/>
              <p:cNvSpPr>
                <a:spLocks noChangeAspect="1" noChangeArrowheads="1"/>
              </p:cNvSpPr>
              <p:nvPr userDrawn="1"/>
            </p:nvSpPr>
            <p:spPr bwMode="auto">
              <a:xfrm>
                <a:off x="545097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560" name="Oval 563"/>
              <p:cNvSpPr>
                <a:spLocks noChangeAspect="1" noChangeArrowheads="1"/>
              </p:cNvSpPr>
              <p:nvPr userDrawn="1"/>
            </p:nvSpPr>
            <p:spPr bwMode="auto">
              <a:xfrm>
                <a:off x="556254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561" name="Oval 564"/>
              <p:cNvSpPr>
                <a:spLocks noChangeAspect="1" noChangeArrowheads="1"/>
              </p:cNvSpPr>
              <p:nvPr userDrawn="1"/>
            </p:nvSpPr>
            <p:spPr bwMode="auto">
              <a:xfrm>
                <a:off x="567563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562" name="Oval 565"/>
              <p:cNvSpPr>
                <a:spLocks noChangeAspect="1" noChangeArrowheads="1"/>
              </p:cNvSpPr>
              <p:nvPr userDrawn="1"/>
            </p:nvSpPr>
            <p:spPr bwMode="auto">
              <a:xfrm>
                <a:off x="5787207"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563" name="Oval 566"/>
              <p:cNvSpPr>
                <a:spLocks noChangeAspect="1" noChangeArrowheads="1"/>
              </p:cNvSpPr>
              <p:nvPr userDrawn="1"/>
            </p:nvSpPr>
            <p:spPr bwMode="auto">
              <a:xfrm>
                <a:off x="590029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564" name="Oval 567"/>
              <p:cNvSpPr>
                <a:spLocks noChangeAspect="1" noChangeArrowheads="1"/>
              </p:cNvSpPr>
              <p:nvPr userDrawn="1"/>
            </p:nvSpPr>
            <p:spPr bwMode="auto">
              <a:xfrm>
                <a:off x="6013375"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565" name="Oval 568"/>
              <p:cNvSpPr>
                <a:spLocks noChangeAspect="1" noChangeArrowheads="1"/>
              </p:cNvSpPr>
              <p:nvPr userDrawn="1"/>
            </p:nvSpPr>
            <p:spPr bwMode="auto">
              <a:xfrm>
                <a:off x="612495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566" name="Oval 569"/>
              <p:cNvSpPr>
                <a:spLocks noChangeAspect="1" noChangeArrowheads="1"/>
              </p:cNvSpPr>
              <p:nvPr userDrawn="1"/>
            </p:nvSpPr>
            <p:spPr bwMode="auto">
              <a:xfrm>
                <a:off x="6238035"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567" name="Oval 570"/>
              <p:cNvSpPr>
                <a:spLocks noChangeAspect="1" noChangeArrowheads="1"/>
              </p:cNvSpPr>
              <p:nvPr userDrawn="1"/>
            </p:nvSpPr>
            <p:spPr bwMode="auto">
              <a:xfrm>
                <a:off x="634961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568" name="Oval 571"/>
              <p:cNvSpPr>
                <a:spLocks noChangeAspect="1" noChangeArrowheads="1"/>
              </p:cNvSpPr>
              <p:nvPr userDrawn="1"/>
            </p:nvSpPr>
            <p:spPr bwMode="auto">
              <a:xfrm>
                <a:off x="646269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569" name="Oval 572"/>
              <p:cNvSpPr>
                <a:spLocks noChangeAspect="1" noChangeArrowheads="1"/>
              </p:cNvSpPr>
              <p:nvPr userDrawn="1"/>
            </p:nvSpPr>
            <p:spPr bwMode="auto">
              <a:xfrm>
                <a:off x="657427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570" name="Oval 573"/>
              <p:cNvSpPr>
                <a:spLocks noChangeAspect="1" noChangeArrowheads="1"/>
              </p:cNvSpPr>
              <p:nvPr userDrawn="1"/>
            </p:nvSpPr>
            <p:spPr bwMode="auto">
              <a:xfrm>
                <a:off x="6687355"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571" name="Oval 574"/>
              <p:cNvSpPr>
                <a:spLocks noChangeAspect="1" noChangeArrowheads="1"/>
              </p:cNvSpPr>
              <p:nvPr userDrawn="1"/>
            </p:nvSpPr>
            <p:spPr bwMode="auto">
              <a:xfrm>
                <a:off x="679893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572" name="Oval 575"/>
              <p:cNvSpPr>
                <a:spLocks noChangeAspect="1" noChangeArrowheads="1"/>
              </p:cNvSpPr>
              <p:nvPr userDrawn="1"/>
            </p:nvSpPr>
            <p:spPr bwMode="auto">
              <a:xfrm>
                <a:off x="691201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573" name="Oval 576"/>
              <p:cNvSpPr>
                <a:spLocks noChangeAspect="1" noChangeArrowheads="1"/>
              </p:cNvSpPr>
              <p:nvPr userDrawn="1"/>
            </p:nvSpPr>
            <p:spPr bwMode="auto">
              <a:xfrm>
                <a:off x="702359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574" name="Oval 577"/>
              <p:cNvSpPr>
                <a:spLocks noChangeAspect="1" noChangeArrowheads="1"/>
              </p:cNvSpPr>
              <p:nvPr userDrawn="1"/>
            </p:nvSpPr>
            <p:spPr bwMode="auto">
              <a:xfrm>
                <a:off x="713667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575" name="Oval 578"/>
              <p:cNvSpPr>
                <a:spLocks noChangeAspect="1" noChangeArrowheads="1"/>
              </p:cNvSpPr>
              <p:nvPr userDrawn="1"/>
            </p:nvSpPr>
            <p:spPr bwMode="auto">
              <a:xfrm>
                <a:off x="724825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576" name="Oval 579"/>
              <p:cNvSpPr>
                <a:spLocks noChangeAspect="1" noChangeArrowheads="1"/>
              </p:cNvSpPr>
              <p:nvPr userDrawn="1"/>
            </p:nvSpPr>
            <p:spPr bwMode="auto">
              <a:xfrm>
                <a:off x="736133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577" name="Oval 580"/>
              <p:cNvSpPr>
                <a:spLocks noChangeAspect="1" noChangeArrowheads="1"/>
              </p:cNvSpPr>
              <p:nvPr userDrawn="1"/>
            </p:nvSpPr>
            <p:spPr bwMode="auto">
              <a:xfrm>
                <a:off x="747291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578" name="Oval 581"/>
              <p:cNvSpPr>
                <a:spLocks noChangeAspect="1" noChangeArrowheads="1"/>
              </p:cNvSpPr>
              <p:nvPr userDrawn="1"/>
            </p:nvSpPr>
            <p:spPr bwMode="auto">
              <a:xfrm>
                <a:off x="758599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579" name="Oval 582"/>
              <p:cNvSpPr>
                <a:spLocks noChangeAspect="1" noChangeArrowheads="1"/>
              </p:cNvSpPr>
              <p:nvPr userDrawn="1"/>
            </p:nvSpPr>
            <p:spPr bwMode="auto">
              <a:xfrm>
                <a:off x="769757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580" name="Oval 583"/>
              <p:cNvSpPr>
                <a:spLocks noChangeAspect="1" noChangeArrowheads="1"/>
              </p:cNvSpPr>
              <p:nvPr userDrawn="1"/>
            </p:nvSpPr>
            <p:spPr bwMode="auto">
              <a:xfrm>
                <a:off x="803531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581" name="Oval 584"/>
              <p:cNvSpPr>
                <a:spLocks noChangeAspect="1" noChangeArrowheads="1"/>
              </p:cNvSpPr>
              <p:nvPr userDrawn="1"/>
            </p:nvSpPr>
            <p:spPr bwMode="auto">
              <a:xfrm>
                <a:off x="140558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582" name="Oval 585"/>
              <p:cNvSpPr>
                <a:spLocks noChangeAspect="1" noChangeArrowheads="1"/>
              </p:cNvSpPr>
              <p:nvPr userDrawn="1"/>
            </p:nvSpPr>
            <p:spPr bwMode="auto">
              <a:xfrm>
                <a:off x="151867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583" name="Oval 586"/>
              <p:cNvSpPr>
                <a:spLocks noChangeAspect="1" noChangeArrowheads="1"/>
              </p:cNvSpPr>
              <p:nvPr userDrawn="1"/>
            </p:nvSpPr>
            <p:spPr bwMode="auto">
              <a:xfrm>
                <a:off x="1630247"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584" name="Oval 587"/>
              <p:cNvSpPr>
                <a:spLocks noChangeAspect="1" noChangeArrowheads="1"/>
              </p:cNvSpPr>
              <p:nvPr userDrawn="1"/>
            </p:nvSpPr>
            <p:spPr bwMode="auto">
              <a:xfrm>
                <a:off x="174333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585" name="Oval 588"/>
              <p:cNvSpPr>
                <a:spLocks noChangeAspect="1" noChangeArrowheads="1"/>
              </p:cNvSpPr>
              <p:nvPr userDrawn="1"/>
            </p:nvSpPr>
            <p:spPr bwMode="auto">
              <a:xfrm>
                <a:off x="185490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586" name="Oval 589"/>
              <p:cNvSpPr>
                <a:spLocks noChangeAspect="1" noChangeArrowheads="1"/>
              </p:cNvSpPr>
              <p:nvPr userDrawn="1"/>
            </p:nvSpPr>
            <p:spPr bwMode="auto">
              <a:xfrm>
                <a:off x="196799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587" name="Oval 590"/>
              <p:cNvSpPr>
                <a:spLocks noChangeAspect="1" noChangeArrowheads="1"/>
              </p:cNvSpPr>
              <p:nvPr userDrawn="1"/>
            </p:nvSpPr>
            <p:spPr bwMode="auto">
              <a:xfrm>
                <a:off x="207956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588" name="Oval 591"/>
              <p:cNvSpPr>
                <a:spLocks noChangeAspect="1" noChangeArrowheads="1"/>
              </p:cNvSpPr>
              <p:nvPr userDrawn="1"/>
            </p:nvSpPr>
            <p:spPr bwMode="auto">
              <a:xfrm>
                <a:off x="219265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589" name="Oval 592"/>
              <p:cNvSpPr>
                <a:spLocks noChangeAspect="1" noChangeArrowheads="1"/>
              </p:cNvSpPr>
              <p:nvPr userDrawn="1"/>
            </p:nvSpPr>
            <p:spPr bwMode="auto">
              <a:xfrm>
                <a:off x="230422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590" name="Oval 593"/>
              <p:cNvSpPr>
                <a:spLocks noChangeAspect="1" noChangeArrowheads="1"/>
              </p:cNvSpPr>
              <p:nvPr userDrawn="1"/>
            </p:nvSpPr>
            <p:spPr bwMode="auto">
              <a:xfrm>
                <a:off x="241731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591" name="Oval 594"/>
              <p:cNvSpPr>
                <a:spLocks noChangeAspect="1" noChangeArrowheads="1"/>
              </p:cNvSpPr>
              <p:nvPr userDrawn="1"/>
            </p:nvSpPr>
            <p:spPr bwMode="auto">
              <a:xfrm>
                <a:off x="252888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592" name="Oval 595"/>
              <p:cNvSpPr>
                <a:spLocks noChangeAspect="1" noChangeArrowheads="1"/>
              </p:cNvSpPr>
              <p:nvPr userDrawn="1"/>
            </p:nvSpPr>
            <p:spPr bwMode="auto">
              <a:xfrm>
                <a:off x="2641969"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593" name="Oval 596"/>
              <p:cNvSpPr>
                <a:spLocks noChangeAspect="1" noChangeArrowheads="1"/>
              </p:cNvSpPr>
              <p:nvPr userDrawn="1"/>
            </p:nvSpPr>
            <p:spPr bwMode="auto">
              <a:xfrm>
                <a:off x="2753545"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594" name="Oval 597"/>
              <p:cNvSpPr>
                <a:spLocks noChangeAspect="1" noChangeArrowheads="1"/>
              </p:cNvSpPr>
              <p:nvPr userDrawn="1"/>
            </p:nvSpPr>
            <p:spPr bwMode="auto">
              <a:xfrm>
                <a:off x="286663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595" name="Oval 598"/>
              <p:cNvSpPr>
                <a:spLocks noChangeAspect="1" noChangeArrowheads="1"/>
              </p:cNvSpPr>
              <p:nvPr userDrawn="1"/>
            </p:nvSpPr>
            <p:spPr bwMode="auto">
              <a:xfrm>
                <a:off x="297820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596" name="Oval 599"/>
              <p:cNvSpPr>
                <a:spLocks noChangeAspect="1" noChangeArrowheads="1"/>
              </p:cNvSpPr>
              <p:nvPr userDrawn="1"/>
            </p:nvSpPr>
            <p:spPr bwMode="auto">
              <a:xfrm>
                <a:off x="4327672"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597" name="Oval 600"/>
              <p:cNvSpPr>
                <a:spLocks noChangeAspect="1" noChangeArrowheads="1"/>
              </p:cNvSpPr>
              <p:nvPr userDrawn="1"/>
            </p:nvSpPr>
            <p:spPr bwMode="auto">
              <a:xfrm>
                <a:off x="4439248"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598" name="Oval 601"/>
              <p:cNvSpPr>
                <a:spLocks noChangeAspect="1" noChangeArrowheads="1"/>
              </p:cNvSpPr>
              <p:nvPr userDrawn="1"/>
            </p:nvSpPr>
            <p:spPr bwMode="auto">
              <a:xfrm>
                <a:off x="455233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599" name="Oval 602"/>
              <p:cNvSpPr>
                <a:spLocks noChangeAspect="1" noChangeArrowheads="1"/>
              </p:cNvSpPr>
              <p:nvPr userDrawn="1"/>
            </p:nvSpPr>
            <p:spPr bwMode="auto">
              <a:xfrm>
                <a:off x="466390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600" name="Oval 603"/>
              <p:cNvSpPr>
                <a:spLocks noChangeAspect="1" noChangeArrowheads="1"/>
              </p:cNvSpPr>
              <p:nvPr userDrawn="1"/>
            </p:nvSpPr>
            <p:spPr bwMode="auto">
              <a:xfrm>
                <a:off x="4776992" y="2593192"/>
                <a:ext cx="85944" cy="85943"/>
              </a:xfrm>
              <a:prstGeom prst="ellipse">
                <a:avLst/>
              </a:prstGeom>
              <a:grpFill/>
              <a:ln>
                <a:noFill/>
              </a:ln>
              <a:effec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601" name="Oval 604"/>
              <p:cNvSpPr>
                <a:spLocks noChangeAspect="1" noChangeArrowheads="1"/>
              </p:cNvSpPr>
              <p:nvPr userDrawn="1"/>
            </p:nvSpPr>
            <p:spPr bwMode="auto">
              <a:xfrm>
                <a:off x="4888568"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602" name="Oval 605"/>
              <p:cNvSpPr>
                <a:spLocks noChangeAspect="1" noChangeArrowheads="1"/>
              </p:cNvSpPr>
              <p:nvPr userDrawn="1"/>
            </p:nvSpPr>
            <p:spPr bwMode="auto">
              <a:xfrm>
                <a:off x="500165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603" name="Oval 606"/>
              <p:cNvSpPr>
                <a:spLocks noChangeAspect="1" noChangeArrowheads="1"/>
              </p:cNvSpPr>
              <p:nvPr userDrawn="1"/>
            </p:nvSpPr>
            <p:spPr bwMode="auto">
              <a:xfrm>
                <a:off x="511322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604" name="Oval 607"/>
              <p:cNvSpPr>
                <a:spLocks noChangeAspect="1" noChangeArrowheads="1"/>
              </p:cNvSpPr>
              <p:nvPr userDrawn="1"/>
            </p:nvSpPr>
            <p:spPr bwMode="auto">
              <a:xfrm>
                <a:off x="522631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605" name="Oval 608"/>
              <p:cNvSpPr>
                <a:spLocks noChangeAspect="1" noChangeArrowheads="1"/>
              </p:cNvSpPr>
              <p:nvPr userDrawn="1"/>
            </p:nvSpPr>
            <p:spPr bwMode="auto">
              <a:xfrm>
                <a:off x="5337887"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606" name="Oval 609"/>
              <p:cNvSpPr>
                <a:spLocks noChangeAspect="1" noChangeArrowheads="1"/>
              </p:cNvSpPr>
              <p:nvPr userDrawn="1"/>
            </p:nvSpPr>
            <p:spPr bwMode="auto">
              <a:xfrm>
                <a:off x="545097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607" name="Oval 610"/>
              <p:cNvSpPr>
                <a:spLocks noChangeAspect="1" noChangeArrowheads="1"/>
              </p:cNvSpPr>
              <p:nvPr userDrawn="1"/>
            </p:nvSpPr>
            <p:spPr bwMode="auto">
              <a:xfrm>
                <a:off x="556254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608" name="Oval 611"/>
              <p:cNvSpPr>
                <a:spLocks noChangeAspect="1" noChangeArrowheads="1"/>
              </p:cNvSpPr>
              <p:nvPr userDrawn="1"/>
            </p:nvSpPr>
            <p:spPr bwMode="auto">
              <a:xfrm>
                <a:off x="567563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609" name="Oval 612"/>
              <p:cNvSpPr>
                <a:spLocks noChangeAspect="1" noChangeArrowheads="1"/>
              </p:cNvSpPr>
              <p:nvPr userDrawn="1"/>
            </p:nvSpPr>
            <p:spPr bwMode="auto">
              <a:xfrm>
                <a:off x="5787207"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610" name="Oval 613"/>
              <p:cNvSpPr>
                <a:spLocks noChangeAspect="1" noChangeArrowheads="1"/>
              </p:cNvSpPr>
              <p:nvPr userDrawn="1"/>
            </p:nvSpPr>
            <p:spPr bwMode="auto">
              <a:xfrm>
                <a:off x="590029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611" name="Oval 614"/>
              <p:cNvSpPr>
                <a:spLocks noChangeAspect="1" noChangeArrowheads="1"/>
              </p:cNvSpPr>
              <p:nvPr userDrawn="1"/>
            </p:nvSpPr>
            <p:spPr bwMode="auto">
              <a:xfrm>
                <a:off x="6013375"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612" name="Oval 615"/>
              <p:cNvSpPr>
                <a:spLocks noChangeAspect="1" noChangeArrowheads="1"/>
              </p:cNvSpPr>
              <p:nvPr userDrawn="1"/>
            </p:nvSpPr>
            <p:spPr bwMode="auto">
              <a:xfrm>
                <a:off x="612495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613" name="Oval 616"/>
              <p:cNvSpPr>
                <a:spLocks noChangeAspect="1" noChangeArrowheads="1"/>
              </p:cNvSpPr>
              <p:nvPr userDrawn="1"/>
            </p:nvSpPr>
            <p:spPr bwMode="auto">
              <a:xfrm>
                <a:off x="6238035"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614" name="Oval 617"/>
              <p:cNvSpPr>
                <a:spLocks noChangeAspect="1" noChangeArrowheads="1"/>
              </p:cNvSpPr>
              <p:nvPr userDrawn="1"/>
            </p:nvSpPr>
            <p:spPr bwMode="auto">
              <a:xfrm>
                <a:off x="634961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615" name="Oval 618"/>
              <p:cNvSpPr>
                <a:spLocks noChangeAspect="1" noChangeArrowheads="1"/>
              </p:cNvSpPr>
              <p:nvPr userDrawn="1"/>
            </p:nvSpPr>
            <p:spPr bwMode="auto">
              <a:xfrm>
                <a:off x="646269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616" name="Oval 619"/>
              <p:cNvSpPr>
                <a:spLocks noChangeAspect="1" noChangeArrowheads="1"/>
              </p:cNvSpPr>
              <p:nvPr userDrawn="1"/>
            </p:nvSpPr>
            <p:spPr bwMode="auto">
              <a:xfrm>
                <a:off x="657427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617" name="Oval 620"/>
              <p:cNvSpPr>
                <a:spLocks noChangeAspect="1" noChangeArrowheads="1"/>
              </p:cNvSpPr>
              <p:nvPr userDrawn="1"/>
            </p:nvSpPr>
            <p:spPr bwMode="auto">
              <a:xfrm>
                <a:off x="6687355"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618" name="Oval 621"/>
              <p:cNvSpPr>
                <a:spLocks noChangeAspect="1" noChangeArrowheads="1"/>
              </p:cNvSpPr>
              <p:nvPr userDrawn="1"/>
            </p:nvSpPr>
            <p:spPr bwMode="auto">
              <a:xfrm>
                <a:off x="679893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619" name="Oval 622"/>
              <p:cNvSpPr>
                <a:spLocks noChangeAspect="1" noChangeArrowheads="1"/>
              </p:cNvSpPr>
              <p:nvPr userDrawn="1"/>
            </p:nvSpPr>
            <p:spPr bwMode="auto">
              <a:xfrm>
                <a:off x="691201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620" name="Oval 623"/>
              <p:cNvSpPr>
                <a:spLocks noChangeAspect="1" noChangeArrowheads="1"/>
              </p:cNvSpPr>
              <p:nvPr userDrawn="1"/>
            </p:nvSpPr>
            <p:spPr bwMode="auto">
              <a:xfrm>
                <a:off x="702359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621" name="Oval 624"/>
              <p:cNvSpPr>
                <a:spLocks noChangeAspect="1" noChangeArrowheads="1"/>
              </p:cNvSpPr>
              <p:nvPr userDrawn="1"/>
            </p:nvSpPr>
            <p:spPr bwMode="auto">
              <a:xfrm>
                <a:off x="7136674"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622" name="Oval 625"/>
              <p:cNvSpPr>
                <a:spLocks noChangeAspect="1" noChangeArrowheads="1"/>
              </p:cNvSpPr>
              <p:nvPr userDrawn="1"/>
            </p:nvSpPr>
            <p:spPr bwMode="auto">
              <a:xfrm>
                <a:off x="724825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623" name="Oval 626"/>
              <p:cNvSpPr>
                <a:spLocks noChangeAspect="1" noChangeArrowheads="1"/>
              </p:cNvSpPr>
              <p:nvPr userDrawn="1"/>
            </p:nvSpPr>
            <p:spPr bwMode="auto">
              <a:xfrm>
                <a:off x="736133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624" name="Oval 627"/>
              <p:cNvSpPr>
                <a:spLocks noChangeAspect="1" noChangeArrowheads="1"/>
              </p:cNvSpPr>
              <p:nvPr userDrawn="1"/>
            </p:nvSpPr>
            <p:spPr bwMode="auto">
              <a:xfrm>
                <a:off x="747291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625" name="Oval 628"/>
              <p:cNvSpPr>
                <a:spLocks noChangeAspect="1" noChangeArrowheads="1"/>
              </p:cNvSpPr>
              <p:nvPr userDrawn="1"/>
            </p:nvSpPr>
            <p:spPr bwMode="auto">
              <a:xfrm>
                <a:off x="7585994"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626" name="Oval 629"/>
              <p:cNvSpPr>
                <a:spLocks noChangeAspect="1" noChangeArrowheads="1"/>
              </p:cNvSpPr>
              <p:nvPr userDrawn="1"/>
            </p:nvSpPr>
            <p:spPr bwMode="auto">
              <a:xfrm>
                <a:off x="769757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627" name="Oval 630"/>
              <p:cNvSpPr>
                <a:spLocks noChangeAspect="1" noChangeArrowheads="1"/>
              </p:cNvSpPr>
              <p:nvPr userDrawn="1"/>
            </p:nvSpPr>
            <p:spPr bwMode="auto">
              <a:xfrm>
                <a:off x="7810653" y="2593192"/>
                <a:ext cx="85944" cy="85943"/>
              </a:xfrm>
              <a:prstGeom prst="ellipse">
                <a:avLst/>
              </a:prstGeom>
              <a:grpFill/>
              <a:ln>
                <a:noFill/>
              </a:ln>
              <a:effec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628" name="Oval 631"/>
              <p:cNvSpPr>
                <a:spLocks noChangeAspect="1" noChangeArrowheads="1"/>
              </p:cNvSpPr>
              <p:nvPr userDrawn="1"/>
            </p:nvSpPr>
            <p:spPr bwMode="auto">
              <a:xfrm>
                <a:off x="140558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629" name="Oval 632"/>
              <p:cNvSpPr>
                <a:spLocks noChangeAspect="1" noChangeArrowheads="1"/>
              </p:cNvSpPr>
              <p:nvPr userDrawn="1"/>
            </p:nvSpPr>
            <p:spPr bwMode="auto">
              <a:xfrm>
                <a:off x="151867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630" name="Oval 633"/>
              <p:cNvSpPr>
                <a:spLocks noChangeAspect="1" noChangeArrowheads="1"/>
              </p:cNvSpPr>
              <p:nvPr userDrawn="1"/>
            </p:nvSpPr>
            <p:spPr bwMode="auto">
              <a:xfrm>
                <a:off x="1630247"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631" name="Oval 634"/>
              <p:cNvSpPr>
                <a:spLocks noChangeAspect="1" noChangeArrowheads="1"/>
              </p:cNvSpPr>
              <p:nvPr userDrawn="1"/>
            </p:nvSpPr>
            <p:spPr bwMode="auto">
              <a:xfrm>
                <a:off x="174333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632" name="Oval 635"/>
              <p:cNvSpPr>
                <a:spLocks noChangeAspect="1" noChangeArrowheads="1"/>
              </p:cNvSpPr>
              <p:nvPr userDrawn="1"/>
            </p:nvSpPr>
            <p:spPr bwMode="auto">
              <a:xfrm>
                <a:off x="185490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633" name="Oval 636"/>
              <p:cNvSpPr>
                <a:spLocks noChangeAspect="1" noChangeArrowheads="1"/>
              </p:cNvSpPr>
              <p:nvPr userDrawn="1"/>
            </p:nvSpPr>
            <p:spPr bwMode="auto">
              <a:xfrm>
                <a:off x="196799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634" name="Oval 637"/>
              <p:cNvSpPr>
                <a:spLocks noChangeAspect="1" noChangeArrowheads="1"/>
              </p:cNvSpPr>
              <p:nvPr userDrawn="1"/>
            </p:nvSpPr>
            <p:spPr bwMode="auto">
              <a:xfrm>
                <a:off x="2079566"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635" name="Oval 638"/>
              <p:cNvSpPr>
                <a:spLocks noChangeAspect="1" noChangeArrowheads="1"/>
              </p:cNvSpPr>
              <p:nvPr userDrawn="1"/>
            </p:nvSpPr>
            <p:spPr bwMode="auto">
              <a:xfrm>
                <a:off x="219265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636" name="Oval 639"/>
              <p:cNvSpPr>
                <a:spLocks noChangeAspect="1" noChangeArrowheads="1"/>
              </p:cNvSpPr>
              <p:nvPr userDrawn="1"/>
            </p:nvSpPr>
            <p:spPr bwMode="auto">
              <a:xfrm>
                <a:off x="230422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637" name="Oval 640"/>
              <p:cNvSpPr>
                <a:spLocks noChangeAspect="1" noChangeArrowheads="1"/>
              </p:cNvSpPr>
              <p:nvPr userDrawn="1"/>
            </p:nvSpPr>
            <p:spPr bwMode="auto">
              <a:xfrm>
                <a:off x="241731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638" name="Oval 641"/>
              <p:cNvSpPr>
                <a:spLocks noChangeAspect="1" noChangeArrowheads="1"/>
              </p:cNvSpPr>
              <p:nvPr userDrawn="1"/>
            </p:nvSpPr>
            <p:spPr bwMode="auto">
              <a:xfrm>
                <a:off x="2528886"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639" name="Oval 642"/>
              <p:cNvSpPr>
                <a:spLocks noChangeAspect="1" noChangeArrowheads="1"/>
              </p:cNvSpPr>
              <p:nvPr userDrawn="1"/>
            </p:nvSpPr>
            <p:spPr bwMode="auto">
              <a:xfrm>
                <a:off x="2641969"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640" name="Oval 643"/>
              <p:cNvSpPr>
                <a:spLocks noChangeAspect="1" noChangeArrowheads="1"/>
              </p:cNvSpPr>
              <p:nvPr userDrawn="1"/>
            </p:nvSpPr>
            <p:spPr bwMode="auto">
              <a:xfrm>
                <a:off x="2753545"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641" name="Oval 644"/>
              <p:cNvSpPr>
                <a:spLocks noChangeAspect="1" noChangeArrowheads="1"/>
              </p:cNvSpPr>
              <p:nvPr userDrawn="1"/>
            </p:nvSpPr>
            <p:spPr bwMode="auto">
              <a:xfrm>
                <a:off x="4327672"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642" name="Oval 645"/>
              <p:cNvSpPr>
                <a:spLocks noChangeAspect="1" noChangeArrowheads="1"/>
              </p:cNvSpPr>
              <p:nvPr userDrawn="1"/>
            </p:nvSpPr>
            <p:spPr bwMode="auto">
              <a:xfrm>
                <a:off x="4439248"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643" name="Oval 646"/>
              <p:cNvSpPr>
                <a:spLocks noChangeAspect="1" noChangeArrowheads="1"/>
              </p:cNvSpPr>
              <p:nvPr userDrawn="1"/>
            </p:nvSpPr>
            <p:spPr bwMode="auto">
              <a:xfrm>
                <a:off x="455233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644" name="Oval 647"/>
              <p:cNvSpPr>
                <a:spLocks noChangeAspect="1" noChangeArrowheads="1"/>
              </p:cNvSpPr>
              <p:nvPr userDrawn="1"/>
            </p:nvSpPr>
            <p:spPr bwMode="auto">
              <a:xfrm>
                <a:off x="4663908"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645" name="Oval 648"/>
              <p:cNvSpPr>
                <a:spLocks noChangeAspect="1" noChangeArrowheads="1"/>
              </p:cNvSpPr>
              <p:nvPr userDrawn="1"/>
            </p:nvSpPr>
            <p:spPr bwMode="auto">
              <a:xfrm>
                <a:off x="4776992"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646" name="Oval 649"/>
              <p:cNvSpPr>
                <a:spLocks noChangeAspect="1" noChangeArrowheads="1"/>
              </p:cNvSpPr>
              <p:nvPr userDrawn="1"/>
            </p:nvSpPr>
            <p:spPr bwMode="auto">
              <a:xfrm>
                <a:off x="4888568"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647" name="Oval 650"/>
              <p:cNvSpPr>
                <a:spLocks noChangeAspect="1" noChangeArrowheads="1"/>
              </p:cNvSpPr>
              <p:nvPr userDrawn="1"/>
            </p:nvSpPr>
            <p:spPr bwMode="auto">
              <a:xfrm>
                <a:off x="500165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648" name="Oval 651"/>
              <p:cNvSpPr>
                <a:spLocks noChangeAspect="1" noChangeArrowheads="1"/>
              </p:cNvSpPr>
              <p:nvPr userDrawn="1"/>
            </p:nvSpPr>
            <p:spPr bwMode="auto">
              <a:xfrm>
                <a:off x="522631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649" name="Oval 652"/>
              <p:cNvSpPr>
                <a:spLocks noChangeAspect="1" noChangeArrowheads="1"/>
              </p:cNvSpPr>
              <p:nvPr userDrawn="1"/>
            </p:nvSpPr>
            <p:spPr bwMode="auto">
              <a:xfrm>
                <a:off x="5337887"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650" name="Oval 653"/>
              <p:cNvSpPr>
                <a:spLocks noChangeAspect="1" noChangeArrowheads="1"/>
              </p:cNvSpPr>
              <p:nvPr userDrawn="1"/>
            </p:nvSpPr>
            <p:spPr bwMode="auto">
              <a:xfrm>
                <a:off x="545097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651" name="Oval 654"/>
              <p:cNvSpPr>
                <a:spLocks noChangeAspect="1" noChangeArrowheads="1"/>
              </p:cNvSpPr>
              <p:nvPr userDrawn="1"/>
            </p:nvSpPr>
            <p:spPr bwMode="auto">
              <a:xfrm>
                <a:off x="5562548"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652" name="Oval 655"/>
              <p:cNvSpPr>
                <a:spLocks noChangeAspect="1" noChangeArrowheads="1"/>
              </p:cNvSpPr>
              <p:nvPr userDrawn="1"/>
            </p:nvSpPr>
            <p:spPr bwMode="auto">
              <a:xfrm>
                <a:off x="567563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653" name="Oval 656"/>
              <p:cNvSpPr>
                <a:spLocks noChangeAspect="1" noChangeArrowheads="1"/>
              </p:cNvSpPr>
              <p:nvPr userDrawn="1"/>
            </p:nvSpPr>
            <p:spPr bwMode="auto">
              <a:xfrm>
                <a:off x="590029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654" name="Oval 657"/>
              <p:cNvSpPr>
                <a:spLocks noChangeAspect="1" noChangeArrowheads="1"/>
              </p:cNvSpPr>
              <p:nvPr userDrawn="1"/>
            </p:nvSpPr>
            <p:spPr bwMode="auto">
              <a:xfrm>
                <a:off x="6013375"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655" name="Oval 658"/>
              <p:cNvSpPr>
                <a:spLocks noChangeAspect="1" noChangeArrowheads="1"/>
              </p:cNvSpPr>
              <p:nvPr userDrawn="1"/>
            </p:nvSpPr>
            <p:spPr bwMode="auto">
              <a:xfrm>
                <a:off x="612495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656" name="Oval 659"/>
              <p:cNvSpPr>
                <a:spLocks noChangeAspect="1" noChangeArrowheads="1"/>
              </p:cNvSpPr>
              <p:nvPr userDrawn="1"/>
            </p:nvSpPr>
            <p:spPr bwMode="auto">
              <a:xfrm>
                <a:off x="6238035"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657" name="Oval 660"/>
              <p:cNvSpPr>
                <a:spLocks noChangeAspect="1" noChangeArrowheads="1"/>
              </p:cNvSpPr>
              <p:nvPr userDrawn="1"/>
            </p:nvSpPr>
            <p:spPr bwMode="auto">
              <a:xfrm>
                <a:off x="634961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658" name="Oval 661"/>
              <p:cNvSpPr>
                <a:spLocks noChangeAspect="1" noChangeArrowheads="1"/>
              </p:cNvSpPr>
              <p:nvPr userDrawn="1"/>
            </p:nvSpPr>
            <p:spPr bwMode="auto">
              <a:xfrm>
                <a:off x="646269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659" name="Oval 662"/>
              <p:cNvSpPr>
                <a:spLocks noChangeAspect="1" noChangeArrowheads="1"/>
              </p:cNvSpPr>
              <p:nvPr userDrawn="1"/>
            </p:nvSpPr>
            <p:spPr bwMode="auto">
              <a:xfrm>
                <a:off x="657427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660" name="Oval 663"/>
              <p:cNvSpPr>
                <a:spLocks noChangeAspect="1" noChangeArrowheads="1"/>
              </p:cNvSpPr>
              <p:nvPr userDrawn="1"/>
            </p:nvSpPr>
            <p:spPr bwMode="auto">
              <a:xfrm>
                <a:off x="6687355"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661" name="Oval 664"/>
              <p:cNvSpPr>
                <a:spLocks noChangeAspect="1" noChangeArrowheads="1"/>
              </p:cNvSpPr>
              <p:nvPr userDrawn="1"/>
            </p:nvSpPr>
            <p:spPr bwMode="auto">
              <a:xfrm>
                <a:off x="679893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662" name="Oval 665"/>
              <p:cNvSpPr>
                <a:spLocks noChangeAspect="1" noChangeArrowheads="1"/>
              </p:cNvSpPr>
              <p:nvPr userDrawn="1"/>
            </p:nvSpPr>
            <p:spPr bwMode="auto">
              <a:xfrm>
                <a:off x="691201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663" name="Oval 666"/>
              <p:cNvSpPr>
                <a:spLocks noChangeAspect="1" noChangeArrowheads="1"/>
              </p:cNvSpPr>
              <p:nvPr userDrawn="1"/>
            </p:nvSpPr>
            <p:spPr bwMode="auto">
              <a:xfrm>
                <a:off x="702359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664" name="Oval 667"/>
              <p:cNvSpPr>
                <a:spLocks noChangeAspect="1" noChangeArrowheads="1"/>
              </p:cNvSpPr>
              <p:nvPr userDrawn="1"/>
            </p:nvSpPr>
            <p:spPr bwMode="auto">
              <a:xfrm>
                <a:off x="7136674"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665" name="Oval 668"/>
              <p:cNvSpPr>
                <a:spLocks noChangeAspect="1" noChangeArrowheads="1"/>
              </p:cNvSpPr>
              <p:nvPr userDrawn="1"/>
            </p:nvSpPr>
            <p:spPr bwMode="auto">
              <a:xfrm>
                <a:off x="724825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666" name="Oval 669"/>
              <p:cNvSpPr>
                <a:spLocks noChangeAspect="1" noChangeArrowheads="1"/>
              </p:cNvSpPr>
              <p:nvPr userDrawn="1"/>
            </p:nvSpPr>
            <p:spPr bwMode="auto">
              <a:xfrm>
                <a:off x="736133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667" name="Oval 670"/>
              <p:cNvSpPr>
                <a:spLocks noChangeAspect="1" noChangeArrowheads="1"/>
              </p:cNvSpPr>
              <p:nvPr userDrawn="1"/>
            </p:nvSpPr>
            <p:spPr bwMode="auto">
              <a:xfrm>
                <a:off x="747291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668" name="Oval 671"/>
              <p:cNvSpPr>
                <a:spLocks noChangeAspect="1" noChangeArrowheads="1"/>
              </p:cNvSpPr>
              <p:nvPr userDrawn="1"/>
            </p:nvSpPr>
            <p:spPr bwMode="auto">
              <a:xfrm>
                <a:off x="140558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669" name="Oval 672"/>
              <p:cNvSpPr>
                <a:spLocks noChangeAspect="1" noChangeArrowheads="1"/>
              </p:cNvSpPr>
              <p:nvPr userDrawn="1"/>
            </p:nvSpPr>
            <p:spPr bwMode="auto">
              <a:xfrm>
                <a:off x="151867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670" name="Oval 673"/>
              <p:cNvSpPr>
                <a:spLocks noChangeAspect="1" noChangeArrowheads="1"/>
              </p:cNvSpPr>
              <p:nvPr userDrawn="1"/>
            </p:nvSpPr>
            <p:spPr bwMode="auto">
              <a:xfrm>
                <a:off x="1630247"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671" name="Oval 674"/>
              <p:cNvSpPr>
                <a:spLocks noChangeAspect="1" noChangeArrowheads="1"/>
              </p:cNvSpPr>
              <p:nvPr userDrawn="1"/>
            </p:nvSpPr>
            <p:spPr bwMode="auto">
              <a:xfrm>
                <a:off x="174333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672" name="Oval 675"/>
              <p:cNvSpPr>
                <a:spLocks noChangeAspect="1" noChangeArrowheads="1"/>
              </p:cNvSpPr>
              <p:nvPr userDrawn="1"/>
            </p:nvSpPr>
            <p:spPr bwMode="auto">
              <a:xfrm>
                <a:off x="185490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673" name="Oval 676"/>
              <p:cNvSpPr>
                <a:spLocks noChangeAspect="1" noChangeArrowheads="1"/>
              </p:cNvSpPr>
              <p:nvPr userDrawn="1"/>
            </p:nvSpPr>
            <p:spPr bwMode="auto">
              <a:xfrm>
                <a:off x="196799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674" name="Oval 677"/>
              <p:cNvSpPr>
                <a:spLocks noChangeAspect="1" noChangeArrowheads="1"/>
              </p:cNvSpPr>
              <p:nvPr userDrawn="1"/>
            </p:nvSpPr>
            <p:spPr bwMode="auto">
              <a:xfrm>
                <a:off x="2079566"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675" name="Oval 678"/>
              <p:cNvSpPr>
                <a:spLocks noChangeAspect="1" noChangeArrowheads="1"/>
              </p:cNvSpPr>
              <p:nvPr userDrawn="1"/>
            </p:nvSpPr>
            <p:spPr bwMode="auto">
              <a:xfrm>
                <a:off x="219265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676" name="Oval 679"/>
              <p:cNvSpPr>
                <a:spLocks noChangeAspect="1" noChangeArrowheads="1"/>
              </p:cNvSpPr>
              <p:nvPr userDrawn="1"/>
            </p:nvSpPr>
            <p:spPr bwMode="auto">
              <a:xfrm>
                <a:off x="230422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677" name="Oval 680"/>
              <p:cNvSpPr>
                <a:spLocks noChangeAspect="1" noChangeArrowheads="1"/>
              </p:cNvSpPr>
              <p:nvPr userDrawn="1"/>
            </p:nvSpPr>
            <p:spPr bwMode="auto">
              <a:xfrm>
                <a:off x="241731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678" name="Oval 681"/>
              <p:cNvSpPr>
                <a:spLocks noChangeAspect="1" noChangeArrowheads="1"/>
              </p:cNvSpPr>
              <p:nvPr userDrawn="1"/>
            </p:nvSpPr>
            <p:spPr bwMode="auto">
              <a:xfrm>
                <a:off x="2528886"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679" name="Oval 682"/>
              <p:cNvSpPr>
                <a:spLocks noChangeAspect="1" noChangeArrowheads="1"/>
              </p:cNvSpPr>
              <p:nvPr userDrawn="1"/>
            </p:nvSpPr>
            <p:spPr bwMode="auto">
              <a:xfrm>
                <a:off x="2641969"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680" name="Oval 683"/>
              <p:cNvSpPr>
                <a:spLocks noChangeAspect="1" noChangeArrowheads="1"/>
              </p:cNvSpPr>
              <p:nvPr userDrawn="1"/>
            </p:nvSpPr>
            <p:spPr bwMode="auto">
              <a:xfrm>
                <a:off x="4103013"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681" name="Oval 684"/>
              <p:cNvSpPr>
                <a:spLocks noChangeAspect="1" noChangeArrowheads="1"/>
              </p:cNvSpPr>
              <p:nvPr userDrawn="1"/>
            </p:nvSpPr>
            <p:spPr bwMode="auto">
              <a:xfrm>
                <a:off x="4214589"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682" name="Oval 685"/>
              <p:cNvSpPr>
                <a:spLocks noChangeAspect="1" noChangeArrowheads="1"/>
              </p:cNvSpPr>
              <p:nvPr userDrawn="1"/>
            </p:nvSpPr>
            <p:spPr bwMode="auto">
              <a:xfrm>
                <a:off x="4327672"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683" name="Oval 686"/>
              <p:cNvSpPr>
                <a:spLocks noChangeAspect="1" noChangeArrowheads="1"/>
              </p:cNvSpPr>
              <p:nvPr userDrawn="1"/>
            </p:nvSpPr>
            <p:spPr bwMode="auto">
              <a:xfrm>
                <a:off x="4663908"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684" name="Oval 687"/>
              <p:cNvSpPr>
                <a:spLocks noChangeAspect="1" noChangeArrowheads="1"/>
              </p:cNvSpPr>
              <p:nvPr userDrawn="1"/>
            </p:nvSpPr>
            <p:spPr bwMode="auto">
              <a:xfrm>
                <a:off x="4776992"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685" name="Oval 688"/>
              <p:cNvSpPr>
                <a:spLocks noChangeAspect="1" noChangeArrowheads="1"/>
              </p:cNvSpPr>
              <p:nvPr userDrawn="1"/>
            </p:nvSpPr>
            <p:spPr bwMode="auto">
              <a:xfrm>
                <a:off x="4888568"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686" name="Oval 689"/>
              <p:cNvSpPr>
                <a:spLocks noChangeAspect="1" noChangeArrowheads="1"/>
              </p:cNvSpPr>
              <p:nvPr userDrawn="1"/>
            </p:nvSpPr>
            <p:spPr bwMode="auto">
              <a:xfrm>
                <a:off x="5001652"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687" name="Oval 690"/>
              <p:cNvSpPr>
                <a:spLocks noChangeAspect="1" noChangeArrowheads="1"/>
              </p:cNvSpPr>
              <p:nvPr userDrawn="1"/>
            </p:nvSpPr>
            <p:spPr bwMode="auto">
              <a:xfrm>
                <a:off x="5113228"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688" name="Oval 691"/>
              <p:cNvSpPr>
                <a:spLocks noChangeAspect="1" noChangeArrowheads="1"/>
              </p:cNvSpPr>
              <p:nvPr userDrawn="1"/>
            </p:nvSpPr>
            <p:spPr bwMode="auto">
              <a:xfrm>
                <a:off x="522631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689" name="Oval 692"/>
              <p:cNvSpPr>
                <a:spLocks noChangeAspect="1" noChangeArrowheads="1"/>
              </p:cNvSpPr>
              <p:nvPr userDrawn="1"/>
            </p:nvSpPr>
            <p:spPr bwMode="auto">
              <a:xfrm>
                <a:off x="5337887"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690" name="Oval 693"/>
              <p:cNvSpPr>
                <a:spLocks noChangeAspect="1" noChangeArrowheads="1"/>
              </p:cNvSpPr>
              <p:nvPr userDrawn="1"/>
            </p:nvSpPr>
            <p:spPr bwMode="auto">
              <a:xfrm>
                <a:off x="5450972"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691" name="Oval 694"/>
              <p:cNvSpPr>
                <a:spLocks noChangeAspect="1" noChangeArrowheads="1"/>
              </p:cNvSpPr>
              <p:nvPr userDrawn="1"/>
            </p:nvSpPr>
            <p:spPr bwMode="auto">
              <a:xfrm>
                <a:off x="567563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692" name="Oval 695"/>
              <p:cNvSpPr>
                <a:spLocks noChangeAspect="1" noChangeArrowheads="1"/>
              </p:cNvSpPr>
              <p:nvPr userDrawn="1"/>
            </p:nvSpPr>
            <p:spPr bwMode="auto">
              <a:xfrm>
                <a:off x="5787207"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693" name="Oval 696"/>
              <p:cNvSpPr>
                <a:spLocks noChangeAspect="1" noChangeArrowheads="1"/>
              </p:cNvSpPr>
              <p:nvPr userDrawn="1"/>
            </p:nvSpPr>
            <p:spPr bwMode="auto">
              <a:xfrm>
                <a:off x="590029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694" name="Oval 697"/>
              <p:cNvSpPr>
                <a:spLocks noChangeAspect="1" noChangeArrowheads="1"/>
              </p:cNvSpPr>
              <p:nvPr userDrawn="1"/>
            </p:nvSpPr>
            <p:spPr bwMode="auto">
              <a:xfrm>
                <a:off x="6013375"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695" name="Oval 698"/>
              <p:cNvSpPr>
                <a:spLocks noChangeAspect="1" noChangeArrowheads="1"/>
              </p:cNvSpPr>
              <p:nvPr userDrawn="1"/>
            </p:nvSpPr>
            <p:spPr bwMode="auto">
              <a:xfrm>
                <a:off x="612495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696" name="Oval 699"/>
              <p:cNvSpPr>
                <a:spLocks noChangeAspect="1" noChangeArrowheads="1"/>
              </p:cNvSpPr>
              <p:nvPr userDrawn="1"/>
            </p:nvSpPr>
            <p:spPr bwMode="auto">
              <a:xfrm>
                <a:off x="6238035"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697" name="Oval 700"/>
              <p:cNvSpPr>
                <a:spLocks noChangeAspect="1" noChangeArrowheads="1"/>
              </p:cNvSpPr>
              <p:nvPr userDrawn="1"/>
            </p:nvSpPr>
            <p:spPr bwMode="auto">
              <a:xfrm>
                <a:off x="634961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698" name="Oval 701"/>
              <p:cNvSpPr>
                <a:spLocks noChangeAspect="1" noChangeArrowheads="1"/>
              </p:cNvSpPr>
              <p:nvPr userDrawn="1"/>
            </p:nvSpPr>
            <p:spPr bwMode="auto">
              <a:xfrm>
                <a:off x="646269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699" name="Oval 702"/>
              <p:cNvSpPr>
                <a:spLocks noChangeAspect="1" noChangeArrowheads="1"/>
              </p:cNvSpPr>
              <p:nvPr userDrawn="1"/>
            </p:nvSpPr>
            <p:spPr bwMode="auto">
              <a:xfrm>
                <a:off x="657427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700" name="Oval 703"/>
              <p:cNvSpPr>
                <a:spLocks noChangeAspect="1" noChangeArrowheads="1"/>
              </p:cNvSpPr>
              <p:nvPr userDrawn="1"/>
            </p:nvSpPr>
            <p:spPr bwMode="auto">
              <a:xfrm>
                <a:off x="6687355"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701" name="Oval 704"/>
              <p:cNvSpPr>
                <a:spLocks noChangeAspect="1" noChangeArrowheads="1"/>
              </p:cNvSpPr>
              <p:nvPr userDrawn="1"/>
            </p:nvSpPr>
            <p:spPr bwMode="auto">
              <a:xfrm>
                <a:off x="679893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702" name="Oval 705"/>
              <p:cNvSpPr>
                <a:spLocks noChangeAspect="1" noChangeArrowheads="1"/>
              </p:cNvSpPr>
              <p:nvPr userDrawn="1"/>
            </p:nvSpPr>
            <p:spPr bwMode="auto">
              <a:xfrm>
                <a:off x="691201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703" name="Oval 706"/>
              <p:cNvSpPr>
                <a:spLocks noChangeAspect="1" noChangeArrowheads="1"/>
              </p:cNvSpPr>
              <p:nvPr userDrawn="1"/>
            </p:nvSpPr>
            <p:spPr bwMode="auto">
              <a:xfrm>
                <a:off x="702359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704" name="Oval 707"/>
              <p:cNvSpPr>
                <a:spLocks noChangeAspect="1" noChangeArrowheads="1"/>
              </p:cNvSpPr>
              <p:nvPr userDrawn="1"/>
            </p:nvSpPr>
            <p:spPr bwMode="auto">
              <a:xfrm>
                <a:off x="7136674"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705" name="Oval 708"/>
              <p:cNvSpPr>
                <a:spLocks noChangeAspect="1" noChangeArrowheads="1"/>
              </p:cNvSpPr>
              <p:nvPr userDrawn="1"/>
            </p:nvSpPr>
            <p:spPr bwMode="auto">
              <a:xfrm>
                <a:off x="724825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706" name="Oval 709"/>
              <p:cNvSpPr>
                <a:spLocks noChangeAspect="1" noChangeArrowheads="1"/>
              </p:cNvSpPr>
              <p:nvPr userDrawn="1"/>
            </p:nvSpPr>
            <p:spPr bwMode="auto">
              <a:xfrm>
                <a:off x="736133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707" name="Oval 710"/>
              <p:cNvSpPr>
                <a:spLocks noChangeAspect="1" noChangeArrowheads="1"/>
              </p:cNvSpPr>
              <p:nvPr userDrawn="1"/>
            </p:nvSpPr>
            <p:spPr bwMode="auto">
              <a:xfrm>
                <a:off x="7585994"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708" name="Oval 711"/>
              <p:cNvSpPr>
                <a:spLocks noChangeAspect="1" noChangeArrowheads="1"/>
              </p:cNvSpPr>
              <p:nvPr userDrawn="1"/>
            </p:nvSpPr>
            <p:spPr bwMode="auto">
              <a:xfrm>
                <a:off x="140558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709" name="Oval 712"/>
              <p:cNvSpPr>
                <a:spLocks noChangeAspect="1" noChangeArrowheads="1"/>
              </p:cNvSpPr>
              <p:nvPr userDrawn="1"/>
            </p:nvSpPr>
            <p:spPr bwMode="auto">
              <a:xfrm>
                <a:off x="151867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710" name="Oval 713"/>
              <p:cNvSpPr>
                <a:spLocks noChangeAspect="1" noChangeArrowheads="1"/>
              </p:cNvSpPr>
              <p:nvPr userDrawn="1"/>
            </p:nvSpPr>
            <p:spPr bwMode="auto">
              <a:xfrm>
                <a:off x="1630247"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711" name="Oval 714"/>
              <p:cNvSpPr>
                <a:spLocks noChangeAspect="1" noChangeArrowheads="1"/>
              </p:cNvSpPr>
              <p:nvPr userDrawn="1"/>
            </p:nvSpPr>
            <p:spPr bwMode="auto">
              <a:xfrm>
                <a:off x="174333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712" name="Oval 715"/>
              <p:cNvSpPr>
                <a:spLocks noChangeAspect="1" noChangeArrowheads="1"/>
              </p:cNvSpPr>
              <p:nvPr userDrawn="1"/>
            </p:nvSpPr>
            <p:spPr bwMode="auto">
              <a:xfrm>
                <a:off x="185490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713" name="Oval 716"/>
              <p:cNvSpPr>
                <a:spLocks noChangeAspect="1" noChangeArrowheads="1"/>
              </p:cNvSpPr>
              <p:nvPr userDrawn="1"/>
            </p:nvSpPr>
            <p:spPr bwMode="auto">
              <a:xfrm>
                <a:off x="1967990"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714" name="Oval 717"/>
              <p:cNvSpPr>
                <a:spLocks noChangeAspect="1" noChangeArrowheads="1"/>
              </p:cNvSpPr>
              <p:nvPr userDrawn="1"/>
            </p:nvSpPr>
            <p:spPr bwMode="auto">
              <a:xfrm>
                <a:off x="2079566"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715" name="Oval 718"/>
              <p:cNvSpPr>
                <a:spLocks noChangeAspect="1" noChangeArrowheads="1"/>
              </p:cNvSpPr>
              <p:nvPr userDrawn="1"/>
            </p:nvSpPr>
            <p:spPr bwMode="auto">
              <a:xfrm>
                <a:off x="219265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716" name="Oval 719"/>
              <p:cNvSpPr>
                <a:spLocks noChangeAspect="1" noChangeArrowheads="1"/>
              </p:cNvSpPr>
              <p:nvPr userDrawn="1"/>
            </p:nvSpPr>
            <p:spPr bwMode="auto">
              <a:xfrm>
                <a:off x="230422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717" name="Oval 720"/>
              <p:cNvSpPr>
                <a:spLocks noChangeAspect="1" noChangeArrowheads="1"/>
              </p:cNvSpPr>
              <p:nvPr userDrawn="1"/>
            </p:nvSpPr>
            <p:spPr bwMode="auto">
              <a:xfrm>
                <a:off x="2417310"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718" name="Oval 721"/>
              <p:cNvSpPr>
                <a:spLocks noChangeAspect="1" noChangeArrowheads="1"/>
              </p:cNvSpPr>
              <p:nvPr userDrawn="1"/>
            </p:nvSpPr>
            <p:spPr bwMode="auto">
              <a:xfrm>
                <a:off x="2528886"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719" name="Oval 722"/>
              <p:cNvSpPr>
                <a:spLocks noChangeAspect="1" noChangeArrowheads="1"/>
              </p:cNvSpPr>
              <p:nvPr userDrawn="1"/>
            </p:nvSpPr>
            <p:spPr bwMode="auto">
              <a:xfrm>
                <a:off x="4103013"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720" name="Oval 723"/>
              <p:cNvSpPr>
                <a:spLocks noChangeAspect="1" noChangeArrowheads="1"/>
              </p:cNvSpPr>
              <p:nvPr userDrawn="1"/>
            </p:nvSpPr>
            <p:spPr bwMode="auto">
              <a:xfrm>
                <a:off x="4214589"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721" name="Oval 724"/>
              <p:cNvSpPr>
                <a:spLocks noChangeAspect="1" noChangeArrowheads="1"/>
              </p:cNvSpPr>
              <p:nvPr userDrawn="1"/>
            </p:nvSpPr>
            <p:spPr bwMode="auto">
              <a:xfrm>
                <a:off x="4663908"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722" name="Oval 725"/>
              <p:cNvSpPr>
                <a:spLocks noChangeAspect="1" noChangeArrowheads="1"/>
              </p:cNvSpPr>
              <p:nvPr userDrawn="1"/>
            </p:nvSpPr>
            <p:spPr bwMode="auto">
              <a:xfrm>
                <a:off x="4888568"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723" name="Oval 726"/>
              <p:cNvSpPr>
                <a:spLocks noChangeAspect="1" noChangeArrowheads="1"/>
              </p:cNvSpPr>
              <p:nvPr userDrawn="1"/>
            </p:nvSpPr>
            <p:spPr bwMode="auto">
              <a:xfrm>
                <a:off x="5001652"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724" name="Oval 727"/>
              <p:cNvSpPr>
                <a:spLocks noChangeAspect="1" noChangeArrowheads="1"/>
              </p:cNvSpPr>
              <p:nvPr userDrawn="1"/>
            </p:nvSpPr>
            <p:spPr bwMode="auto">
              <a:xfrm>
                <a:off x="5113228" y="2903796"/>
                <a:ext cx="85943" cy="85943"/>
              </a:xfrm>
              <a:prstGeom prst="ellipse">
                <a:avLst/>
              </a:prstGeom>
              <a:grpFill/>
              <a:ln>
                <a:noFill/>
              </a:ln>
              <a:effec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725" name="Oval 728"/>
              <p:cNvSpPr>
                <a:spLocks noChangeAspect="1" noChangeArrowheads="1"/>
              </p:cNvSpPr>
              <p:nvPr userDrawn="1"/>
            </p:nvSpPr>
            <p:spPr bwMode="auto">
              <a:xfrm>
                <a:off x="522631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726" name="Oval 729"/>
              <p:cNvSpPr>
                <a:spLocks noChangeAspect="1" noChangeArrowheads="1"/>
              </p:cNvSpPr>
              <p:nvPr userDrawn="1"/>
            </p:nvSpPr>
            <p:spPr bwMode="auto">
              <a:xfrm>
                <a:off x="5337887"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727" name="Oval 730"/>
              <p:cNvSpPr>
                <a:spLocks noChangeAspect="1" noChangeArrowheads="1"/>
              </p:cNvSpPr>
              <p:nvPr userDrawn="1"/>
            </p:nvSpPr>
            <p:spPr bwMode="auto">
              <a:xfrm>
                <a:off x="5450972"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728" name="Oval 731"/>
              <p:cNvSpPr>
                <a:spLocks noChangeAspect="1" noChangeArrowheads="1"/>
              </p:cNvSpPr>
              <p:nvPr userDrawn="1"/>
            </p:nvSpPr>
            <p:spPr bwMode="auto">
              <a:xfrm>
                <a:off x="567563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729" name="Oval 732"/>
              <p:cNvSpPr>
                <a:spLocks noChangeAspect="1" noChangeArrowheads="1"/>
              </p:cNvSpPr>
              <p:nvPr userDrawn="1"/>
            </p:nvSpPr>
            <p:spPr bwMode="auto">
              <a:xfrm>
                <a:off x="5787207"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730" name="Oval 733"/>
              <p:cNvSpPr>
                <a:spLocks noChangeAspect="1" noChangeArrowheads="1"/>
              </p:cNvSpPr>
              <p:nvPr userDrawn="1"/>
            </p:nvSpPr>
            <p:spPr bwMode="auto">
              <a:xfrm>
                <a:off x="590029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731" name="Oval 734"/>
              <p:cNvSpPr>
                <a:spLocks noChangeAspect="1" noChangeArrowheads="1"/>
              </p:cNvSpPr>
              <p:nvPr userDrawn="1"/>
            </p:nvSpPr>
            <p:spPr bwMode="auto">
              <a:xfrm>
                <a:off x="6013375"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732" name="Oval 735"/>
              <p:cNvSpPr>
                <a:spLocks noChangeAspect="1" noChangeArrowheads="1"/>
              </p:cNvSpPr>
              <p:nvPr userDrawn="1"/>
            </p:nvSpPr>
            <p:spPr bwMode="auto">
              <a:xfrm>
                <a:off x="612495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733" name="Oval 736"/>
              <p:cNvSpPr>
                <a:spLocks noChangeAspect="1" noChangeArrowheads="1"/>
              </p:cNvSpPr>
              <p:nvPr userDrawn="1"/>
            </p:nvSpPr>
            <p:spPr bwMode="auto">
              <a:xfrm>
                <a:off x="6238035"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734" name="Oval 737"/>
              <p:cNvSpPr>
                <a:spLocks noChangeAspect="1" noChangeArrowheads="1"/>
              </p:cNvSpPr>
              <p:nvPr userDrawn="1"/>
            </p:nvSpPr>
            <p:spPr bwMode="auto">
              <a:xfrm>
                <a:off x="634961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735" name="Oval 738"/>
              <p:cNvSpPr>
                <a:spLocks noChangeAspect="1" noChangeArrowheads="1"/>
              </p:cNvSpPr>
              <p:nvPr userDrawn="1"/>
            </p:nvSpPr>
            <p:spPr bwMode="auto">
              <a:xfrm>
                <a:off x="646269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736" name="Oval 739"/>
              <p:cNvSpPr>
                <a:spLocks noChangeAspect="1" noChangeArrowheads="1"/>
              </p:cNvSpPr>
              <p:nvPr userDrawn="1"/>
            </p:nvSpPr>
            <p:spPr bwMode="auto">
              <a:xfrm>
                <a:off x="657427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737" name="Oval 740"/>
              <p:cNvSpPr>
                <a:spLocks noChangeAspect="1" noChangeArrowheads="1"/>
              </p:cNvSpPr>
              <p:nvPr userDrawn="1"/>
            </p:nvSpPr>
            <p:spPr bwMode="auto">
              <a:xfrm>
                <a:off x="6687355"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738" name="Oval 741"/>
              <p:cNvSpPr>
                <a:spLocks noChangeAspect="1" noChangeArrowheads="1"/>
              </p:cNvSpPr>
              <p:nvPr userDrawn="1"/>
            </p:nvSpPr>
            <p:spPr bwMode="auto">
              <a:xfrm>
                <a:off x="679893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739" name="Oval 742"/>
              <p:cNvSpPr>
                <a:spLocks noChangeAspect="1" noChangeArrowheads="1"/>
              </p:cNvSpPr>
              <p:nvPr userDrawn="1"/>
            </p:nvSpPr>
            <p:spPr bwMode="auto">
              <a:xfrm>
                <a:off x="691201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740" name="Oval 743"/>
              <p:cNvSpPr>
                <a:spLocks noChangeAspect="1" noChangeArrowheads="1"/>
              </p:cNvSpPr>
              <p:nvPr userDrawn="1"/>
            </p:nvSpPr>
            <p:spPr bwMode="auto">
              <a:xfrm>
                <a:off x="702359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741" name="Oval 744"/>
              <p:cNvSpPr>
                <a:spLocks noChangeAspect="1" noChangeArrowheads="1"/>
              </p:cNvSpPr>
              <p:nvPr userDrawn="1"/>
            </p:nvSpPr>
            <p:spPr bwMode="auto">
              <a:xfrm>
                <a:off x="7136674"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742" name="Oval 745"/>
              <p:cNvSpPr>
                <a:spLocks noChangeAspect="1" noChangeArrowheads="1"/>
              </p:cNvSpPr>
              <p:nvPr userDrawn="1"/>
            </p:nvSpPr>
            <p:spPr bwMode="auto">
              <a:xfrm>
                <a:off x="736133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743" name="Oval 746"/>
              <p:cNvSpPr>
                <a:spLocks noChangeAspect="1" noChangeArrowheads="1"/>
              </p:cNvSpPr>
              <p:nvPr userDrawn="1"/>
            </p:nvSpPr>
            <p:spPr bwMode="auto">
              <a:xfrm>
                <a:off x="7585994" y="2903796"/>
                <a:ext cx="85943" cy="85943"/>
              </a:xfrm>
              <a:prstGeom prst="ellipse">
                <a:avLst/>
              </a:prstGeom>
              <a:grpFill/>
              <a:ln>
                <a:noFill/>
              </a:ln>
              <a:effec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744" name="Oval 747"/>
              <p:cNvSpPr>
                <a:spLocks noChangeAspect="1" noChangeArrowheads="1"/>
              </p:cNvSpPr>
              <p:nvPr userDrawn="1"/>
            </p:nvSpPr>
            <p:spPr bwMode="auto">
              <a:xfrm>
                <a:off x="151867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745" name="Oval 748"/>
              <p:cNvSpPr>
                <a:spLocks noChangeAspect="1" noChangeArrowheads="1"/>
              </p:cNvSpPr>
              <p:nvPr userDrawn="1"/>
            </p:nvSpPr>
            <p:spPr bwMode="auto">
              <a:xfrm>
                <a:off x="1630247"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746" name="Oval 749"/>
              <p:cNvSpPr>
                <a:spLocks noChangeAspect="1" noChangeArrowheads="1"/>
              </p:cNvSpPr>
              <p:nvPr userDrawn="1"/>
            </p:nvSpPr>
            <p:spPr bwMode="auto">
              <a:xfrm>
                <a:off x="174333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747" name="Oval 750"/>
              <p:cNvSpPr>
                <a:spLocks noChangeAspect="1" noChangeArrowheads="1"/>
              </p:cNvSpPr>
              <p:nvPr userDrawn="1"/>
            </p:nvSpPr>
            <p:spPr bwMode="auto">
              <a:xfrm>
                <a:off x="1854906"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748" name="Oval 751"/>
              <p:cNvSpPr>
                <a:spLocks noChangeAspect="1" noChangeArrowheads="1"/>
              </p:cNvSpPr>
              <p:nvPr userDrawn="1"/>
            </p:nvSpPr>
            <p:spPr bwMode="auto">
              <a:xfrm>
                <a:off x="1967990"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749" name="Oval 752"/>
              <p:cNvSpPr>
                <a:spLocks noChangeAspect="1" noChangeArrowheads="1"/>
              </p:cNvSpPr>
              <p:nvPr userDrawn="1"/>
            </p:nvSpPr>
            <p:spPr bwMode="auto">
              <a:xfrm>
                <a:off x="2079566"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750" name="Oval 753"/>
              <p:cNvSpPr>
                <a:spLocks noChangeAspect="1" noChangeArrowheads="1"/>
              </p:cNvSpPr>
              <p:nvPr userDrawn="1"/>
            </p:nvSpPr>
            <p:spPr bwMode="auto">
              <a:xfrm>
                <a:off x="219265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751" name="Oval 754"/>
              <p:cNvSpPr>
                <a:spLocks noChangeAspect="1" noChangeArrowheads="1"/>
              </p:cNvSpPr>
              <p:nvPr userDrawn="1"/>
            </p:nvSpPr>
            <p:spPr bwMode="auto">
              <a:xfrm>
                <a:off x="2304226"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752" name="Oval 755"/>
              <p:cNvSpPr>
                <a:spLocks noChangeAspect="1" noChangeArrowheads="1"/>
              </p:cNvSpPr>
              <p:nvPr userDrawn="1"/>
            </p:nvSpPr>
            <p:spPr bwMode="auto">
              <a:xfrm>
                <a:off x="2417310"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753" name="Oval 756"/>
              <p:cNvSpPr>
                <a:spLocks noChangeAspect="1" noChangeArrowheads="1"/>
              </p:cNvSpPr>
              <p:nvPr userDrawn="1"/>
            </p:nvSpPr>
            <p:spPr bwMode="auto">
              <a:xfrm>
                <a:off x="4214589"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754" name="Oval 757"/>
              <p:cNvSpPr>
                <a:spLocks noChangeAspect="1" noChangeArrowheads="1"/>
              </p:cNvSpPr>
              <p:nvPr userDrawn="1"/>
            </p:nvSpPr>
            <p:spPr bwMode="auto">
              <a:xfrm>
                <a:off x="4327672"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755" name="Oval 758"/>
              <p:cNvSpPr>
                <a:spLocks noChangeAspect="1" noChangeArrowheads="1"/>
              </p:cNvSpPr>
              <p:nvPr userDrawn="1"/>
            </p:nvSpPr>
            <p:spPr bwMode="auto">
              <a:xfrm>
                <a:off x="4439248"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756" name="Oval 759"/>
              <p:cNvSpPr>
                <a:spLocks noChangeAspect="1" noChangeArrowheads="1"/>
              </p:cNvSpPr>
              <p:nvPr userDrawn="1"/>
            </p:nvSpPr>
            <p:spPr bwMode="auto">
              <a:xfrm>
                <a:off x="4552332"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757" name="Oval 760"/>
              <p:cNvSpPr>
                <a:spLocks noChangeAspect="1" noChangeArrowheads="1"/>
              </p:cNvSpPr>
              <p:nvPr userDrawn="1"/>
            </p:nvSpPr>
            <p:spPr bwMode="auto">
              <a:xfrm>
                <a:off x="522631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758" name="Oval 761"/>
              <p:cNvSpPr>
                <a:spLocks noChangeAspect="1" noChangeArrowheads="1"/>
              </p:cNvSpPr>
              <p:nvPr userDrawn="1"/>
            </p:nvSpPr>
            <p:spPr bwMode="auto">
              <a:xfrm>
                <a:off x="5337887"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759" name="Oval 762"/>
              <p:cNvSpPr>
                <a:spLocks noChangeAspect="1" noChangeArrowheads="1"/>
              </p:cNvSpPr>
              <p:nvPr userDrawn="1"/>
            </p:nvSpPr>
            <p:spPr bwMode="auto">
              <a:xfrm>
                <a:off x="5450972"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760" name="Oval 763"/>
              <p:cNvSpPr>
                <a:spLocks noChangeAspect="1" noChangeArrowheads="1"/>
              </p:cNvSpPr>
              <p:nvPr userDrawn="1"/>
            </p:nvSpPr>
            <p:spPr bwMode="auto">
              <a:xfrm>
                <a:off x="5562548"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761" name="Oval 764"/>
              <p:cNvSpPr>
                <a:spLocks noChangeAspect="1" noChangeArrowheads="1"/>
              </p:cNvSpPr>
              <p:nvPr userDrawn="1"/>
            </p:nvSpPr>
            <p:spPr bwMode="auto">
              <a:xfrm>
                <a:off x="567563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762" name="Oval 765"/>
              <p:cNvSpPr>
                <a:spLocks noChangeAspect="1" noChangeArrowheads="1"/>
              </p:cNvSpPr>
              <p:nvPr userDrawn="1"/>
            </p:nvSpPr>
            <p:spPr bwMode="auto">
              <a:xfrm>
                <a:off x="5787207"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763" name="Oval 766"/>
              <p:cNvSpPr>
                <a:spLocks noChangeAspect="1" noChangeArrowheads="1"/>
              </p:cNvSpPr>
              <p:nvPr userDrawn="1"/>
            </p:nvSpPr>
            <p:spPr bwMode="auto">
              <a:xfrm>
                <a:off x="590029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764" name="Oval 767"/>
              <p:cNvSpPr>
                <a:spLocks noChangeAspect="1" noChangeArrowheads="1"/>
              </p:cNvSpPr>
              <p:nvPr userDrawn="1"/>
            </p:nvSpPr>
            <p:spPr bwMode="auto">
              <a:xfrm>
                <a:off x="6013375"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765" name="Oval 768"/>
              <p:cNvSpPr>
                <a:spLocks noChangeAspect="1" noChangeArrowheads="1"/>
              </p:cNvSpPr>
              <p:nvPr userDrawn="1"/>
            </p:nvSpPr>
            <p:spPr bwMode="auto">
              <a:xfrm>
                <a:off x="612495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766" name="Oval 769"/>
              <p:cNvSpPr>
                <a:spLocks noChangeAspect="1" noChangeArrowheads="1"/>
              </p:cNvSpPr>
              <p:nvPr userDrawn="1"/>
            </p:nvSpPr>
            <p:spPr bwMode="auto">
              <a:xfrm>
                <a:off x="6238035"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767" name="Oval 770"/>
              <p:cNvSpPr>
                <a:spLocks noChangeAspect="1" noChangeArrowheads="1"/>
              </p:cNvSpPr>
              <p:nvPr userDrawn="1"/>
            </p:nvSpPr>
            <p:spPr bwMode="auto">
              <a:xfrm>
                <a:off x="634961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768" name="Oval 771"/>
              <p:cNvSpPr>
                <a:spLocks noChangeAspect="1" noChangeArrowheads="1"/>
              </p:cNvSpPr>
              <p:nvPr userDrawn="1"/>
            </p:nvSpPr>
            <p:spPr bwMode="auto">
              <a:xfrm>
                <a:off x="6462694"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769" name="Oval 772"/>
              <p:cNvSpPr>
                <a:spLocks noChangeAspect="1" noChangeArrowheads="1"/>
              </p:cNvSpPr>
              <p:nvPr userDrawn="1"/>
            </p:nvSpPr>
            <p:spPr bwMode="auto">
              <a:xfrm>
                <a:off x="657427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770" name="Oval 773"/>
              <p:cNvSpPr>
                <a:spLocks noChangeAspect="1" noChangeArrowheads="1"/>
              </p:cNvSpPr>
              <p:nvPr userDrawn="1"/>
            </p:nvSpPr>
            <p:spPr bwMode="auto">
              <a:xfrm>
                <a:off x="6687355"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771" name="Oval 774"/>
              <p:cNvSpPr>
                <a:spLocks noChangeAspect="1" noChangeArrowheads="1"/>
              </p:cNvSpPr>
              <p:nvPr userDrawn="1"/>
            </p:nvSpPr>
            <p:spPr bwMode="auto">
              <a:xfrm>
                <a:off x="679893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772" name="Oval 775"/>
              <p:cNvSpPr>
                <a:spLocks noChangeAspect="1" noChangeArrowheads="1"/>
              </p:cNvSpPr>
              <p:nvPr userDrawn="1"/>
            </p:nvSpPr>
            <p:spPr bwMode="auto">
              <a:xfrm>
                <a:off x="6912014"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773" name="Oval 776"/>
              <p:cNvSpPr>
                <a:spLocks noChangeAspect="1" noChangeArrowheads="1"/>
              </p:cNvSpPr>
              <p:nvPr userDrawn="1"/>
            </p:nvSpPr>
            <p:spPr bwMode="auto">
              <a:xfrm>
                <a:off x="702359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774" name="Oval 777"/>
              <p:cNvSpPr>
                <a:spLocks noChangeAspect="1" noChangeArrowheads="1"/>
              </p:cNvSpPr>
              <p:nvPr userDrawn="1"/>
            </p:nvSpPr>
            <p:spPr bwMode="auto">
              <a:xfrm>
                <a:off x="7136674"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775" name="Oval 778"/>
              <p:cNvSpPr>
                <a:spLocks noChangeAspect="1" noChangeArrowheads="1"/>
              </p:cNvSpPr>
              <p:nvPr userDrawn="1"/>
            </p:nvSpPr>
            <p:spPr bwMode="auto">
              <a:xfrm>
                <a:off x="747291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776" name="Oval 779"/>
              <p:cNvSpPr>
                <a:spLocks noChangeAspect="1" noChangeArrowheads="1"/>
              </p:cNvSpPr>
              <p:nvPr userDrawn="1"/>
            </p:nvSpPr>
            <p:spPr bwMode="auto">
              <a:xfrm>
                <a:off x="7585994"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777" name="Oval 780"/>
              <p:cNvSpPr>
                <a:spLocks noChangeAspect="1" noChangeArrowheads="1"/>
              </p:cNvSpPr>
              <p:nvPr userDrawn="1"/>
            </p:nvSpPr>
            <p:spPr bwMode="auto">
              <a:xfrm>
                <a:off x="1630247"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778" name="Oval 781"/>
              <p:cNvSpPr>
                <a:spLocks noChangeAspect="1" noChangeArrowheads="1"/>
              </p:cNvSpPr>
              <p:nvPr userDrawn="1"/>
            </p:nvSpPr>
            <p:spPr bwMode="auto">
              <a:xfrm>
                <a:off x="174333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779" name="Oval 782"/>
              <p:cNvSpPr>
                <a:spLocks noChangeAspect="1" noChangeArrowheads="1"/>
              </p:cNvSpPr>
              <p:nvPr userDrawn="1"/>
            </p:nvSpPr>
            <p:spPr bwMode="auto">
              <a:xfrm>
                <a:off x="1854906"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780" name="Oval 783"/>
              <p:cNvSpPr>
                <a:spLocks noChangeAspect="1" noChangeArrowheads="1"/>
              </p:cNvSpPr>
              <p:nvPr userDrawn="1"/>
            </p:nvSpPr>
            <p:spPr bwMode="auto">
              <a:xfrm>
                <a:off x="1967990"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781" name="Oval 784"/>
              <p:cNvSpPr>
                <a:spLocks noChangeAspect="1" noChangeArrowheads="1"/>
              </p:cNvSpPr>
              <p:nvPr userDrawn="1"/>
            </p:nvSpPr>
            <p:spPr bwMode="auto">
              <a:xfrm>
                <a:off x="2079566"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782" name="Oval 785"/>
              <p:cNvSpPr>
                <a:spLocks noChangeAspect="1" noChangeArrowheads="1"/>
              </p:cNvSpPr>
              <p:nvPr userDrawn="1"/>
            </p:nvSpPr>
            <p:spPr bwMode="auto">
              <a:xfrm>
                <a:off x="219265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783" name="Oval 786"/>
              <p:cNvSpPr>
                <a:spLocks noChangeAspect="1" noChangeArrowheads="1"/>
              </p:cNvSpPr>
              <p:nvPr userDrawn="1"/>
            </p:nvSpPr>
            <p:spPr bwMode="auto">
              <a:xfrm>
                <a:off x="2304226"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784" name="Oval 787"/>
              <p:cNvSpPr>
                <a:spLocks noChangeAspect="1" noChangeArrowheads="1"/>
              </p:cNvSpPr>
              <p:nvPr userDrawn="1"/>
            </p:nvSpPr>
            <p:spPr bwMode="auto">
              <a:xfrm>
                <a:off x="2417310"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785" name="Oval 788"/>
              <p:cNvSpPr>
                <a:spLocks noChangeAspect="1" noChangeArrowheads="1"/>
              </p:cNvSpPr>
              <p:nvPr userDrawn="1"/>
            </p:nvSpPr>
            <p:spPr bwMode="auto">
              <a:xfrm>
                <a:off x="4103013"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786" name="Oval 789"/>
              <p:cNvSpPr>
                <a:spLocks noChangeAspect="1" noChangeArrowheads="1"/>
              </p:cNvSpPr>
              <p:nvPr userDrawn="1"/>
            </p:nvSpPr>
            <p:spPr bwMode="auto">
              <a:xfrm>
                <a:off x="4214589"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787" name="Oval 790"/>
              <p:cNvSpPr>
                <a:spLocks noChangeAspect="1" noChangeArrowheads="1"/>
              </p:cNvSpPr>
              <p:nvPr userDrawn="1"/>
            </p:nvSpPr>
            <p:spPr bwMode="auto">
              <a:xfrm>
                <a:off x="4327672"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788" name="Oval 791"/>
              <p:cNvSpPr>
                <a:spLocks noChangeAspect="1" noChangeArrowheads="1"/>
              </p:cNvSpPr>
              <p:nvPr userDrawn="1"/>
            </p:nvSpPr>
            <p:spPr bwMode="auto">
              <a:xfrm>
                <a:off x="4439248"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789" name="Oval 792"/>
              <p:cNvSpPr>
                <a:spLocks noChangeAspect="1" noChangeArrowheads="1"/>
              </p:cNvSpPr>
              <p:nvPr userDrawn="1"/>
            </p:nvSpPr>
            <p:spPr bwMode="auto">
              <a:xfrm>
                <a:off x="455233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790" name="Oval 793"/>
              <p:cNvSpPr>
                <a:spLocks noChangeAspect="1" noChangeArrowheads="1"/>
              </p:cNvSpPr>
              <p:nvPr userDrawn="1"/>
            </p:nvSpPr>
            <p:spPr bwMode="auto">
              <a:xfrm>
                <a:off x="4663908"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791" name="Oval 794"/>
              <p:cNvSpPr>
                <a:spLocks noChangeAspect="1" noChangeArrowheads="1"/>
              </p:cNvSpPr>
              <p:nvPr userDrawn="1"/>
            </p:nvSpPr>
            <p:spPr bwMode="auto">
              <a:xfrm>
                <a:off x="4776992"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792" name="Oval 795"/>
              <p:cNvSpPr>
                <a:spLocks noChangeAspect="1" noChangeArrowheads="1"/>
              </p:cNvSpPr>
              <p:nvPr userDrawn="1"/>
            </p:nvSpPr>
            <p:spPr bwMode="auto">
              <a:xfrm>
                <a:off x="4888568"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793" name="Oval 796"/>
              <p:cNvSpPr>
                <a:spLocks noChangeAspect="1" noChangeArrowheads="1"/>
              </p:cNvSpPr>
              <p:nvPr userDrawn="1"/>
            </p:nvSpPr>
            <p:spPr bwMode="auto">
              <a:xfrm>
                <a:off x="500165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794" name="Oval 797"/>
              <p:cNvSpPr>
                <a:spLocks noChangeAspect="1" noChangeArrowheads="1"/>
              </p:cNvSpPr>
              <p:nvPr userDrawn="1"/>
            </p:nvSpPr>
            <p:spPr bwMode="auto">
              <a:xfrm>
                <a:off x="522631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795" name="Oval 798"/>
              <p:cNvSpPr>
                <a:spLocks noChangeAspect="1" noChangeArrowheads="1"/>
              </p:cNvSpPr>
              <p:nvPr userDrawn="1"/>
            </p:nvSpPr>
            <p:spPr bwMode="auto">
              <a:xfrm>
                <a:off x="5337887"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796" name="Oval 799"/>
              <p:cNvSpPr>
                <a:spLocks noChangeAspect="1" noChangeArrowheads="1"/>
              </p:cNvSpPr>
              <p:nvPr userDrawn="1"/>
            </p:nvSpPr>
            <p:spPr bwMode="auto">
              <a:xfrm>
                <a:off x="545097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797" name="Oval 800"/>
              <p:cNvSpPr>
                <a:spLocks noChangeAspect="1" noChangeArrowheads="1"/>
              </p:cNvSpPr>
              <p:nvPr userDrawn="1"/>
            </p:nvSpPr>
            <p:spPr bwMode="auto">
              <a:xfrm>
                <a:off x="5562548"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798" name="Oval 801"/>
              <p:cNvSpPr>
                <a:spLocks noChangeAspect="1" noChangeArrowheads="1"/>
              </p:cNvSpPr>
              <p:nvPr userDrawn="1"/>
            </p:nvSpPr>
            <p:spPr bwMode="auto">
              <a:xfrm>
                <a:off x="567563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799" name="Oval 802"/>
              <p:cNvSpPr>
                <a:spLocks noChangeAspect="1" noChangeArrowheads="1"/>
              </p:cNvSpPr>
              <p:nvPr userDrawn="1"/>
            </p:nvSpPr>
            <p:spPr bwMode="auto">
              <a:xfrm>
                <a:off x="5787207"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800" name="Oval 803"/>
              <p:cNvSpPr>
                <a:spLocks noChangeAspect="1" noChangeArrowheads="1"/>
              </p:cNvSpPr>
              <p:nvPr userDrawn="1"/>
            </p:nvSpPr>
            <p:spPr bwMode="auto">
              <a:xfrm>
                <a:off x="590029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801" name="Oval 804"/>
              <p:cNvSpPr>
                <a:spLocks noChangeAspect="1" noChangeArrowheads="1"/>
              </p:cNvSpPr>
              <p:nvPr userDrawn="1"/>
            </p:nvSpPr>
            <p:spPr bwMode="auto">
              <a:xfrm>
                <a:off x="6013375"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802" name="Oval 805"/>
              <p:cNvSpPr>
                <a:spLocks noChangeAspect="1" noChangeArrowheads="1"/>
              </p:cNvSpPr>
              <p:nvPr userDrawn="1"/>
            </p:nvSpPr>
            <p:spPr bwMode="auto">
              <a:xfrm>
                <a:off x="612495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803" name="Oval 806"/>
              <p:cNvSpPr>
                <a:spLocks noChangeAspect="1" noChangeArrowheads="1"/>
              </p:cNvSpPr>
              <p:nvPr userDrawn="1"/>
            </p:nvSpPr>
            <p:spPr bwMode="auto">
              <a:xfrm>
                <a:off x="6238035"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804" name="Oval 807"/>
              <p:cNvSpPr>
                <a:spLocks noChangeAspect="1" noChangeArrowheads="1"/>
              </p:cNvSpPr>
              <p:nvPr userDrawn="1"/>
            </p:nvSpPr>
            <p:spPr bwMode="auto">
              <a:xfrm>
                <a:off x="634961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805" name="Oval 808"/>
              <p:cNvSpPr>
                <a:spLocks noChangeAspect="1" noChangeArrowheads="1"/>
              </p:cNvSpPr>
              <p:nvPr userDrawn="1"/>
            </p:nvSpPr>
            <p:spPr bwMode="auto">
              <a:xfrm>
                <a:off x="6462694"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806" name="Oval 809"/>
              <p:cNvSpPr>
                <a:spLocks noChangeAspect="1" noChangeArrowheads="1"/>
              </p:cNvSpPr>
              <p:nvPr userDrawn="1"/>
            </p:nvSpPr>
            <p:spPr bwMode="auto">
              <a:xfrm>
                <a:off x="657427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807" name="Oval 810"/>
              <p:cNvSpPr>
                <a:spLocks noChangeAspect="1" noChangeArrowheads="1"/>
              </p:cNvSpPr>
              <p:nvPr userDrawn="1"/>
            </p:nvSpPr>
            <p:spPr bwMode="auto">
              <a:xfrm>
                <a:off x="6687355"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808" name="Oval 811"/>
              <p:cNvSpPr>
                <a:spLocks noChangeAspect="1" noChangeArrowheads="1"/>
              </p:cNvSpPr>
              <p:nvPr userDrawn="1"/>
            </p:nvSpPr>
            <p:spPr bwMode="auto">
              <a:xfrm>
                <a:off x="679893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809" name="Oval 812"/>
              <p:cNvSpPr>
                <a:spLocks noChangeAspect="1" noChangeArrowheads="1"/>
              </p:cNvSpPr>
              <p:nvPr userDrawn="1"/>
            </p:nvSpPr>
            <p:spPr bwMode="auto">
              <a:xfrm>
                <a:off x="6912014"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810" name="Oval 813"/>
              <p:cNvSpPr>
                <a:spLocks noChangeAspect="1" noChangeArrowheads="1"/>
              </p:cNvSpPr>
              <p:nvPr userDrawn="1"/>
            </p:nvSpPr>
            <p:spPr bwMode="auto">
              <a:xfrm>
                <a:off x="702359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811" name="Oval 814"/>
              <p:cNvSpPr>
                <a:spLocks noChangeAspect="1" noChangeArrowheads="1"/>
              </p:cNvSpPr>
              <p:nvPr userDrawn="1"/>
            </p:nvSpPr>
            <p:spPr bwMode="auto">
              <a:xfrm>
                <a:off x="7136674"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812" name="Oval 815"/>
              <p:cNvSpPr>
                <a:spLocks noChangeAspect="1" noChangeArrowheads="1"/>
              </p:cNvSpPr>
              <p:nvPr userDrawn="1"/>
            </p:nvSpPr>
            <p:spPr bwMode="auto">
              <a:xfrm>
                <a:off x="1630247"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813" name="Oval 816"/>
              <p:cNvSpPr>
                <a:spLocks noChangeAspect="1" noChangeArrowheads="1"/>
              </p:cNvSpPr>
              <p:nvPr userDrawn="1"/>
            </p:nvSpPr>
            <p:spPr bwMode="auto">
              <a:xfrm>
                <a:off x="174333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814" name="Oval 817"/>
              <p:cNvSpPr>
                <a:spLocks noChangeAspect="1" noChangeArrowheads="1"/>
              </p:cNvSpPr>
              <p:nvPr userDrawn="1"/>
            </p:nvSpPr>
            <p:spPr bwMode="auto">
              <a:xfrm>
                <a:off x="1854906"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815" name="Oval 818"/>
              <p:cNvSpPr>
                <a:spLocks noChangeAspect="1" noChangeArrowheads="1"/>
              </p:cNvSpPr>
              <p:nvPr userDrawn="1"/>
            </p:nvSpPr>
            <p:spPr bwMode="auto">
              <a:xfrm>
                <a:off x="1967990"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816" name="Oval 819"/>
              <p:cNvSpPr>
                <a:spLocks noChangeAspect="1" noChangeArrowheads="1"/>
              </p:cNvSpPr>
              <p:nvPr userDrawn="1"/>
            </p:nvSpPr>
            <p:spPr bwMode="auto">
              <a:xfrm>
                <a:off x="2417310"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817" name="Oval 820"/>
              <p:cNvSpPr>
                <a:spLocks noChangeAspect="1" noChangeArrowheads="1"/>
              </p:cNvSpPr>
              <p:nvPr userDrawn="1"/>
            </p:nvSpPr>
            <p:spPr bwMode="auto">
              <a:xfrm>
                <a:off x="4103013"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818" name="Oval 821"/>
              <p:cNvSpPr>
                <a:spLocks noChangeAspect="1" noChangeArrowheads="1"/>
              </p:cNvSpPr>
              <p:nvPr userDrawn="1"/>
            </p:nvSpPr>
            <p:spPr bwMode="auto">
              <a:xfrm>
                <a:off x="4214589"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819" name="Oval 822"/>
              <p:cNvSpPr>
                <a:spLocks noChangeAspect="1" noChangeArrowheads="1"/>
              </p:cNvSpPr>
              <p:nvPr userDrawn="1"/>
            </p:nvSpPr>
            <p:spPr bwMode="auto">
              <a:xfrm>
                <a:off x="4327672"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820" name="Oval 823"/>
              <p:cNvSpPr>
                <a:spLocks noChangeAspect="1" noChangeArrowheads="1"/>
              </p:cNvSpPr>
              <p:nvPr userDrawn="1"/>
            </p:nvSpPr>
            <p:spPr bwMode="auto">
              <a:xfrm>
                <a:off x="4439248"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821" name="Oval 824"/>
              <p:cNvSpPr>
                <a:spLocks noChangeAspect="1" noChangeArrowheads="1"/>
              </p:cNvSpPr>
              <p:nvPr userDrawn="1"/>
            </p:nvSpPr>
            <p:spPr bwMode="auto">
              <a:xfrm>
                <a:off x="455233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822" name="Oval 825"/>
              <p:cNvSpPr>
                <a:spLocks noChangeAspect="1" noChangeArrowheads="1"/>
              </p:cNvSpPr>
              <p:nvPr userDrawn="1"/>
            </p:nvSpPr>
            <p:spPr bwMode="auto">
              <a:xfrm>
                <a:off x="466390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823" name="Oval 826"/>
              <p:cNvSpPr>
                <a:spLocks noChangeAspect="1" noChangeArrowheads="1"/>
              </p:cNvSpPr>
              <p:nvPr userDrawn="1"/>
            </p:nvSpPr>
            <p:spPr bwMode="auto">
              <a:xfrm>
                <a:off x="4776992"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824" name="Oval 827"/>
              <p:cNvSpPr>
                <a:spLocks noChangeAspect="1" noChangeArrowheads="1"/>
              </p:cNvSpPr>
              <p:nvPr userDrawn="1"/>
            </p:nvSpPr>
            <p:spPr bwMode="auto">
              <a:xfrm>
                <a:off x="4888568"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825" name="Oval 828"/>
              <p:cNvSpPr>
                <a:spLocks noChangeAspect="1" noChangeArrowheads="1"/>
              </p:cNvSpPr>
              <p:nvPr userDrawn="1"/>
            </p:nvSpPr>
            <p:spPr bwMode="auto">
              <a:xfrm>
                <a:off x="500165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826" name="Oval 829"/>
              <p:cNvSpPr>
                <a:spLocks noChangeAspect="1" noChangeArrowheads="1"/>
              </p:cNvSpPr>
              <p:nvPr userDrawn="1"/>
            </p:nvSpPr>
            <p:spPr bwMode="auto">
              <a:xfrm>
                <a:off x="511322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827" name="Oval 830"/>
              <p:cNvSpPr>
                <a:spLocks noChangeAspect="1" noChangeArrowheads="1"/>
              </p:cNvSpPr>
              <p:nvPr userDrawn="1"/>
            </p:nvSpPr>
            <p:spPr bwMode="auto">
              <a:xfrm>
                <a:off x="522631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828" name="Oval 831"/>
              <p:cNvSpPr>
                <a:spLocks noChangeAspect="1" noChangeArrowheads="1"/>
              </p:cNvSpPr>
              <p:nvPr userDrawn="1"/>
            </p:nvSpPr>
            <p:spPr bwMode="auto">
              <a:xfrm>
                <a:off x="5337887"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829" name="Oval 832"/>
              <p:cNvSpPr>
                <a:spLocks noChangeAspect="1" noChangeArrowheads="1"/>
              </p:cNvSpPr>
              <p:nvPr userDrawn="1"/>
            </p:nvSpPr>
            <p:spPr bwMode="auto">
              <a:xfrm>
                <a:off x="545097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830" name="Oval 833"/>
              <p:cNvSpPr>
                <a:spLocks noChangeAspect="1" noChangeArrowheads="1"/>
              </p:cNvSpPr>
              <p:nvPr userDrawn="1"/>
            </p:nvSpPr>
            <p:spPr bwMode="auto">
              <a:xfrm>
                <a:off x="556254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831" name="Oval 834"/>
              <p:cNvSpPr>
                <a:spLocks noChangeAspect="1" noChangeArrowheads="1"/>
              </p:cNvSpPr>
              <p:nvPr userDrawn="1"/>
            </p:nvSpPr>
            <p:spPr bwMode="auto">
              <a:xfrm>
                <a:off x="567563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832" name="Oval 835"/>
              <p:cNvSpPr>
                <a:spLocks noChangeAspect="1" noChangeArrowheads="1"/>
              </p:cNvSpPr>
              <p:nvPr userDrawn="1"/>
            </p:nvSpPr>
            <p:spPr bwMode="auto">
              <a:xfrm>
                <a:off x="5787207"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833" name="Oval 836"/>
              <p:cNvSpPr>
                <a:spLocks noChangeAspect="1" noChangeArrowheads="1"/>
              </p:cNvSpPr>
              <p:nvPr userDrawn="1"/>
            </p:nvSpPr>
            <p:spPr bwMode="auto">
              <a:xfrm>
                <a:off x="590029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834" name="Oval 837"/>
              <p:cNvSpPr>
                <a:spLocks noChangeAspect="1" noChangeArrowheads="1"/>
              </p:cNvSpPr>
              <p:nvPr userDrawn="1"/>
            </p:nvSpPr>
            <p:spPr bwMode="auto">
              <a:xfrm>
                <a:off x="6013375"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835" name="Oval 838"/>
              <p:cNvSpPr>
                <a:spLocks noChangeAspect="1" noChangeArrowheads="1"/>
              </p:cNvSpPr>
              <p:nvPr userDrawn="1"/>
            </p:nvSpPr>
            <p:spPr bwMode="auto">
              <a:xfrm>
                <a:off x="612495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836" name="Oval 839"/>
              <p:cNvSpPr>
                <a:spLocks noChangeAspect="1" noChangeArrowheads="1"/>
              </p:cNvSpPr>
              <p:nvPr userDrawn="1"/>
            </p:nvSpPr>
            <p:spPr bwMode="auto">
              <a:xfrm>
                <a:off x="6238035"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837" name="Oval 840"/>
              <p:cNvSpPr>
                <a:spLocks noChangeAspect="1" noChangeArrowheads="1"/>
              </p:cNvSpPr>
              <p:nvPr userDrawn="1"/>
            </p:nvSpPr>
            <p:spPr bwMode="auto">
              <a:xfrm>
                <a:off x="634961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838" name="Oval 841"/>
              <p:cNvSpPr>
                <a:spLocks noChangeAspect="1" noChangeArrowheads="1"/>
              </p:cNvSpPr>
              <p:nvPr userDrawn="1"/>
            </p:nvSpPr>
            <p:spPr bwMode="auto">
              <a:xfrm>
                <a:off x="6462694"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839" name="Oval 842"/>
              <p:cNvSpPr>
                <a:spLocks noChangeAspect="1" noChangeArrowheads="1"/>
              </p:cNvSpPr>
              <p:nvPr userDrawn="1"/>
            </p:nvSpPr>
            <p:spPr bwMode="auto">
              <a:xfrm>
                <a:off x="657427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840" name="Oval 843"/>
              <p:cNvSpPr>
                <a:spLocks noChangeAspect="1" noChangeArrowheads="1"/>
              </p:cNvSpPr>
              <p:nvPr userDrawn="1"/>
            </p:nvSpPr>
            <p:spPr bwMode="auto">
              <a:xfrm>
                <a:off x="6687355"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841" name="Oval 844"/>
              <p:cNvSpPr>
                <a:spLocks noChangeAspect="1" noChangeArrowheads="1"/>
              </p:cNvSpPr>
              <p:nvPr userDrawn="1"/>
            </p:nvSpPr>
            <p:spPr bwMode="auto">
              <a:xfrm>
                <a:off x="679893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842" name="Oval 845"/>
              <p:cNvSpPr>
                <a:spLocks noChangeAspect="1" noChangeArrowheads="1"/>
              </p:cNvSpPr>
              <p:nvPr userDrawn="1"/>
            </p:nvSpPr>
            <p:spPr bwMode="auto">
              <a:xfrm>
                <a:off x="6912014"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843" name="Oval 846"/>
              <p:cNvSpPr>
                <a:spLocks noChangeAspect="1" noChangeArrowheads="1"/>
              </p:cNvSpPr>
              <p:nvPr userDrawn="1"/>
            </p:nvSpPr>
            <p:spPr bwMode="auto">
              <a:xfrm>
                <a:off x="702359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844" name="Oval 847"/>
              <p:cNvSpPr>
                <a:spLocks noChangeAspect="1" noChangeArrowheads="1"/>
              </p:cNvSpPr>
              <p:nvPr userDrawn="1"/>
            </p:nvSpPr>
            <p:spPr bwMode="auto">
              <a:xfrm>
                <a:off x="7136674"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845" name="Oval 848"/>
              <p:cNvSpPr>
                <a:spLocks noChangeAspect="1" noChangeArrowheads="1"/>
              </p:cNvSpPr>
              <p:nvPr userDrawn="1"/>
            </p:nvSpPr>
            <p:spPr bwMode="auto">
              <a:xfrm>
                <a:off x="174333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846" name="Oval 849"/>
              <p:cNvSpPr>
                <a:spLocks noChangeAspect="1" noChangeArrowheads="1"/>
              </p:cNvSpPr>
              <p:nvPr userDrawn="1"/>
            </p:nvSpPr>
            <p:spPr bwMode="auto">
              <a:xfrm>
                <a:off x="1854906"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847" name="Oval 850"/>
              <p:cNvSpPr>
                <a:spLocks noChangeAspect="1" noChangeArrowheads="1"/>
              </p:cNvSpPr>
              <p:nvPr userDrawn="1"/>
            </p:nvSpPr>
            <p:spPr bwMode="auto">
              <a:xfrm>
                <a:off x="1967990"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848" name="Oval 851"/>
              <p:cNvSpPr>
                <a:spLocks noChangeAspect="1" noChangeArrowheads="1"/>
              </p:cNvSpPr>
              <p:nvPr userDrawn="1"/>
            </p:nvSpPr>
            <p:spPr bwMode="auto">
              <a:xfrm>
                <a:off x="398992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849" name="Oval 852"/>
              <p:cNvSpPr>
                <a:spLocks noChangeAspect="1" noChangeArrowheads="1"/>
              </p:cNvSpPr>
              <p:nvPr userDrawn="1"/>
            </p:nvSpPr>
            <p:spPr bwMode="auto">
              <a:xfrm>
                <a:off x="4103013"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850" name="Oval 853"/>
              <p:cNvSpPr>
                <a:spLocks noChangeAspect="1" noChangeArrowheads="1"/>
              </p:cNvSpPr>
              <p:nvPr userDrawn="1"/>
            </p:nvSpPr>
            <p:spPr bwMode="auto">
              <a:xfrm>
                <a:off x="4214589"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851" name="Oval 854"/>
              <p:cNvSpPr>
                <a:spLocks noChangeAspect="1" noChangeArrowheads="1"/>
              </p:cNvSpPr>
              <p:nvPr userDrawn="1"/>
            </p:nvSpPr>
            <p:spPr bwMode="auto">
              <a:xfrm>
                <a:off x="4327672"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852" name="Oval 855"/>
              <p:cNvSpPr>
                <a:spLocks noChangeAspect="1" noChangeArrowheads="1"/>
              </p:cNvSpPr>
              <p:nvPr userDrawn="1"/>
            </p:nvSpPr>
            <p:spPr bwMode="auto">
              <a:xfrm>
                <a:off x="443924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853" name="Oval 856"/>
              <p:cNvSpPr>
                <a:spLocks noChangeAspect="1" noChangeArrowheads="1"/>
              </p:cNvSpPr>
              <p:nvPr userDrawn="1"/>
            </p:nvSpPr>
            <p:spPr bwMode="auto">
              <a:xfrm>
                <a:off x="455233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854" name="Oval 857"/>
              <p:cNvSpPr>
                <a:spLocks noChangeAspect="1" noChangeArrowheads="1"/>
              </p:cNvSpPr>
              <p:nvPr userDrawn="1"/>
            </p:nvSpPr>
            <p:spPr bwMode="auto">
              <a:xfrm>
                <a:off x="466390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855" name="Oval 858"/>
              <p:cNvSpPr>
                <a:spLocks noChangeAspect="1" noChangeArrowheads="1"/>
              </p:cNvSpPr>
              <p:nvPr userDrawn="1"/>
            </p:nvSpPr>
            <p:spPr bwMode="auto">
              <a:xfrm>
                <a:off x="4776992"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856" name="Oval 859"/>
              <p:cNvSpPr>
                <a:spLocks noChangeAspect="1" noChangeArrowheads="1"/>
              </p:cNvSpPr>
              <p:nvPr userDrawn="1"/>
            </p:nvSpPr>
            <p:spPr bwMode="auto">
              <a:xfrm>
                <a:off x="488856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857" name="Oval 860"/>
              <p:cNvSpPr>
                <a:spLocks noChangeAspect="1" noChangeArrowheads="1"/>
              </p:cNvSpPr>
              <p:nvPr userDrawn="1"/>
            </p:nvSpPr>
            <p:spPr bwMode="auto">
              <a:xfrm>
                <a:off x="500165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858" name="Oval 861"/>
              <p:cNvSpPr>
                <a:spLocks noChangeAspect="1" noChangeArrowheads="1"/>
              </p:cNvSpPr>
              <p:nvPr userDrawn="1"/>
            </p:nvSpPr>
            <p:spPr bwMode="auto">
              <a:xfrm>
                <a:off x="511322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859" name="Oval 862"/>
              <p:cNvSpPr>
                <a:spLocks noChangeAspect="1" noChangeArrowheads="1"/>
              </p:cNvSpPr>
              <p:nvPr userDrawn="1"/>
            </p:nvSpPr>
            <p:spPr bwMode="auto">
              <a:xfrm>
                <a:off x="522631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860" name="Oval 863"/>
              <p:cNvSpPr>
                <a:spLocks noChangeAspect="1" noChangeArrowheads="1"/>
              </p:cNvSpPr>
              <p:nvPr userDrawn="1"/>
            </p:nvSpPr>
            <p:spPr bwMode="auto">
              <a:xfrm>
                <a:off x="5337887"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861" name="Oval 864"/>
              <p:cNvSpPr>
                <a:spLocks noChangeAspect="1" noChangeArrowheads="1"/>
              </p:cNvSpPr>
              <p:nvPr userDrawn="1"/>
            </p:nvSpPr>
            <p:spPr bwMode="auto">
              <a:xfrm>
                <a:off x="545097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862" name="Oval 865"/>
              <p:cNvSpPr>
                <a:spLocks noChangeAspect="1" noChangeArrowheads="1"/>
              </p:cNvSpPr>
              <p:nvPr userDrawn="1"/>
            </p:nvSpPr>
            <p:spPr bwMode="auto">
              <a:xfrm>
                <a:off x="556254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863" name="Oval 866"/>
              <p:cNvSpPr>
                <a:spLocks noChangeAspect="1" noChangeArrowheads="1"/>
              </p:cNvSpPr>
              <p:nvPr userDrawn="1"/>
            </p:nvSpPr>
            <p:spPr bwMode="auto">
              <a:xfrm>
                <a:off x="567563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864" name="Oval 867"/>
              <p:cNvSpPr>
                <a:spLocks noChangeAspect="1" noChangeArrowheads="1"/>
              </p:cNvSpPr>
              <p:nvPr userDrawn="1"/>
            </p:nvSpPr>
            <p:spPr bwMode="auto">
              <a:xfrm>
                <a:off x="5787207"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865" name="Oval 868"/>
              <p:cNvSpPr>
                <a:spLocks noChangeAspect="1" noChangeArrowheads="1"/>
              </p:cNvSpPr>
              <p:nvPr userDrawn="1"/>
            </p:nvSpPr>
            <p:spPr bwMode="auto">
              <a:xfrm>
                <a:off x="590029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866" name="Oval 869"/>
              <p:cNvSpPr>
                <a:spLocks noChangeAspect="1" noChangeArrowheads="1"/>
              </p:cNvSpPr>
              <p:nvPr userDrawn="1"/>
            </p:nvSpPr>
            <p:spPr bwMode="auto">
              <a:xfrm>
                <a:off x="6013375"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867" name="Oval 870"/>
              <p:cNvSpPr>
                <a:spLocks noChangeAspect="1" noChangeArrowheads="1"/>
              </p:cNvSpPr>
              <p:nvPr userDrawn="1"/>
            </p:nvSpPr>
            <p:spPr bwMode="auto">
              <a:xfrm>
                <a:off x="612495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868" name="Oval 871"/>
              <p:cNvSpPr>
                <a:spLocks noChangeAspect="1" noChangeArrowheads="1"/>
              </p:cNvSpPr>
              <p:nvPr userDrawn="1"/>
            </p:nvSpPr>
            <p:spPr bwMode="auto">
              <a:xfrm>
                <a:off x="6238035"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869" name="Oval 872"/>
              <p:cNvSpPr>
                <a:spLocks noChangeAspect="1" noChangeArrowheads="1"/>
              </p:cNvSpPr>
              <p:nvPr userDrawn="1"/>
            </p:nvSpPr>
            <p:spPr bwMode="auto">
              <a:xfrm>
                <a:off x="634961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870" name="Oval 873"/>
              <p:cNvSpPr>
                <a:spLocks noChangeAspect="1" noChangeArrowheads="1"/>
              </p:cNvSpPr>
              <p:nvPr userDrawn="1"/>
            </p:nvSpPr>
            <p:spPr bwMode="auto">
              <a:xfrm>
                <a:off x="6462694"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871" name="Oval 874"/>
              <p:cNvSpPr>
                <a:spLocks noChangeAspect="1" noChangeArrowheads="1"/>
              </p:cNvSpPr>
              <p:nvPr userDrawn="1"/>
            </p:nvSpPr>
            <p:spPr bwMode="auto">
              <a:xfrm>
                <a:off x="657427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872" name="Oval 875"/>
              <p:cNvSpPr>
                <a:spLocks noChangeAspect="1" noChangeArrowheads="1"/>
              </p:cNvSpPr>
              <p:nvPr userDrawn="1"/>
            </p:nvSpPr>
            <p:spPr bwMode="auto">
              <a:xfrm>
                <a:off x="6687355"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873" name="Oval 876"/>
              <p:cNvSpPr>
                <a:spLocks noChangeAspect="1" noChangeArrowheads="1"/>
              </p:cNvSpPr>
              <p:nvPr userDrawn="1"/>
            </p:nvSpPr>
            <p:spPr bwMode="auto">
              <a:xfrm>
                <a:off x="679893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874" name="Oval 877"/>
              <p:cNvSpPr>
                <a:spLocks noChangeAspect="1" noChangeArrowheads="1"/>
              </p:cNvSpPr>
              <p:nvPr userDrawn="1"/>
            </p:nvSpPr>
            <p:spPr bwMode="auto">
              <a:xfrm>
                <a:off x="6912014"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875" name="Oval 878"/>
              <p:cNvSpPr>
                <a:spLocks noChangeAspect="1" noChangeArrowheads="1"/>
              </p:cNvSpPr>
              <p:nvPr userDrawn="1"/>
            </p:nvSpPr>
            <p:spPr bwMode="auto">
              <a:xfrm>
                <a:off x="702359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876" name="Oval 879"/>
              <p:cNvSpPr>
                <a:spLocks noChangeAspect="1" noChangeArrowheads="1"/>
              </p:cNvSpPr>
              <p:nvPr userDrawn="1"/>
            </p:nvSpPr>
            <p:spPr bwMode="auto">
              <a:xfrm>
                <a:off x="7136674"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877" name="Oval 880"/>
              <p:cNvSpPr>
                <a:spLocks noChangeAspect="1" noChangeArrowheads="1"/>
              </p:cNvSpPr>
              <p:nvPr userDrawn="1"/>
            </p:nvSpPr>
            <p:spPr bwMode="auto">
              <a:xfrm>
                <a:off x="1854906"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878" name="Oval 881"/>
              <p:cNvSpPr>
                <a:spLocks noChangeAspect="1" noChangeArrowheads="1"/>
              </p:cNvSpPr>
              <p:nvPr userDrawn="1"/>
            </p:nvSpPr>
            <p:spPr bwMode="auto">
              <a:xfrm>
                <a:off x="1967990"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879" name="Oval 882"/>
              <p:cNvSpPr>
                <a:spLocks noChangeAspect="1" noChangeArrowheads="1"/>
              </p:cNvSpPr>
              <p:nvPr userDrawn="1"/>
            </p:nvSpPr>
            <p:spPr bwMode="auto">
              <a:xfrm>
                <a:off x="2192650"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880" name="Oval 883"/>
              <p:cNvSpPr>
                <a:spLocks noChangeAspect="1" noChangeArrowheads="1"/>
              </p:cNvSpPr>
              <p:nvPr userDrawn="1"/>
            </p:nvSpPr>
            <p:spPr bwMode="auto">
              <a:xfrm>
                <a:off x="2417310"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881" name="Oval 884"/>
              <p:cNvSpPr>
                <a:spLocks noChangeAspect="1" noChangeArrowheads="1"/>
              </p:cNvSpPr>
              <p:nvPr userDrawn="1"/>
            </p:nvSpPr>
            <p:spPr bwMode="auto">
              <a:xfrm>
                <a:off x="398992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882" name="Oval 885"/>
              <p:cNvSpPr>
                <a:spLocks noChangeAspect="1" noChangeArrowheads="1"/>
              </p:cNvSpPr>
              <p:nvPr userDrawn="1"/>
            </p:nvSpPr>
            <p:spPr bwMode="auto">
              <a:xfrm>
                <a:off x="4103013"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883" name="Oval 886"/>
              <p:cNvSpPr>
                <a:spLocks noChangeAspect="1" noChangeArrowheads="1"/>
              </p:cNvSpPr>
              <p:nvPr userDrawn="1"/>
            </p:nvSpPr>
            <p:spPr bwMode="auto">
              <a:xfrm>
                <a:off x="4214589"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884" name="Oval 887"/>
              <p:cNvSpPr>
                <a:spLocks noChangeAspect="1" noChangeArrowheads="1"/>
              </p:cNvSpPr>
              <p:nvPr userDrawn="1"/>
            </p:nvSpPr>
            <p:spPr bwMode="auto">
              <a:xfrm>
                <a:off x="4327672"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885" name="Oval 888"/>
              <p:cNvSpPr>
                <a:spLocks noChangeAspect="1" noChangeArrowheads="1"/>
              </p:cNvSpPr>
              <p:nvPr userDrawn="1"/>
            </p:nvSpPr>
            <p:spPr bwMode="auto">
              <a:xfrm>
                <a:off x="443924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886" name="Oval 889"/>
              <p:cNvSpPr>
                <a:spLocks noChangeAspect="1" noChangeArrowheads="1"/>
              </p:cNvSpPr>
              <p:nvPr userDrawn="1"/>
            </p:nvSpPr>
            <p:spPr bwMode="auto">
              <a:xfrm>
                <a:off x="455233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887" name="Oval 890"/>
              <p:cNvSpPr>
                <a:spLocks noChangeAspect="1" noChangeArrowheads="1"/>
              </p:cNvSpPr>
              <p:nvPr userDrawn="1"/>
            </p:nvSpPr>
            <p:spPr bwMode="auto">
              <a:xfrm>
                <a:off x="466390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888" name="Oval 891"/>
              <p:cNvSpPr>
                <a:spLocks noChangeAspect="1" noChangeArrowheads="1"/>
              </p:cNvSpPr>
              <p:nvPr userDrawn="1"/>
            </p:nvSpPr>
            <p:spPr bwMode="auto">
              <a:xfrm>
                <a:off x="4776992"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889" name="Oval 892"/>
              <p:cNvSpPr>
                <a:spLocks noChangeAspect="1" noChangeArrowheads="1"/>
              </p:cNvSpPr>
              <p:nvPr userDrawn="1"/>
            </p:nvSpPr>
            <p:spPr bwMode="auto">
              <a:xfrm>
                <a:off x="488856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890" name="Oval 893"/>
              <p:cNvSpPr>
                <a:spLocks noChangeAspect="1" noChangeArrowheads="1"/>
              </p:cNvSpPr>
              <p:nvPr userDrawn="1"/>
            </p:nvSpPr>
            <p:spPr bwMode="auto">
              <a:xfrm>
                <a:off x="500165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891" name="Oval 894"/>
              <p:cNvSpPr>
                <a:spLocks noChangeAspect="1" noChangeArrowheads="1"/>
              </p:cNvSpPr>
              <p:nvPr userDrawn="1"/>
            </p:nvSpPr>
            <p:spPr bwMode="auto">
              <a:xfrm>
                <a:off x="511322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892" name="Oval 895"/>
              <p:cNvSpPr>
                <a:spLocks noChangeAspect="1" noChangeArrowheads="1"/>
              </p:cNvSpPr>
              <p:nvPr userDrawn="1"/>
            </p:nvSpPr>
            <p:spPr bwMode="auto">
              <a:xfrm>
                <a:off x="5337887"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893" name="Oval 896"/>
              <p:cNvSpPr>
                <a:spLocks noChangeAspect="1" noChangeArrowheads="1"/>
              </p:cNvSpPr>
              <p:nvPr userDrawn="1"/>
            </p:nvSpPr>
            <p:spPr bwMode="auto">
              <a:xfrm>
                <a:off x="545097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894" name="Oval 897"/>
              <p:cNvSpPr>
                <a:spLocks noChangeAspect="1" noChangeArrowheads="1"/>
              </p:cNvSpPr>
              <p:nvPr userDrawn="1"/>
            </p:nvSpPr>
            <p:spPr bwMode="auto">
              <a:xfrm>
                <a:off x="556254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895" name="Oval 898"/>
              <p:cNvSpPr>
                <a:spLocks noChangeAspect="1" noChangeArrowheads="1"/>
              </p:cNvSpPr>
              <p:nvPr userDrawn="1"/>
            </p:nvSpPr>
            <p:spPr bwMode="auto">
              <a:xfrm>
                <a:off x="5675631"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896" name="Oval 899"/>
              <p:cNvSpPr>
                <a:spLocks noChangeAspect="1" noChangeArrowheads="1"/>
              </p:cNvSpPr>
              <p:nvPr userDrawn="1"/>
            </p:nvSpPr>
            <p:spPr bwMode="auto">
              <a:xfrm>
                <a:off x="6013375"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897" name="Oval 900"/>
              <p:cNvSpPr>
                <a:spLocks noChangeAspect="1" noChangeArrowheads="1"/>
              </p:cNvSpPr>
              <p:nvPr userDrawn="1"/>
            </p:nvSpPr>
            <p:spPr bwMode="auto">
              <a:xfrm>
                <a:off x="6124951"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898" name="Oval 901"/>
              <p:cNvSpPr>
                <a:spLocks noChangeAspect="1" noChangeArrowheads="1"/>
              </p:cNvSpPr>
              <p:nvPr userDrawn="1"/>
            </p:nvSpPr>
            <p:spPr bwMode="auto">
              <a:xfrm>
                <a:off x="6238035"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899" name="Oval 902"/>
              <p:cNvSpPr>
                <a:spLocks noChangeAspect="1" noChangeArrowheads="1"/>
              </p:cNvSpPr>
              <p:nvPr userDrawn="1"/>
            </p:nvSpPr>
            <p:spPr bwMode="auto">
              <a:xfrm>
                <a:off x="6349611"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900" name="Oval 903"/>
              <p:cNvSpPr>
                <a:spLocks noChangeAspect="1" noChangeArrowheads="1"/>
              </p:cNvSpPr>
              <p:nvPr userDrawn="1"/>
            </p:nvSpPr>
            <p:spPr bwMode="auto">
              <a:xfrm>
                <a:off x="6574270"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901" name="Oval 904"/>
              <p:cNvSpPr>
                <a:spLocks noChangeAspect="1" noChangeArrowheads="1"/>
              </p:cNvSpPr>
              <p:nvPr userDrawn="1"/>
            </p:nvSpPr>
            <p:spPr bwMode="auto">
              <a:xfrm>
                <a:off x="6687355"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902" name="Oval 905"/>
              <p:cNvSpPr>
                <a:spLocks noChangeAspect="1" noChangeArrowheads="1"/>
              </p:cNvSpPr>
              <p:nvPr userDrawn="1"/>
            </p:nvSpPr>
            <p:spPr bwMode="auto">
              <a:xfrm>
                <a:off x="6798931"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903" name="Oval 906"/>
              <p:cNvSpPr>
                <a:spLocks noChangeAspect="1" noChangeArrowheads="1"/>
              </p:cNvSpPr>
              <p:nvPr userDrawn="1"/>
            </p:nvSpPr>
            <p:spPr bwMode="auto">
              <a:xfrm>
                <a:off x="1854906"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904" name="Oval 907"/>
              <p:cNvSpPr>
                <a:spLocks noChangeAspect="1" noChangeArrowheads="1"/>
              </p:cNvSpPr>
              <p:nvPr userDrawn="1"/>
            </p:nvSpPr>
            <p:spPr bwMode="auto">
              <a:xfrm>
                <a:off x="1967990"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905" name="Oval 908"/>
              <p:cNvSpPr>
                <a:spLocks noChangeAspect="1" noChangeArrowheads="1"/>
              </p:cNvSpPr>
              <p:nvPr userDrawn="1"/>
            </p:nvSpPr>
            <p:spPr bwMode="auto">
              <a:xfrm>
                <a:off x="2079566"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906" name="Oval 909"/>
              <p:cNvSpPr>
                <a:spLocks noChangeAspect="1" noChangeArrowheads="1"/>
              </p:cNvSpPr>
              <p:nvPr userDrawn="1"/>
            </p:nvSpPr>
            <p:spPr bwMode="auto">
              <a:xfrm>
                <a:off x="2192650"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907" name="Oval 910"/>
              <p:cNvSpPr>
                <a:spLocks noChangeAspect="1" noChangeArrowheads="1"/>
              </p:cNvSpPr>
              <p:nvPr userDrawn="1"/>
            </p:nvSpPr>
            <p:spPr bwMode="auto">
              <a:xfrm>
                <a:off x="2641969"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908" name="Oval 911"/>
              <p:cNvSpPr>
                <a:spLocks noChangeAspect="1" noChangeArrowheads="1"/>
              </p:cNvSpPr>
              <p:nvPr userDrawn="1"/>
            </p:nvSpPr>
            <p:spPr bwMode="auto">
              <a:xfrm>
                <a:off x="398992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909" name="Oval 912"/>
              <p:cNvSpPr>
                <a:spLocks noChangeAspect="1" noChangeArrowheads="1"/>
              </p:cNvSpPr>
              <p:nvPr userDrawn="1"/>
            </p:nvSpPr>
            <p:spPr bwMode="auto">
              <a:xfrm>
                <a:off x="4103013"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910" name="Oval 913"/>
              <p:cNvSpPr>
                <a:spLocks noChangeAspect="1" noChangeArrowheads="1"/>
              </p:cNvSpPr>
              <p:nvPr userDrawn="1"/>
            </p:nvSpPr>
            <p:spPr bwMode="auto">
              <a:xfrm>
                <a:off x="4214589"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911" name="Oval 914"/>
              <p:cNvSpPr>
                <a:spLocks noChangeAspect="1" noChangeArrowheads="1"/>
              </p:cNvSpPr>
              <p:nvPr userDrawn="1"/>
            </p:nvSpPr>
            <p:spPr bwMode="auto">
              <a:xfrm>
                <a:off x="4327672"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912" name="Oval 915"/>
              <p:cNvSpPr>
                <a:spLocks noChangeAspect="1" noChangeArrowheads="1"/>
              </p:cNvSpPr>
              <p:nvPr userDrawn="1"/>
            </p:nvSpPr>
            <p:spPr bwMode="auto">
              <a:xfrm>
                <a:off x="443924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913" name="Oval 916"/>
              <p:cNvSpPr>
                <a:spLocks noChangeAspect="1" noChangeArrowheads="1"/>
              </p:cNvSpPr>
              <p:nvPr userDrawn="1"/>
            </p:nvSpPr>
            <p:spPr bwMode="auto">
              <a:xfrm>
                <a:off x="455233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914" name="Oval 917"/>
              <p:cNvSpPr>
                <a:spLocks noChangeAspect="1" noChangeArrowheads="1"/>
              </p:cNvSpPr>
              <p:nvPr userDrawn="1"/>
            </p:nvSpPr>
            <p:spPr bwMode="auto">
              <a:xfrm>
                <a:off x="466390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915" name="Oval 918"/>
              <p:cNvSpPr>
                <a:spLocks noChangeAspect="1" noChangeArrowheads="1"/>
              </p:cNvSpPr>
              <p:nvPr userDrawn="1"/>
            </p:nvSpPr>
            <p:spPr bwMode="auto">
              <a:xfrm>
                <a:off x="4776992"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916" name="Oval 919"/>
              <p:cNvSpPr>
                <a:spLocks noChangeAspect="1" noChangeArrowheads="1"/>
              </p:cNvSpPr>
              <p:nvPr userDrawn="1"/>
            </p:nvSpPr>
            <p:spPr bwMode="auto">
              <a:xfrm>
                <a:off x="488856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917" name="Oval 920"/>
              <p:cNvSpPr>
                <a:spLocks noChangeAspect="1" noChangeArrowheads="1"/>
              </p:cNvSpPr>
              <p:nvPr userDrawn="1"/>
            </p:nvSpPr>
            <p:spPr bwMode="auto">
              <a:xfrm>
                <a:off x="500165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918" name="Oval 921"/>
              <p:cNvSpPr>
                <a:spLocks noChangeAspect="1" noChangeArrowheads="1"/>
              </p:cNvSpPr>
              <p:nvPr userDrawn="1"/>
            </p:nvSpPr>
            <p:spPr bwMode="auto">
              <a:xfrm>
                <a:off x="511322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919" name="Oval 922"/>
              <p:cNvSpPr>
                <a:spLocks noChangeAspect="1" noChangeArrowheads="1"/>
              </p:cNvSpPr>
              <p:nvPr userDrawn="1"/>
            </p:nvSpPr>
            <p:spPr bwMode="auto">
              <a:xfrm>
                <a:off x="5337887"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920" name="Oval 923"/>
              <p:cNvSpPr>
                <a:spLocks noChangeAspect="1" noChangeArrowheads="1"/>
              </p:cNvSpPr>
              <p:nvPr userDrawn="1"/>
            </p:nvSpPr>
            <p:spPr bwMode="auto">
              <a:xfrm>
                <a:off x="545097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921" name="Oval 924"/>
              <p:cNvSpPr>
                <a:spLocks noChangeAspect="1" noChangeArrowheads="1"/>
              </p:cNvSpPr>
              <p:nvPr userDrawn="1"/>
            </p:nvSpPr>
            <p:spPr bwMode="auto">
              <a:xfrm>
                <a:off x="556254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922" name="Oval 925"/>
              <p:cNvSpPr>
                <a:spLocks noChangeAspect="1" noChangeArrowheads="1"/>
              </p:cNvSpPr>
              <p:nvPr userDrawn="1"/>
            </p:nvSpPr>
            <p:spPr bwMode="auto">
              <a:xfrm>
                <a:off x="6124951"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923" name="Oval 926"/>
              <p:cNvSpPr>
                <a:spLocks noChangeAspect="1" noChangeArrowheads="1"/>
              </p:cNvSpPr>
              <p:nvPr userDrawn="1"/>
            </p:nvSpPr>
            <p:spPr bwMode="auto">
              <a:xfrm>
                <a:off x="6238035"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924" name="Oval 927"/>
              <p:cNvSpPr>
                <a:spLocks noChangeAspect="1" noChangeArrowheads="1"/>
              </p:cNvSpPr>
              <p:nvPr userDrawn="1"/>
            </p:nvSpPr>
            <p:spPr bwMode="auto">
              <a:xfrm>
                <a:off x="6574270"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925" name="Oval 928"/>
              <p:cNvSpPr>
                <a:spLocks noChangeAspect="1" noChangeArrowheads="1"/>
              </p:cNvSpPr>
              <p:nvPr userDrawn="1"/>
            </p:nvSpPr>
            <p:spPr bwMode="auto">
              <a:xfrm>
                <a:off x="6687355"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926" name="Oval 929"/>
              <p:cNvSpPr>
                <a:spLocks noChangeAspect="1" noChangeArrowheads="1"/>
              </p:cNvSpPr>
              <p:nvPr userDrawn="1"/>
            </p:nvSpPr>
            <p:spPr bwMode="auto">
              <a:xfrm>
                <a:off x="6798931"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927" name="Oval 930"/>
              <p:cNvSpPr>
                <a:spLocks noChangeAspect="1" noChangeArrowheads="1"/>
              </p:cNvSpPr>
              <p:nvPr userDrawn="1"/>
            </p:nvSpPr>
            <p:spPr bwMode="auto">
              <a:xfrm>
                <a:off x="6912014"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928" name="Oval 931"/>
              <p:cNvSpPr>
                <a:spLocks noChangeAspect="1" noChangeArrowheads="1"/>
              </p:cNvSpPr>
              <p:nvPr userDrawn="1"/>
            </p:nvSpPr>
            <p:spPr bwMode="auto">
              <a:xfrm>
                <a:off x="7136674"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929" name="Oval 932"/>
              <p:cNvSpPr>
                <a:spLocks noChangeAspect="1" noChangeArrowheads="1"/>
              </p:cNvSpPr>
              <p:nvPr userDrawn="1"/>
            </p:nvSpPr>
            <p:spPr bwMode="auto">
              <a:xfrm>
                <a:off x="7248250" y="3526510"/>
                <a:ext cx="85943" cy="85944"/>
              </a:xfrm>
              <a:prstGeom prst="ellipse">
                <a:avLst/>
              </a:prstGeom>
              <a:grpFill/>
              <a:ln>
                <a:noFill/>
              </a:ln>
              <a:effec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930" name="Oval 933"/>
              <p:cNvSpPr>
                <a:spLocks noChangeAspect="1" noChangeArrowheads="1"/>
              </p:cNvSpPr>
              <p:nvPr userDrawn="1"/>
            </p:nvSpPr>
            <p:spPr bwMode="auto">
              <a:xfrm>
                <a:off x="2192650"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931" name="Oval 934"/>
              <p:cNvSpPr>
                <a:spLocks noChangeAspect="1" noChangeArrowheads="1"/>
              </p:cNvSpPr>
              <p:nvPr userDrawn="1"/>
            </p:nvSpPr>
            <p:spPr bwMode="auto">
              <a:xfrm>
                <a:off x="2304226"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932" name="Oval 935"/>
              <p:cNvSpPr>
                <a:spLocks noChangeAspect="1" noChangeArrowheads="1"/>
              </p:cNvSpPr>
              <p:nvPr userDrawn="1"/>
            </p:nvSpPr>
            <p:spPr bwMode="auto">
              <a:xfrm>
                <a:off x="398992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933" name="Oval 936"/>
              <p:cNvSpPr>
                <a:spLocks noChangeAspect="1" noChangeArrowheads="1"/>
              </p:cNvSpPr>
              <p:nvPr userDrawn="1"/>
            </p:nvSpPr>
            <p:spPr bwMode="auto">
              <a:xfrm>
                <a:off x="4103013"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934" name="Oval 937"/>
              <p:cNvSpPr>
                <a:spLocks noChangeAspect="1" noChangeArrowheads="1"/>
              </p:cNvSpPr>
              <p:nvPr userDrawn="1"/>
            </p:nvSpPr>
            <p:spPr bwMode="auto">
              <a:xfrm>
                <a:off x="4214589"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935" name="Oval 938"/>
              <p:cNvSpPr>
                <a:spLocks noChangeAspect="1" noChangeArrowheads="1"/>
              </p:cNvSpPr>
              <p:nvPr userDrawn="1"/>
            </p:nvSpPr>
            <p:spPr bwMode="auto">
              <a:xfrm>
                <a:off x="4327672"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936" name="Oval 939"/>
              <p:cNvSpPr>
                <a:spLocks noChangeAspect="1" noChangeArrowheads="1"/>
              </p:cNvSpPr>
              <p:nvPr userDrawn="1"/>
            </p:nvSpPr>
            <p:spPr bwMode="auto">
              <a:xfrm>
                <a:off x="443924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937" name="Oval 940"/>
              <p:cNvSpPr>
                <a:spLocks noChangeAspect="1" noChangeArrowheads="1"/>
              </p:cNvSpPr>
              <p:nvPr userDrawn="1"/>
            </p:nvSpPr>
            <p:spPr bwMode="auto">
              <a:xfrm>
                <a:off x="4552332"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938" name="Oval 941"/>
              <p:cNvSpPr>
                <a:spLocks noChangeAspect="1" noChangeArrowheads="1"/>
              </p:cNvSpPr>
              <p:nvPr userDrawn="1"/>
            </p:nvSpPr>
            <p:spPr bwMode="auto">
              <a:xfrm>
                <a:off x="4663908"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939" name="Oval 942"/>
              <p:cNvSpPr>
                <a:spLocks noChangeAspect="1" noChangeArrowheads="1"/>
              </p:cNvSpPr>
              <p:nvPr userDrawn="1"/>
            </p:nvSpPr>
            <p:spPr bwMode="auto">
              <a:xfrm>
                <a:off x="4776992"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940" name="Oval 943"/>
              <p:cNvSpPr>
                <a:spLocks noChangeAspect="1" noChangeArrowheads="1"/>
              </p:cNvSpPr>
              <p:nvPr userDrawn="1"/>
            </p:nvSpPr>
            <p:spPr bwMode="auto">
              <a:xfrm>
                <a:off x="488856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941" name="Oval 944"/>
              <p:cNvSpPr>
                <a:spLocks noChangeAspect="1" noChangeArrowheads="1"/>
              </p:cNvSpPr>
              <p:nvPr userDrawn="1"/>
            </p:nvSpPr>
            <p:spPr bwMode="auto">
              <a:xfrm>
                <a:off x="5001652"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942" name="Oval 945"/>
              <p:cNvSpPr>
                <a:spLocks noChangeAspect="1" noChangeArrowheads="1"/>
              </p:cNvSpPr>
              <p:nvPr userDrawn="1"/>
            </p:nvSpPr>
            <p:spPr bwMode="auto">
              <a:xfrm>
                <a:off x="5113228"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943" name="Oval 946"/>
              <p:cNvSpPr>
                <a:spLocks noChangeAspect="1" noChangeArrowheads="1"/>
              </p:cNvSpPr>
              <p:nvPr userDrawn="1"/>
            </p:nvSpPr>
            <p:spPr bwMode="auto">
              <a:xfrm>
                <a:off x="5226311"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944" name="Oval 947"/>
              <p:cNvSpPr>
                <a:spLocks noChangeAspect="1" noChangeArrowheads="1"/>
              </p:cNvSpPr>
              <p:nvPr userDrawn="1"/>
            </p:nvSpPr>
            <p:spPr bwMode="auto">
              <a:xfrm>
                <a:off x="6124951"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945" name="Oval 948"/>
              <p:cNvSpPr>
                <a:spLocks noChangeAspect="1" noChangeArrowheads="1"/>
              </p:cNvSpPr>
              <p:nvPr userDrawn="1"/>
            </p:nvSpPr>
            <p:spPr bwMode="auto">
              <a:xfrm>
                <a:off x="6238035"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946" name="Oval 949"/>
              <p:cNvSpPr>
                <a:spLocks noChangeAspect="1" noChangeArrowheads="1"/>
              </p:cNvSpPr>
              <p:nvPr userDrawn="1"/>
            </p:nvSpPr>
            <p:spPr bwMode="auto">
              <a:xfrm>
                <a:off x="6687355"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947" name="Oval 950"/>
              <p:cNvSpPr>
                <a:spLocks noChangeAspect="1" noChangeArrowheads="1"/>
              </p:cNvSpPr>
              <p:nvPr userDrawn="1"/>
            </p:nvSpPr>
            <p:spPr bwMode="auto">
              <a:xfrm>
                <a:off x="6798931"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948" name="Oval 951"/>
              <p:cNvSpPr>
                <a:spLocks noChangeAspect="1" noChangeArrowheads="1"/>
              </p:cNvSpPr>
              <p:nvPr userDrawn="1"/>
            </p:nvSpPr>
            <p:spPr bwMode="auto">
              <a:xfrm>
                <a:off x="7248250"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949" name="Oval 952"/>
              <p:cNvSpPr>
                <a:spLocks noChangeAspect="1" noChangeArrowheads="1"/>
              </p:cNvSpPr>
              <p:nvPr userDrawn="1"/>
            </p:nvSpPr>
            <p:spPr bwMode="auto">
              <a:xfrm>
                <a:off x="2304226"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950" name="Oval 953"/>
              <p:cNvSpPr>
                <a:spLocks noChangeAspect="1" noChangeArrowheads="1"/>
              </p:cNvSpPr>
              <p:nvPr userDrawn="1"/>
            </p:nvSpPr>
            <p:spPr bwMode="auto">
              <a:xfrm>
                <a:off x="2417310"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951" name="Oval 954"/>
              <p:cNvSpPr>
                <a:spLocks noChangeAspect="1" noChangeArrowheads="1"/>
              </p:cNvSpPr>
              <p:nvPr userDrawn="1"/>
            </p:nvSpPr>
            <p:spPr bwMode="auto">
              <a:xfrm>
                <a:off x="2528886"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952" name="Oval 955"/>
              <p:cNvSpPr>
                <a:spLocks noChangeAspect="1" noChangeArrowheads="1"/>
              </p:cNvSpPr>
              <p:nvPr userDrawn="1"/>
            </p:nvSpPr>
            <p:spPr bwMode="auto">
              <a:xfrm>
                <a:off x="2641969"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953" name="Oval 956"/>
              <p:cNvSpPr>
                <a:spLocks noChangeAspect="1" noChangeArrowheads="1"/>
              </p:cNvSpPr>
              <p:nvPr userDrawn="1"/>
            </p:nvSpPr>
            <p:spPr bwMode="auto">
              <a:xfrm>
                <a:off x="2753545"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954" name="Oval 957"/>
              <p:cNvSpPr>
                <a:spLocks noChangeAspect="1" noChangeArrowheads="1"/>
              </p:cNvSpPr>
              <p:nvPr userDrawn="1"/>
            </p:nvSpPr>
            <p:spPr bwMode="auto">
              <a:xfrm>
                <a:off x="398992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955" name="Oval 958"/>
              <p:cNvSpPr>
                <a:spLocks noChangeAspect="1" noChangeArrowheads="1"/>
              </p:cNvSpPr>
              <p:nvPr userDrawn="1"/>
            </p:nvSpPr>
            <p:spPr bwMode="auto">
              <a:xfrm>
                <a:off x="4103013"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956" name="Oval 959"/>
              <p:cNvSpPr>
                <a:spLocks noChangeAspect="1" noChangeArrowheads="1"/>
              </p:cNvSpPr>
              <p:nvPr userDrawn="1"/>
            </p:nvSpPr>
            <p:spPr bwMode="auto">
              <a:xfrm>
                <a:off x="4214589"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957" name="Oval 960"/>
              <p:cNvSpPr>
                <a:spLocks noChangeAspect="1" noChangeArrowheads="1"/>
              </p:cNvSpPr>
              <p:nvPr userDrawn="1"/>
            </p:nvSpPr>
            <p:spPr bwMode="auto">
              <a:xfrm>
                <a:off x="4327672"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958" name="Oval 961"/>
              <p:cNvSpPr>
                <a:spLocks noChangeAspect="1" noChangeArrowheads="1"/>
              </p:cNvSpPr>
              <p:nvPr userDrawn="1"/>
            </p:nvSpPr>
            <p:spPr bwMode="auto">
              <a:xfrm>
                <a:off x="443924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959" name="Oval 962"/>
              <p:cNvSpPr>
                <a:spLocks noChangeAspect="1" noChangeArrowheads="1"/>
              </p:cNvSpPr>
              <p:nvPr userDrawn="1"/>
            </p:nvSpPr>
            <p:spPr bwMode="auto">
              <a:xfrm>
                <a:off x="455233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960" name="Oval 963"/>
              <p:cNvSpPr>
                <a:spLocks noChangeAspect="1" noChangeArrowheads="1"/>
              </p:cNvSpPr>
              <p:nvPr userDrawn="1"/>
            </p:nvSpPr>
            <p:spPr bwMode="auto">
              <a:xfrm>
                <a:off x="466390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961" name="Oval 964"/>
              <p:cNvSpPr>
                <a:spLocks noChangeAspect="1" noChangeArrowheads="1"/>
              </p:cNvSpPr>
              <p:nvPr userDrawn="1"/>
            </p:nvSpPr>
            <p:spPr bwMode="auto">
              <a:xfrm>
                <a:off x="4776992"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962" name="Oval 965"/>
              <p:cNvSpPr>
                <a:spLocks noChangeAspect="1" noChangeArrowheads="1"/>
              </p:cNvSpPr>
              <p:nvPr userDrawn="1"/>
            </p:nvSpPr>
            <p:spPr bwMode="auto">
              <a:xfrm>
                <a:off x="488856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963" name="Oval 966"/>
              <p:cNvSpPr>
                <a:spLocks noChangeAspect="1" noChangeArrowheads="1"/>
              </p:cNvSpPr>
              <p:nvPr userDrawn="1"/>
            </p:nvSpPr>
            <p:spPr bwMode="auto">
              <a:xfrm>
                <a:off x="500165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964" name="Oval 967"/>
              <p:cNvSpPr>
                <a:spLocks noChangeAspect="1" noChangeArrowheads="1"/>
              </p:cNvSpPr>
              <p:nvPr userDrawn="1"/>
            </p:nvSpPr>
            <p:spPr bwMode="auto">
              <a:xfrm>
                <a:off x="511322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965" name="Oval 968"/>
              <p:cNvSpPr>
                <a:spLocks noChangeAspect="1" noChangeArrowheads="1"/>
              </p:cNvSpPr>
              <p:nvPr userDrawn="1"/>
            </p:nvSpPr>
            <p:spPr bwMode="auto">
              <a:xfrm>
                <a:off x="5226311"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966" name="Oval 969"/>
              <p:cNvSpPr>
                <a:spLocks noChangeAspect="1" noChangeArrowheads="1"/>
              </p:cNvSpPr>
              <p:nvPr userDrawn="1"/>
            </p:nvSpPr>
            <p:spPr bwMode="auto">
              <a:xfrm>
                <a:off x="5337887"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967" name="Oval 970"/>
              <p:cNvSpPr>
                <a:spLocks noChangeAspect="1" noChangeArrowheads="1"/>
              </p:cNvSpPr>
              <p:nvPr userDrawn="1"/>
            </p:nvSpPr>
            <p:spPr bwMode="auto">
              <a:xfrm>
                <a:off x="545097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968" name="Oval 971"/>
              <p:cNvSpPr>
                <a:spLocks noChangeAspect="1" noChangeArrowheads="1"/>
              </p:cNvSpPr>
              <p:nvPr userDrawn="1"/>
            </p:nvSpPr>
            <p:spPr bwMode="auto">
              <a:xfrm>
                <a:off x="556254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969" name="Oval 972"/>
              <p:cNvSpPr>
                <a:spLocks noChangeAspect="1" noChangeArrowheads="1"/>
              </p:cNvSpPr>
              <p:nvPr userDrawn="1"/>
            </p:nvSpPr>
            <p:spPr bwMode="auto">
              <a:xfrm>
                <a:off x="6124951"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970" name="Oval 973"/>
              <p:cNvSpPr>
                <a:spLocks noChangeAspect="1" noChangeArrowheads="1"/>
              </p:cNvSpPr>
              <p:nvPr userDrawn="1"/>
            </p:nvSpPr>
            <p:spPr bwMode="auto">
              <a:xfrm>
                <a:off x="6687355"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971" name="Oval 974"/>
              <p:cNvSpPr>
                <a:spLocks noChangeAspect="1" noChangeArrowheads="1"/>
              </p:cNvSpPr>
              <p:nvPr userDrawn="1"/>
            </p:nvSpPr>
            <p:spPr bwMode="auto">
              <a:xfrm>
                <a:off x="6798931"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972" name="Oval 975"/>
              <p:cNvSpPr>
                <a:spLocks noChangeAspect="1" noChangeArrowheads="1"/>
              </p:cNvSpPr>
              <p:nvPr userDrawn="1"/>
            </p:nvSpPr>
            <p:spPr bwMode="auto">
              <a:xfrm>
                <a:off x="7248250"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973" name="Oval 976"/>
              <p:cNvSpPr>
                <a:spLocks noChangeAspect="1" noChangeArrowheads="1"/>
              </p:cNvSpPr>
              <p:nvPr userDrawn="1"/>
            </p:nvSpPr>
            <p:spPr bwMode="auto">
              <a:xfrm>
                <a:off x="2528886"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974" name="Oval 977"/>
              <p:cNvSpPr>
                <a:spLocks noChangeAspect="1" noChangeArrowheads="1"/>
              </p:cNvSpPr>
              <p:nvPr userDrawn="1"/>
            </p:nvSpPr>
            <p:spPr bwMode="auto">
              <a:xfrm>
                <a:off x="2641969"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975" name="Oval 978"/>
              <p:cNvSpPr>
                <a:spLocks noChangeAspect="1" noChangeArrowheads="1"/>
              </p:cNvSpPr>
              <p:nvPr userDrawn="1"/>
            </p:nvSpPr>
            <p:spPr bwMode="auto">
              <a:xfrm>
                <a:off x="2753545"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976" name="Oval 979"/>
              <p:cNvSpPr>
                <a:spLocks noChangeAspect="1" noChangeArrowheads="1"/>
              </p:cNvSpPr>
              <p:nvPr userDrawn="1"/>
            </p:nvSpPr>
            <p:spPr bwMode="auto">
              <a:xfrm>
                <a:off x="2866630"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977" name="Oval 980"/>
              <p:cNvSpPr>
                <a:spLocks noChangeAspect="1" noChangeArrowheads="1"/>
              </p:cNvSpPr>
              <p:nvPr userDrawn="1"/>
            </p:nvSpPr>
            <p:spPr bwMode="auto">
              <a:xfrm>
                <a:off x="4103013"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978" name="Oval 981"/>
              <p:cNvSpPr>
                <a:spLocks noChangeAspect="1" noChangeArrowheads="1"/>
              </p:cNvSpPr>
              <p:nvPr userDrawn="1"/>
            </p:nvSpPr>
            <p:spPr bwMode="auto">
              <a:xfrm>
                <a:off x="4214589"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979" name="Oval 982"/>
              <p:cNvSpPr>
                <a:spLocks noChangeAspect="1" noChangeArrowheads="1"/>
              </p:cNvSpPr>
              <p:nvPr userDrawn="1"/>
            </p:nvSpPr>
            <p:spPr bwMode="auto">
              <a:xfrm>
                <a:off x="4327672"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980" name="Oval 983"/>
              <p:cNvSpPr>
                <a:spLocks noChangeAspect="1" noChangeArrowheads="1"/>
              </p:cNvSpPr>
              <p:nvPr userDrawn="1"/>
            </p:nvSpPr>
            <p:spPr bwMode="auto">
              <a:xfrm>
                <a:off x="4439248"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981" name="Oval 984"/>
              <p:cNvSpPr>
                <a:spLocks noChangeAspect="1" noChangeArrowheads="1"/>
              </p:cNvSpPr>
              <p:nvPr userDrawn="1"/>
            </p:nvSpPr>
            <p:spPr bwMode="auto">
              <a:xfrm>
                <a:off x="455233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982" name="Oval 985"/>
              <p:cNvSpPr>
                <a:spLocks noChangeAspect="1" noChangeArrowheads="1"/>
              </p:cNvSpPr>
              <p:nvPr userDrawn="1"/>
            </p:nvSpPr>
            <p:spPr bwMode="auto">
              <a:xfrm>
                <a:off x="4663908"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983" name="Oval 986"/>
              <p:cNvSpPr>
                <a:spLocks noChangeAspect="1" noChangeArrowheads="1"/>
              </p:cNvSpPr>
              <p:nvPr userDrawn="1"/>
            </p:nvSpPr>
            <p:spPr bwMode="auto">
              <a:xfrm>
                <a:off x="4776992"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984" name="Oval 987"/>
              <p:cNvSpPr>
                <a:spLocks noChangeAspect="1" noChangeArrowheads="1"/>
              </p:cNvSpPr>
              <p:nvPr userDrawn="1"/>
            </p:nvSpPr>
            <p:spPr bwMode="auto">
              <a:xfrm>
                <a:off x="4888568"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985" name="Oval 988"/>
              <p:cNvSpPr>
                <a:spLocks noChangeAspect="1" noChangeArrowheads="1"/>
              </p:cNvSpPr>
              <p:nvPr userDrawn="1"/>
            </p:nvSpPr>
            <p:spPr bwMode="auto">
              <a:xfrm>
                <a:off x="500165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986" name="Oval 989"/>
              <p:cNvSpPr>
                <a:spLocks noChangeAspect="1" noChangeArrowheads="1"/>
              </p:cNvSpPr>
              <p:nvPr userDrawn="1"/>
            </p:nvSpPr>
            <p:spPr bwMode="auto">
              <a:xfrm>
                <a:off x="5113228"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987" name="Oval 990"/>
              <p:cNvSpPr>
                <a:spLocks noChangeAspect="1" noChangeArrowheads="1"/>
              </p:cNvSpPr>
              <p:nvPr userDrawn="1"/>
            </p:nvSpPr>
            <p:spPr bwMode="auto">
              <a:xfrm>
                <a:off x="5226311"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988" name="Oval 991"/>
              <p:cNvSpPr>
                <a:spLocks noChangeAspect="1" noChangeArrowheads="1"/>
              </p:cNvSpPr>
              <p:nvPr userDrawn="1"/>
            </p:nvSpPr>
            <p:spPr bwMode="auto">
              <a:xfrm>
                <a:off x="5337887"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989" name="Oval 992"/>
              <p:cNvSpPr>
                <a:spLocks noChangeAspect="1" noChangeArrowheads="1"/>
              </p:cNvSpPr>
              <p:nvPr userDrawn="1"/>
            </p:nvSpPr>
            <p:spPr bwMode="auto">
              <a:xfrm>
                <a:off x="545097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990" name="Oval 993"/>
              <p:cNvSpPr>
                <a:spLocks noChangeAspect="1" noChangeArrowheads="1"/>
              </p:cNvSpPr>
              <p:nvPr userDrawn="1"/>
            </p:nvSpPr>
            <p:spPr bwMode="auto">
              <a:xfrm>
                <a:off x="6238035"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991" name="Oval 994"/>
              <p:cNvSpPr>
                <a:spLocks noChangeAspect="1" noChangeArrowheads="1"/>
              </p:cNvSpPr>
              <p:nvPr userDrawn="1"/>
            </p:nvSpPr>
            <p:spPr bwMode="auto">
              <a:xfrm>
                <a:off x="6687355"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992" name="Oval 995"/>
              <p:cNvSpPr>
                <a:spLocks noChangeAspect="1" noChangeArrowheads="1"/>
              </p:cNvSpPr>
              <p:nvPr userDrawn="1"/>
            </p:nvSpPr>
            <p:spPr bwMode="auto">
              <a:xfrm>
                <a:off x="7248250"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993" name="Oval 996"/>
              <p:cNvSpPr>
                <a:spLocks noChangeAspect="1" noChangeArrowheads="1"/>
              </p:cNvSpPr>
              <p:nvPr userDrawn="1"/>
            </p:nvSpPr>
            <p:spPr bwMode="auto">
              <a:xfrm>
                <a:off x="2528886"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994" name="Oval 997"/>
              <p:cNvSpPr>
                <a:spLocks noChangeAspect="1" noChangeArrowheads="1"/>
              </p:cNvSpPr>
              <p:nvPr userDrawn="1"/>
            </p:nvSpPr>
            <p:spPr bwMode="auto">
              <a:xfrm>
                <a:off x="2641969"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995" name="Oval 998"/>
              <p:cNvSpPr>
                <a:spLocks noChangeAspect="1" noChangeArrowheads="1"/>
              </p:cNvSpPr>
              <p:nvPr userDrawn="1"/>
            </p:nvSpPr>
            <p:spPr bwMode="auto">
              <a:xfrm>
                <a:off x="2753545"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996" name="Oval 999"/>
              <p:cNvSpPr>
                <a:spLocks noChangeAspect="1" noChangeArrowheads="1"/>
              </p:cNvSpPr>
              <p:nvPr userDrawn="1"/>
            </p:nvSpPr>
            <p:spPr bwMode="auto">
              <a:xfrm>
                <a:off x="2866630"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997" name="Oval 1000"/>
              <p:cNvSpPr>
                <a:spLocks noChangeAspect="1" noChangeArrowheads="1"/>
              </p:cNvSpPr>
              <p:nvPr userDrawn="1"/>
            </p:nvSpPr>
            <p:spPr bwMode="auto">
              <a:xfrm>
                <a:off x="2978206"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998" name="Oval 1001"/>
              <p:cNvSpPr>
                <a:spLocks noChangeAspect="1" noChangeArrowheads="1"/>
              </p:cNvSpPr>
              <p:nvPr userDrawn="1"/>
            </p:nvSpPr>
            <p:spPr bwMode="auto">
              <a:xfrm>
                <a:off x="3091289"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999" name="Oval 1002"/>
              <p:cNvSpPr>
                <a:spLocks noChangeAspect="1" noChangeArrowheads="1"/>
              </p:cNvSpPr>
              <p:nvPr userDrawn="1"/>
            </p:nvSpPr>
            <p:spPr bwMode="auto">
              <a:xfrm>
                <a:off x="455233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000" name="Oval 1003"/>
              <p:cNvSpPr>
                <a:spLocks noChangeAspect="1" noChangeArrowheads="1"/>
              </p:cNvSpPr>
              <p:nvPr userDrawn="1"/>
            </p:nvSpPr>
            <p:spPr bwMode="auto">
              <a:xfrm>
                <a:off x="4663908"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001" name="Oval 1004"/>
              <p:cNvSpPr>
                <a:spLocks noChangeAspect="1" noChangeArrowheads="1"/>
              </p:cNvSpPr>
              <p:nvPr userDrawn="1"/>
            </p:nvSpPr>
            <p:spPr bwMode="auto">
              <a:xfrm>
                <a:off x="4776992"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002" name="Oval 1005"/>
              <p:cNvSpPr>
                <a:spLocks noChangeAspect="1" noChangeArrowheads="1"/>
              </p:cNvSpPr>
              <p:nvPr userDrawn="1"/>
            </p:nvSpPr>
            <p:spPr bwMode="auto">
              <a:xfrm>
                <a:off x="4888568"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003" name="Oval 1006"/>
              <p:cNvSpPr>
                <a:spLocks noChangeAspect="1" noChangeArrowheads="1"/>
              </p:cNvSpPr>
              <p:nvPr userDrawn="1"/>
            </p:nvSpPr>
            <p:spPr bwMode="auto">
              <a:xfrm>
                <a:off x="500165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004" name="Oval 1007"/>
              <p:cNvSpPr>
                <a:spLocks noChangeAspect="1" noChangeArrowheads="1"/>
              </p:cNvSpPr>
              <p:nvPr userDrawn="1"/>
            </p:nvSpPr>
            <p:spPr bwMode="auto">
              <a:xfrm>
                <a:off x="5113228"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005" name="Oval 1008"/>
              <p:cNvSpPr>
                <a:spLocks noChangeAspect="1" noChangeArrowheads="1"/>
              </p:cNvSpPr>
              <p:nvPr userDrawn="1"/>
            </p:nvSpPr>
            <p:spPr bwMode="auto">
              <a:xfrm>
                <a:off x="5226311"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006" name="Oval 1009"/>
              <p:cNvSpPr>
                <a:spLocks noChangeAspect="1" noChangeArrowheads="1"/>
              </p:cNvSpPr>
              <p:nvPr userDrawn="1"/>
            </p:nvSpPr>
            <p:spPr bwMode="auto">
              <a:xfrm>
                <a:off x="5337887"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007" name="Oval 1010"/>
              <p:cNvSpPr>
                <a:spLocks noChangeAspect="1" noChangeArrowheads="1"/>
              </p:cNvSpPr>
              <p:nvPr userDrawn="1"/>
            </p:nvSpPr>
            <p:spPr bwMode="auto">
              <a:xfrm>
                <a:off x="545097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008" name="Oval 1011"/>
              <p:cNvSpPr>
                <a:spLocks noChangeAspect="1" noChangeArrowheads="1"/>
              </p:cNvSpPr>
              <p:nvPr userDrawn="1"/>
            </p:nvSpPr>
            <p:spPr bwMode="auto">
              <a:xfrm>
                <a:off x="6687355"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009" name="Oval 1012"/>
              <p:cNvSpPr>
                <a:spLocks noChangeAspect="1" noChangeArrowheads="1"/>
              </p:cNvSpPr>
              <p:nvPr userDrawn="1"/>
            </p:nvSpPr>
            <p:spPr bwMode="auto">
              <a:xfrm>
                <a:off x="7023590" y="3941151"/>
                <a:ext cx="85944" cy="85943"/>
              </a:xfrm>
              <a:prstGeom prst="ellipse">
                <a:avLst/>
              </a:prstGeom>
              <a:grpFill/>
              <a:ln>
                <a:noFill/>
              </a:ln>
              <a:effec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010" name="Oval 1013"/>
              <p:cNvSpPr>
                <a:spLocks noChangeAspect="1" noChangeArrowheads="1"/>
              </p:cNvSpPr>
              <p:nvPr userDrawn="1"/>
            </p:nvSpPr>
            <p:spPr bwMode="auto">
              <a:xfrm>
                <a:off x="2417310"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011" name="Oval 1014"/>
              <p:cNvSpPr>
                <a:spLocks noChangeAspect="1" noChangeArrowheads="1"/>
              </p:cNvSpPr>
              <p:nvPr userDrawn="1"/>
            </p:nvSpPr>
            <p:spPr bwMode="auto">
              <a:xfrm>
                <a:off x="2528886"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012" name="Oval 1015"/>
              <p:cNvSpPr>
                <a:spLocks noChangeAspect="1" noChangeArrowheads="1"/>
              </p:cNvSpPr>
              <p:nvPr userDrawn="1"/>
            </p:nvSpPr>
            <p:spPr bwMode="auto">
              <a:xfrm>
                <a:off x="2641969"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013" name="Oval 1016"/>
              <p:cNvSpPr>
                <a:spLocks noChangeAspect="1" noChangeArrowheads="1"/>
              </p:cNvSpPr>
              <p:nvPr userDrawn="1"/>
            </p:nvSpPr>
            <p:spPr bwMode="auto">
              <a:xfrm>
                <a:off x="2753545"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014" name="Oval 1017"/>
              <p:cNvSpPr>
                <a:spLocks noChangeAspect="1" noChangeArrowheads="1"/>
              </p:cNvSpPr>
              <p:nvPr userDrawn="1"/>
            </p:nvSpPr>
            <p:spPr bwMode="auto">
              <a:xfrm>
                <a:off x="2866630"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015" name="Oval 1018"/>
              <p:cNvSpPr>
                <a:spLocks noChangeAspect="1" noChangeArrowheads="1"/>
              </p:cNvSpPr>
              <p:nvPr userDrawn="1"/>
            </p:nvSpPr>
            <p:spPr bwMode="auto">
              <a:xfrm>
                <a:off x="2978206"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016" name="Oval 1019"/>
              <p:cNvSpPr>
                <a:spLocks noChangeAspect="1" noChangeArrowheads="1"/>
              </p:cNvSpPr>
              <p:nvPr userDrawn="1"/>
            </p:nvSpPr>
            <p:spPr bwMode="auto">
              <a:xfrm>
                <a:off x="3091289"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017" name="Oval 1020"/>
              <p:cNvSpPr>
                <a:spLocks noChangeAspect="1" noChangeArrowheads="1"/>
              </p:cNvSpPr>
              <p:nvPr userDrawn="1"/>
            </p:nvSpPr>
            <p:spPr bwMode="auto">
              <a:xfrm>
                <a:off x="3204373"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018" name="Oval 1021"/>
              <p:cNvSpPr>
                <a:spLocks noChangeAspect="1" noChangeArrowheads="1"/>
              </p:cNvSpPr>
              <p:nvPr userDrawn="1"/>
            </p:nvSpPr>
            <p:spPr bwMode="auto">
              <a:xfrm>
                <a:off x="4552332"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019" name="Oval 1022"/>
              <p:cNvSpPr>
                <a:spLocks noChangeAspect="1" noChangeArrowheads="1"/>
              </p:cNvSpPr>
              <p:nvPr userDrawn="1"/>
            </p:nvSpPr>
            <p:spPr bwMode="auto">
              <a:xfrm>
                <a:off x="4663908"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020" name="Oval 1023"/>
              <p:cNvSpPr>
                <a:spLocks noChangeAspect="1" noChangeArrowheads="1"/>
              </p:cNvSpPr>
              <p:nvPr userDrawn="1"/>
            </p:nvSpPr>
            <p:spPr bwMode="auto">
              <a:xfrm>
                <a:off x="4776992"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021" name="Oval 1024"/>
              <p:cNvSpPr>
                <a:spLocks noChangeAspect="1" noChangeArrowheads="1"/>
              </p:cNvSpPr>
              <p:nvPr userDrawn="1"/>
            </p:nvSpPr>
            <p:spPr bwMode="auto">
              <a:xfrm>
                <a:off x="4888568"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022" name="Oval 1025"/>
              <p:cNvSpPr>
                <a:spLocks noChangeAspect="1" noChangeArrowheads="1"/>
              </p:cNvSpPr>
              <p:nvPr userDrawn="1"/>
            </p:nvSpPr>
            <p:spPr bwMode="auto">
              <a:xfrm>
                <a:off x="5001652"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023" name="Oval 1026"/>
              <p:cNvSpPr>
                <a:spLocks noChangeAspect="1" noChangeArrowheads="1"/>
              </p:cNvSpPr>
              <p:nvPr userDrawn="1"/>
            </p:nvSpPr>
            <p:spPr bwMode="auto">
              <a:xfrm>
                <a:off x="5113228"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024" name="Oval 1027"/>
              <p:cNvSpPr>
                <a:spLocks noChangeAspect="1" noChangeArrowheads="1"/>
              </p:cNvSpPr>
              <p:nvPr userDrawn="1"/>
            </p:nvSpPr>
            <p:spPr bwMode="auto">
              <a:xfrm>
                <a:off x="5226311"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025" name="Oval 1028"/>
              <p:cNvSpPr>
                <a:spLocks noChangeAspect="1" noChangeArrowheads="1"/>
              </p:cNvSpPr>
              <p:nvPr userDrawn="1"/>
            </p:nvSpPr>
            <p:spPr bwMode="auto">
              <a:xfrm>
                <a:off x="5337887"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026" name="Oval 1029"/>
              <p:cNvSpPr>
                <a:spLocks noChangeAspect="1" noChangeArrowheads="1"/>
              </p:cNvSpPr>
              <p:nvPr userDrawn="1"/>
            </p:nvSpPr>
            <p:spPr bwMode="auto">
              <a:xfrm>
                <a:off x="6687355"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027" name="Oval 1030"/>
              <p:cNvSpPr>
                <a:spLocks noChangeAspect="1" noChangeArrowheads="1"/>
              </p:cNvSpPr>
              <p:nvPr userDrawn="1"/>
            </p:nvSpPr>
            <p:spPr bwMode="auto">
              <a:xfrm>
                <a:off x="6912014"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028" name="Oval 1031"/>
              <p:cNvSpPr>
                <a:spLocks noChangeAspect="1" noChangeArrowheads="1"/>
              </p:cNvSpPr>
              <p:nvPr userDrawn="1"/>
            </p:nvSpPr>
            <p:spPr bwMode="auto">
              <a:xfrm>
                <a:off x="7023590"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029" name="Oval 1032"/>
              <p:cNvSpPr>
                <a:spLocks noChangeAspect="1" noChangeArrowheads="1"/>
              </p:cNvSpPr>
              <p:nvPr userDrawn="1"/>
            </p:nvSpPr>
            <p:spPr bwMode="auto">
              <a:xfrm>
                <a:off x="7136674"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030" name="Oval 1033"/>
              <p:cNvSpPr>
                <a:spLocks noChangeAspect="1" noChangeArrowheads="1"/>
              </p:cNvSpPr>
              <p:nvPr userDrawn="1"/>
            </p:nvSpPr>
            <p:spPr bwMode="auto">
              <a:xfrm>
                <a:off x="241731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031" name="Oval 1034"/>
              <p:cNvSpPr>
                <a:spLocks noChangeAspect="1" noChangeArrowheads="1"/>
              </p:cNvSpPr>
              <p:nvPr userDrawn="1"/>
            </p:nvSpPr>
            <p:spPr bwMode="auto">
              <a:xfrm>
                <a:off x="2528886"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032" name="Oval 1035"/>
              <p:cNvSpPr>
                <a:spLocks noChangeAspect="1" noChangeArrowheads="1"/>
              </p:cNvSpPr>
              <p:nvPr userDrawn="1"/>
            </p:nvSpPr>
            <p:spPr bwMode="auto">
              <a:xfrm>
                <a:off x="2641969"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033" name="Oval 1036"/>
              <p:cNvSpPr>
                <a:spLocks noChangeAspect="1" noChangeArrowheads="1"/>
              </p:cNvSpPr>
              <p:nvPr userDrawn="1"/>
            </p:nvSpPr>
            <p:spPr bwMode="auto">
              <a:xfrm>
                <a:off x="2753545"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034" name="Oval 1037"/>
              <p:cNvSpPr>
                <a:spLocks noChangeAspect="1" noChangeArrowheads="1"/>
              </p:cNvSpPr>
              <p:nvPr userDrawn="1"/>
            </p:nvSpPr>
            <p:spPr bwMode="auto">
              <a:xfrm>
                <a:off x="286663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035" name="Oval 1038"/>
              <p:cNvSpPr>
                <a:spLocks noChangeAspect="1" noChangeArrowheads="1"/>
              </p:cNvSpPr>
              <p:nvPr userDrawn="1"/>
            </p:nvSpPr>
            <p:spPr bwMode="auto">
              <a:xfrm>
                <a:off x="2978206"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036" name="Oval 1039"/>
              <p:cNvSpPr>
                <a:spLocks noChangeAspect="1" noChangeArrowheads="1"/>
              </p:cNvSpPr>
              <p:nvPr userDrawn="1"/>
            </p:nvSpPr>
            <p:spPr bwMode="auto">
              <a:xfrm>
                <a:off x="3091289"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037" name="Oval 1040"/>
              <p:cNvSpPr>
                <a:spLocks noChangeAspect="1" noChangeArrowheads="1"/>
              </p:cNvSpPr>
              <p:nvPr userDrawn="1"/>
            </p:nvSpPr>
            <p:spPr bwMode="auto">
              <a:xfrm>
                <a:off x="3204373"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038" name="Oval 1041"/>
              <p:cNvSpPr>
                <a:spLocks noChangeAspect="1" noChangeArrowheads="1"/>
              </p:cNvSpPr>
              <p:nvPr userDrawn="1"/>
            </p:nvSpPr>
            <p:spPr bwMode="auto">
              <a:xfrm>
                <a:off x="3315949"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039" name="Oval 1042"/>
              <p:cNvSpPr>
                <a:spLocks noChangeAspect="1" noChangeArrowheads="1"/>
              </p:cNvSpPr>
              <p:nvPr userDrawn="1"/>
            </p:nvSpPr>
            <p:spPr bwMode="auto">
              <a:xfrm>
                <a:off x="3429033"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040" name="Oval 1043"/>
              <p:cNvSpPr>
                <a:spLocks noChangeAspect="1" noChangeArrowheads="1"/>
              </p:cNvSpPr>
              <p:nvPr userDrawn="1"/>
            </p:nvSpPr>
            <p:spPr bwMode="auto">
              <a:xfrm>
                <a:off x="4663908"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041" name="Oval 1044"/>
              <p:cNvSpPr>
                <a:spLocks noChangeAspect="1" noChangeArrowheads="1"/>
              </p:cNvSpPr>
              <p:nvPr userDrawn="1"/>
            </p:nvSpPr>
            <p:spPr bwMode="auto">
              <a:xfrm>
                <a:off x="4776992"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042" name="Oval 1045"/>
              <p:cNvSpPr>
                <a:spLocks noChangeAspect="1" noChangeArrowheads="1"/>
              </p:cNvSpPr>
              <p:nvPr userDrawn="1"/>
            </p:nvSpPr>
            <p:spPr bwMode="auto">
              <a:xfrm>
                <a:off x="4888568"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043" name="Oval 1046"/>
              <p:cNvSpPr>
                <a:spLocks noChangeAspect="1" noChangeArrowheads="1"/>
              </p:cNvSpPr>
              <p:nvPr userDrawn="1"/>
            </p:nvSpPr>
            <p:spPr bwMode="auto">
              <a:xfrm>
                <a:off x="5001652"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044" name="Oval 1047"/>
              <p:cNvSpPr>
                <a:spLocks noChangeAspect="1" noChangeArrowheads="1"/>
              </p:cNvSpPr>
              <p:nvPr userDrawn="1"/>
            </p:nvSpPr>
            <p:spPr bwMode="auto">
              <a:xfrm>
                <a:off x="5113228"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045" name="Oval 1048"/>
              <p:cNvSpPr>
                <a:spLocks noChangeAspect="1" noChangeArrowheads="1"/>
              </p:cNvSpPr>
              <p:nvPr userDrawn="1"/>
            </p:nvSpPr>
            <p:spPr bwMode="auto">
              <a:xfrm>
                <a:off x="5226311"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046" name="Oval 1049"/>
              <p:cNvSpPr>
                <a:spLocks noChangeAspect="1" noChangeArrowheads="1"/>
              </p:cNvSpPr>
              <p:nvPr userDrawn="1"/>
            </p:nvSpPr>
            <p:spPr bwMode="auto">
              <a:xfrm>
                <a:off x="6798931"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047" name="Oval 1050"/>
              <p:cNvSpPr>
                <a:spLocks noChangeAspect="1" noChangeArrowheads="1"/>
              </p:cNvSpPr>
              <p:nvPr userDrawn="1"/>
            </p:nvSpPr>
            <p:spPr bwMode="auto">
              <a:xfrm>
                <a:off x="7136674"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048" name="Oval 1051"/>
              <p:cNvSpPr>
                <a:spLocks noChangeAspect="1" noChangeArrowheads="1"/>
              </p:cNvSpPr>
              <p:nvPr userDrawn="1"/>
            </p:nvSpPr>
            <p:spPr bwMode="auto">
              <a:xfrm>
                <a:off x="7472910"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049" name="Oval 1052"/>
              <p:cNvSpPr>
                <a:spLocks noChangeAspect="1" noChangeArrowheads="1"/>
              </p:cNvSpPr>
              <p:nvPr userDrawn="1"/>
            </p:nvSpPr>
            <p:spPr bwMode="auto">
              <a:xfrm>
                <a:off x="7585994"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050" name="Oval 1053"/>
              <p:cNvSpPr>
                <a:spLocks noChangeAspect="1" noChangeArrowheads="1"/>
              </p:cNvSpPr>
              <p:nvPr userDrawn="1"/>
            </p:nvSpPr>
            <p:spPr bwMode="auto">
              <a:xfrm>
                <a:off x="769757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051" name="Oval 1054"/>
              <p:cNvSpPr>
                <a:spLocks noChangeAspect="1" noChangeArrowheads="1"/>
              </p:cNvSpPr>
              <p:nvPr userDrawn="1"/>
            </p:nvSpPr>
            <p:spPr bwMode="auto">
              <a:xfrm>
                <a:off x="2528886"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052" name="Oval 1055"/>
              <p:cNvSpPr>
                <a:spLocks noChangeAspect="1" noChangeArrowheads="1"/>
              </p:cNvSpPr>
              <p:nvPr userDrawn="1"/>
            </p:nvSpPr>
            <p:spPr bwMode="auto">
              <a:xfrm>
                <a:off x="2641969"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053" name="Oval 1056"/>
              <p:cNvSpPr>
                <a:spLocks noChangeAspect="1" noChangeArrowheads="1"/>
              </p:cNvSpPr>
              <p:nvPr userDrawn="1"/>
            </p:nvSpPr>
            <p:spPr bwMode="auto">
              <a:xfrm>
                <a:off x="2753545"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054" name="Oval 1057"/>
              <p:cNvSpPr>
                <a:spLocks noChangeAspect="1" noChangeArrowheads="1"/>
              </p:cNvSpPr>
              <p:nvPr userDrawn="1"/>
            </p:nvSpPr>
            <p:spPr bwMode="auto">
              <a:xfrm>
                <a:off x="2866630"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055" name="Oval 1058"/>
              <p:cNvSpPr>
                <a:spLocks noChangeAspect="1" noChangeArrowheads="1"/>
              </p:cNvSpPr>
              <p:nvPr userDrawn="1"/>
            </p:nvSpPr>
            <p:spPr bwMode="auto">
              <a:xfrm>
                <a:off x="2978206"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056" name="Oval 1059"/>
              <p:cNvSpPr>
                <a:spLocks noChangeAspect="1" noChangeArrowheads="1"/>
              </p:cNvSpPr>
              <p:nvPr userDrawn="1"/>
            </p:nvSpPr>
            <p:spPr bwMode="auto">
              <a:xfrm>
                <a:off x="3091289"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057" name="Oval 1060"/>
              <p:cNvSpPr>
                <a:spLocks noChangeAspect="1" noChangeArrowheads="1"/>
              </p:cNvSpPr>
              <p:nvPr userDrawn="1"/>
            </p:nvSpPr>
            <p:spPr bwMode="auto">
              <a:xfrm>
                <a:off x="3204373"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058" name="Oval 1061"/>
              <p:cNvSpPr>
                <a:spLocks noChangeAspect="1" noChangeArrowheads="1"/>
              </p:cNvSpPr>
              <p:nvPr userDrawn="1"/>
            </p:nvSpPr>
            <p:spPr bwMode="auto">
              <a:xfrm>
                <a:off x="3315949"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059" name="Oval 1062"/>
              <p:cNvSpPr>
                <a:spLocks noChangeAspect="1" noChangeArrowheads="1"/>
              </p:cNvSpPr>
              <p:nvPr userDrawn="1"/>
            </p:nvSpPr>
            <p:spPr bwMode="auto">
              <a:xfrm>
                <a:off x="3429033"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060" name="Oval 1063"/>
              <p:cNvSpPr>
                <a:spLocks noChangeAspect="1" noChangeArrowheads="1"/>
              </p:cNvSpPr>
              <p:nvPr userDrawn="1"/>
            </p:nvSpPr>
            <p:spPr bwMode="auto">
              <a:xfrm>
                <a:off x="4663908"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061" name="Oval 1064"/>
              <p:cNvSpPr>
                <a:spLocks noChangeAspect="1" noChangeArrowheads="1"/>
              </p:cNvSpPr>
              <p:nvPr userDrawn="1"/>
            </p:nvSpPr>
            <p:spPr bwMode="auto">
              <a:xfrm>
                <a:off x="4776992"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062" name="Oval 1065"/>
              <p:cNvSpPr>
                <a:spLocks noChangeAspect="1" noChangeArrowheads="1"/>
              </p:cNvSpPr>
              <p:nvPr userDrawn="1"/>
            </p:nvSpPr>
            <p:spPr bwMode="auto">
              <a:xfrm>
                <a:off x="4888568"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063" name="Oval 1066"/>
              <p:cNvSpPr>
                <a:spLocks noChangeAspect="1" noChangeArrowheads="1"/>
              </p:cNvSpPr>
              <p:nvPr userDrawn="1"/>
            </p:nvSpPr>
            <p:spPr bwMode="auto">
              <a:xfrm>
                <a:off x="5001652"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064" name="Oval 1067"/>
              <p:cNvSpPr>
                <a:spLocks noChangeAspect="1" noChangeArrowheads="1"/>
              </p:cNvSpPr>
              <p:nvPr userDrawn="1"/>
            </p:nvSpPr>
            <p:spPr bwMode="auto">
              <a:xfrm>
                <a:off x="5113228"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065" name="Oval 1068"/>
              <p:cNvSpPr>
                <a:spLocks noChangeAspect="1" noChangeArrowheads="1"/>
              </p:cNvSpPr>
              <p:nvPr userDrawn="1"/>
            </p:nvSpPr>
            <p:spPr bwMode="auto">
              <a:xfrm>
                <a:off x="5226311"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066" name="Oval 1069"/>
              <p:cNvSpPr>
                <a:spLocks noChangeAspect="1" noChangeArrowheads="1"/>
              </p:cNvSpPr>
              <p:nvPr userDrawn="1"/>
            </p:nvSpPr>
            <p:spPr bwMode="auto">
              <a:xfrm>
                <a:off x="6912014"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067" name="Oval 1070"/>
              <p:cNvSpPr>
                <a:spLocks noChangeAspect="1" noChangeArrowheads="1"/>
              </p:cNvSpPr>
              <p:nvPr userDrawn="1"/>
            </p:nvSpPr>
            <p:spPr bwMode="auto">
              <a:xfrm>
                <a:off x="7023590"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068" name="Oval 1071"/>
              <p:cNvSpPr>
                <a:spLocks noChangeAspect="1" noChangeArrowheads="1"/>
              </p:cNvSpPr>
              <p:nvPr userDrawn="1"/>
            </p:nvSpPr>
            <p:spPr bwMode="auto">
              <a:xfrm>
                <a:off x="7697570" y="4253262"/>
                <a:ext cx="85943" cy="85944"/>
              </a:xfrm>
              <a:prstGeom prst="ellipse">
                <a:avLst/>
              </a:prstGeom>
              <a:grpFill/>
              <a:ln>
                <a:noFill/>
              </a:ln>
              <a:effec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069" name="Oval 1072"/>
              <p:cNvSpPr>
                <a:spLocks noChangeAspect="1" noChangeArrowheads="1"/>
              </p:cNvSpPr>
              <p:nvPr userDrawn="1"/>
            </p:nvSpPr>
            <p:spPr bwMode="auto">
              <a:xfrm>
                <a:off x="2528886"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070" name="Oval 1073"/>
              <p:cNvSpPr>
                <a:spLocks noChangeAspect="1" noChangeArrowheads="1"/>
              </p:cNvSpPr>
              <p:nvPr userDrawn="1"/>
            </p:nvSpPr>
            <p:spPr bwMode="auto">
              <a:xfrm>
                <a:off x="2641969"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071" name="Oval 1074"/>
              <p:cNvSpPr>
                <a:spLocks noChangeAspect="1" noChangeArrowheads="1"/>
              </p:cNvSpPr>
              <p:nvPr userDrawn="1"/>
            </p:nvSpPr>
            <p:spPr bwMode="auto">
              <a:xfrm>
                <a:off x="2753545"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072" name="Oval 1075"/>
              <p:cNvSpPr>
                <a:spLocks noChangeAspect="1" noChangeArrowheads="1"/>
              </p:cNvSpPr>
              <p:nvPr userDrawn="1"/>
            </p:nvSpPr>
            <p:spPr bwMode="auto">
              <a:xfrm>
                <a:off x="2866630"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073" name="Oval 1076"/>
              <p:cNvSpPr>
                <a:spLocks noChangeAspect="1" noChangeArrowheads="1"/>
              </p:cNvSpPr>
              <p:nvPr userDrawn="1"/>
            </p:nvSpPr>
            <p:spPr bwMode="auto">
              <a:xfrm>
                <a:off x="2978206"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074" name="Oval 1077"/>
              <p:cNvSpPr>
                <a:spLocks noChangeAspect="1" noChangeArrowheads="1"/>
              </p:cNvSpPr>
              <p:nvPr userDrawn="1"/>
            </p:nvSpPr>
            <p:spPr bwMode="auto">
              <a:xfrm>
                <a:off x="3091289"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075" name="Oval 1078"/>
              <p:cNvSpPr>
                <a:spLocks noChangeAspect="1" noChangeArrowheads="1"/>
              </p:cNvSpPr>
              <p:nvPr userDrawn="1"/>
            </p:nvSpPr>
            <p:spPr bwMode="auto">
              <a:xfrm>
                <a:off x="3204373"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076" name="Oval 1079"/>
              <p:cNvSpPr>
                <a:spLocks noChangeAspect="1" noChangeArrowheads="1"/>
              </p:cNvSpPr>
              <p:nvPr userDrawn="1"/>
            </p:nvSpPr>
            <p:spPr bwMode="auto">
              <a:xfrm>
                <a:off x="3315949"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077" name="Oval 1080"/>
              <p:cNvSpPr>
                <a:spLocks noChangeAspect="1" noChangeArrowheads="1"/>
              </p:cNvSpPr>
              <p:nvPr userDrawn="1"/>
            </p:nvSpPr>
            <p:spPr bwMode="auto">
              <a:xfrm>
                <a:off x="3429033"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078" name="Oval 1081"/>
              <p:cNvSpPr>
                <a:spLocks noChangeAspect="1" noChangeArrowheads="1"/>
              </p:cNvSpPr>
              <p:nvPr userDrawn="1"/>
            </p:nvSpPr>
            <p:spPr bwMode="auto">
              <a:xfrm>
                <a:off x="4663908"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079" name="Oval 1082"/>
              <p:cNvSpPr>
                <a:spLocks noChangeAspect="1" noChangeArrowheads="1"/>
              </p:cNvSpPr>
              <p:nvPr userDrawn="1"/>
            </p:nvSpPr>
            <p:spPr bwMode="auto">
              <a:xfrm>
                <a:off x="4776992"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080" name="Oval 1083"/>
              <p:cNvSpPr>
                <a:spLocks noChangeAspect="1" noChangeArrowheads="1"/>
              </p:cNvSpPr>
              <p:nvPr userDrawn="1"/>
            </p:nvSpPr>
            <p:spPr bwMode="auto">
              <a:xfrm>
                <a:off x="4888568"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081" name="Oval 1084"/>
              <p:cNvSpPr>
                <a:spLocks noChangeAspect="1" noChangeArrowheads="1"/>
              </p:cNvSpPr>
              <p:nvPr userDrawn="1"/>
            </p:nvSpPr>
            <p:spPr bwMode="auto">
              <a:xfrm>
                <a:off x="5001652"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082" name="Oval 1085"/>
              <p:cNvSpPr>
                <a:spLocks noChangeAspect="1" noChangeArrowheads="1"/>
              </p:cNvSpPr>
              <p:nvPr userDrawn="1"/>
            </p:nvSpPr>
            <p:spPr bwMode="auto">
              <a:xfrm>
                <a:off x="5113228"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083" name="Oval 1086"/>
              <p:cNvSpPr>
                <a:spLocks noChangeAspect="1" noChangeArrowheads="1"/>
              </p:cNvSpPr>
              <p:nvPr userDrawn="1"/>
            </p:nvSpPr>
            <p:spPr bwMode="auto">
              <a:xfrm>
                <a:off x="5226311"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084" name="Oval 1087"/>
              <p:cNvSpPr>
                <a:spLocks noChangeAspect="1" noChangeArrowheads="1"/>
              </p:cNvSpPr>
              <p:nvPr userDrawn="1"/>
            </p:nvSpPr>
            <p:spPr bwMode="auto">
              <a:xfrm>
                <a:off x="7472910"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085" name="Oval 1088"/>
              <p:cNvSpPr>
                <a:spLocks noChangeAspect="1" noChangeArrowheads="1"/>
              </p:cNvSpPr>
              <p:nvPr userDrawn="1"/>
            </p:nvSpPr>
            <p:spPr bwMode="auto">
              <a:xfrm>
                <a:off x="2641969"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086" name="Oval 1089"/>
              <p:cNvSpPr>
                <a:spLocks noChangeAspect="1" noChangeArrowheads="1"/>
              </p:cNvSpPr>
              <p:nvPr userDrawn="1"/>
            </p:nvSpPr>
            <p:spPr bwMode="auto">
              <a:xfrm>
                <a:off x="2753545"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087" name="Oval 1090"/>
              <p:cNvSpPr>
                <a:spLocks noChangeAspect="1" noChangeArrowheads="1"/>
              </p:cNvSpPr>
              <p:nvPr userDrawn="1"/>
            </p:nvSpPr>
            <p:spPr bwMode="auto">
              <a:xfrm>
                <a:off x="2866630"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088" name="Oval 1091"/>
              <p:cNvSpPr>
                <a:spLocks noChangeAspect="1" noChangeArrowheads="1"/>
              </p:cNvSpPr>
              <p:nvPr userDrawn="1"/>
            </p:nvSpPr>
            <p:spPr bwMode="auto">
              <a:xfrm>
                <a:off x="2978206"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089" name="Oval 1092"/>
              <p:cNvSpPr>
                <a:spLocks noChangeAspect="1" noChangeArrowheads="1"/>
              </p:cNvSpPr>
              <p:nvPr userDrawn="1"/>
            </p:nvSpPr>
            <p:spPr bwMode="auto">
              <a:xfrm>
                <a:off x="3091289"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090" name="Oval 1093"/>
              <p:cNvSpPr>
                <a:spLocks noChangeAspect="1" noChangeArrowheads="1"/>
              </p:cNvSpPr>
              <p:nvPr userDrawn="1"/>
            </p:nvSpPr>
            <p:spPr bwMode="auto">
              <a:xfrm>
                <a:off x="3204373"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091" name="Oval 1094"/>
              <p:cNvSpPr>
                <a:spLocks noChangeAspect="1" noChangeArrowheads="1"/>
              </p:cNvSpPr>
              <p:nvPr userDrawn="1"/>
            </p:nvSpPr>
            <p:spPr bwMode="auto">
              <a:xfrm>
                <a:off x="3315949"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092" name="Oval 1095"/>
              <p:cNvSpPr>
                <a:spLocks noChangeAspect="1" noChangeArrowheads="1"/>
              </p:cNvSpPr>
              <p:nvPr userDrawn="1"/>
            </p:nvSpPr>
            <p:spPr bwMode="auto">
              <a:xfrm>
                <a:off x="4663908"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093" name="Oval 1096"/>
              <p:cNvSpPr>
                <a:spLocks noChangeAspect="1" noChangeArrowheads="1"/>
              </p:cNvSpPr>
              <p:nvPr userDrawn="1"/>
            </p:nvSpPr>
            <p:spPr bwMode="auto">
              <a:xfrm>
                <a:off x="4776992"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094" name="Oval 1097"/>
              <p:cNvSpPr>
                <a:spLocks noChangeAspect="1" noChangeArrowheads="1"/>
              </p:cNvSpPr>
              <p:nvPr userDrawn="1"/>
            </p:nvSpPr>
            <p:spPr bwMode="auto">
              <a:xfrm>
                <a:off x="4888568"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095" name="Oval 1098"/>
              <p:cNvSpPr>
                <a:spLocks noChangeAspect="1" noChangeArrowheads="1"/>
              </p:cNvSpPr>
              <p:nvPr userDrawn="1"/>
            </p:nvSpPr>
            <p:spPr bwMode="auto">
              <a:xfrm>
                <a:off x="5001652"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096" name="Oval 1099"/>
              <p:cNvSpPr>
                <a:spLocks noChangeAspect="1" noChangeArrowheads="1"/>
              </p:cNvSpPr>
              <p:nvPr userDrawn="1"/>
            </p:nvSpPr>
            <p:spPr bwMode="auto">
              <a:xfrm>
                <a:off x="5113228"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097" name="Oval 1100"/>
              <p:cNvSpPr>
                <a:spLocks noChangeAspect="1" noChangeArrowheads="1"/>
              </p:cNvSpPr>
              <p:nvPr userDrawn="1"/>
            </p:nvSpPr>
            <p:spPr bwMode="auto">
              <a:xfrm>
                <a:off x="5226311"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098" name="Oval 1101"/>
              <p:cNvSpPr>
                <a:spLocks noChangeAspect="1" noChangeArrowheads="1"/>
              </p:cNvSpPr>
              <p:nvPr userDrawn="1"/>
            </p:nvSpPr>
            <p:spPr bwMode="auto">
              <a:xfrm>
                <a:off x="5450972"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099" name="Oval 1102"/>
              <p:cNvSpPr>
                <a:spLocks noChangeAspect="1" noChangeArrowheads="1"/>
              </p:cNvSpPr>
              <p:nvPr userDrawn="1"/>
            </p:nvSpPr>
            <p:spPr bwMode="auto">
              <a:xfrm>
                <a:off x="7361334"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100" name="Oval 1103"/>
              <p:cNvSpPr>
                <a:spLocks noChangeAspect="1" noChangeArrowheads="1"/>
              </p:cNvSpPr>
              <p:nvPr userDrawn="1"/>
            </p:nvSpPr>
            <p:spPr bwMode="auto">
              <a:xfrm>
                <a:off x="7472910"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101" name="Oval 1104"/>
              <p:cNvSpPr>
                <a:spLocks noChangeAspect="1" noChangeArrowheads="1"/>
              </p:cNvSpPr>
              <p:nvPr userDrawn="1"/>
            </p:nvSpPr>
            <p:spPr bwMode="auto">
              <a:xfrm>
                <a:off x="7697570"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102" name="Oval 1105"/>
              <p:cNvSpPr>
                <a:spLocks noChangeAspect="1" noChangeArrowheads="1"/>
              </p:cNvSpPr>
              <p:nvPr userDrawn="1"/>
            </p:nvSpPr>
            <p:spPr bwMode="auto">
              <a:xfrm>
                <a:off x="2753545"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103" name="Oval 1106"/>
              <p:cNvSpPr>
                <a:spLocks noChangeAspect="1" noChangeArrowheads="1"/>
              </p:cNvSpPr>
              <p:nvPr userDrawn="1"/>
            </p:nvSpPr>
            <p:spPr bwMode="auto">
              <a:xfrm>
                <a:off x="286663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104" name="Oval 1107"/>
              <p:cNvSpPr>
                <a:spLocks noChangeAspect="1" noChangeArrowheads="1"/>
              </p:cNvSpPr>
              <p:nvPr userDrawn="1"/>
            </p:nvSpPr>
            <p:spPr bwMode="auto">
              <a:xfrm>
                <a:off x="2978206"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105" name="Oval 1108"/>
              <p:cNvSpPr>
                <a:spLocks noChangeAspect="1" noChangeArrowheads="1"/>
              </p:cNvSpPr>
              <p:nvPr userDrawn="1"/>
            </p:nvSpPr>
            <p:spPr bwMode="auto">
              <a:xfrm>
                <a:off x="3091289"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106" name="Oval 1109"/>
              <p:cNvSpPr>
                <a:spLocks noChangeAspect="1" noChangeArrowheads="1"/>
              </p:cNvSpPr>
              <p:nvPr userDrawn="1"/>
            </p:nvSpPr>
            <p:spPr bwMode="auto">
              <a:xfrm>
                <a:off x="3204373"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107" name="Oval 1110"/>
              <p:cNvSpPr>
                <a:spLocks noChangeAspect="1" noChangeArrowheads="1"/>
              </p:cNvSpPr>
              <p:nvPr userDrawn="1"/>
            </p:nvSpPr>
            <p:spPr bwMode="auto">
              <a:xfrm>
                <a:off x="3315949"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108" name="Oval 1111"/>
              <p:cNvSpPr>
                <a:spLocks noChangeAspect="1" noChangeArrowheads="1"/>
              </p:cNvSpPr>
              <p:nvPr userDrawn="1"/>
            </p:nvSpPr>
            <p:spPr bwMode="auto">
              <a:xfrm>
                <a:off x="4663908"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109" name="Oval 1112"/>
              <p:cNvSpPr>
                <a:spLocks noChangeAspect="1" noChangeArrowheads="1"/>
              </p:cNvSpPr>
              <p:nvPr userDrawn="1"/>
            </p:nvSpPr>
            <p:spPr bwMode="auto">
              <a:xfrm>
                <a:off x="4776992"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110" name="Oval 1113"/>
              <p:cNvSpPr>
                <a:spLocks noChangeAspect="1" noChangeArrowheads="1"/>
              </p:cNvSpPr>
              <p:nvPr userDrawn="1"/>
            </p:nvSpPr>
            <p:spPr bwMode="auto">
              <a:xfrm>
                <a:off x="4888568"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111" name="Oval 1114"/>
              <p:cNvSpPr>
                <a:spLocks noChangeAspect="1" noChangeArrowheads="1"/>
              </p:cNvSpPr>
              <p:nvPr userDrawn="1"/>
            </p:nvSpPr>
            <p:spPr bwMode="auto">
              <a:xfrm>
                <a:off x="5001652"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112" name="Oval 1115"/>
              <p:cNvSpPr>
                <a:spLocks noChangeAspect="1" noChangeArrowheads="1"/>
              </p:cNvSpPr>
              <p:nvPr userDrawn="1"/>
            </p:nvSpPr>
            <p:spPr bwMode="auto">
              <a:xfrm>
                <a:off x="5113228"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113" name="Oval 1116"/>
              <p:cNvSpPr>
                <a:spLocks noChangeAspect="1" noChangeArrowheads="1"/>
              </p:cNvSpPr>
              <p:nvPr userDrawn="1"/>
            </p:nvSpPr>
            <p:spPr bwMode="auto">
              <a:xfrm>
                <a:off x="5226311"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114" name="Oval 1117"/>
              <p:cNvSpPr>
                <a:spLocks noChangeAspect="1" noChangeArrowheads="1"/>
              </p:cNvSpPr>
              <p:nvPr userDrawn="1"/>
            </p:nvSpPr>
            <p:spPr bwMode="auto">
              <a:xfrm>
                <a:off x="5450972"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115" name="Oval 1118"/>
              <p:cNvSpPr>
                <a:spLocks noChangeAspect="1" noChangeArrowheads="1"/>
              </p:cNvSpPr>
              <p:nvPr userDrawn="1"/>
            </p:nvSpPr>
            <p:spPr bwMode="auto">
              <a:xfrm>
                <a:off x="724825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116" name="Oval 1119"/>
              <p:cNvSpPr>
                <a:spLocks noChangeAspect="1" noChangeArrowheads="1"/>
              </p:cNvSpPr>
              <p:nvPr userDrawn="1"/>
            </p:nvSpPr>
            <p:spPr bwMode="auto">
              <a:xfrm>
                <a:off x="7361334"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117" name="Oval 1120"/>
              <p:cNvSpPr>
                <a:spLocks noChangeAspect="1" noChangeArrowheads="1"/>
              </p:cNvSpPr>
              <p:nvPr userDrawn="1"/>
            </p:nvSpPr>
            <p:spPr bwMode="auto">
              <a:xfrm>
                <a:off x="7472910"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118" name="Oval 1121"/>
              <p:cNvSpPr>
                <a:spLocks noChangeAspect="1" noChangeArrowheads="1"/>
              </p:cNvSpPr>
              <p:nvPr userDrawn="1"/>
            </p:nvSpPr>
            <p:spPr bwMode="auto">
              <a:xfrm>
                <a:off x="7585994"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119" name="Oval 1122"/>
              <p:cNvSpPr>
                <a:spLocks noChangeAspect="1" noChangeArrowheads="1"/>
              </p:cNvSpPr>
              <p:nvPr userDrawn="1"/>
            </p:nvSpPr>
            <p:spPr bwMode="auto">
              <a:xfrm>
                <a:off x="769757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120" name="Oval 1123"/>
              <p:cNvSpPr>
                <a:spLocks noChangeAspect="1" noChangeArrowheads="1"/>
              </p:cNvSpPr>
              <p:nvPr userDrawn="1"/>
            </p:nvSpPr>
            <p:spPr bwMode="auto">
              <a:xfrm>
                <a:off x="2753545"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121" name="Oval 1124"/>
              <p:cNvSpPr>
                <a:spLocks noChangeAspect="1" noChangeArrowheads="1"/>
              </p:cNvSpPr>
              <p:nvPr userDrawn="1"/>
            </p:nvSpPr>
            <p:spPr bwMode="auto">
              <a:xfrm>
                <a:off x="286663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122" name="Oval 1125"/>
              <p:cNvSpPr>
                <a:spLocks noChangeAspect="1" noChangeArrowheads="1"/>
              </p:cNvSpPr>
              <p:nvPr userDrawn="1"/>
            </p:nvSpPr>
            <p:spPr bwMode="auto">
              <a:xfrm>
                <a:off x="2978206"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123" name="Oval 1126"/>
              <p:cNvSpPr>
                <a:spLocks noChangeAspect="1" noChangeArrowheads="1"/>
              </p:cNvSpPr>
              <p:nvPr userDrawn="1"/>
            </p:nvSpPr>
            <p:spPr bwMode="auto">
              <a:xfrm>
                <a:off x="3091289"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124" name="Oval 1127"/>
              <p:cNvSpPr>
                <a:spLocks noChangeAspect="1" noChangeArrowheads="1"/>
              </p:cNvSpPr>
              <p:nvPr userDrawn="1"/>
            </p:nvSpPr>
            <p:spPr bwMode="auto">
              <a:xfrm>
                <a:off x="3204373"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125" name="Oval 1128"/>
              <p:cNvSpPr>
                <a:spLocks noChangeAspect="1" noChangeArrowheads="1"/>
              </p:cNvSpPr>
              <p:nvPr userDrawn="1"/>
            </p:nvSpPr>
            <p:spPr bwMode="auto">
              <a:xfrm>
                <a:off x="3315949"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126" name="Oval 1129"/>
              <p:cNvSpPr>
                <a:spLocks noChangeAspect="1" noChangeArrowheads="1"/>
              </p:cNvSpPr>
              <p:nvPr userDrawn="1"/>
            </p:nvSpPr>
            <p:spPr bwMode="auto">
              <a:xfrm>
                <a:off x="4663908"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127" name="Oval 1130"/>
              <p:cNvSpPr>
                <a:spLocks noChangeAspect="1" noChangeArrowheads="1"/>
              </p:cNvSpPr>
              <p:nvPr userDrawn="1"/>
            </p:nvSpPr>
            <p:spPr bwMode="auto">
              <a:xfrm>
                <a:off x="4776992"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128" name="Oval 1131"/>
              <p:cNvSpPr>
                <a:spLocks noChangeAspect="1" noChangeArrowheads="1"/>
              </p:cNvSpPr>
              <p:nvPr userDrawn="1"/>
            </p:nvSpPr>
            <p:spPr bwMode="auto">
              <a:xfrm>
                <a:off x="4888568"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129" name="Oval 1132"/>
              <p:cNvSpPr>
                <a:spLocks noChangeAspect="1" noChangeArrowheads="1"/>
              </p:cNvSpPr>
              <p:nvPr userDrawn="1"/>
            </p:nvSpPr>
            <p:spPr bwMode="auto">
              <a:xfrm>
                <a:off x="5001652"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130" name="Oval 1133"/>
              <p:cNvSpPr>
                <a:spLocks noChangeAspect="1" noChangeArrowheads="1"/>
              </p:cNvSpPr>
              <p:nvPr userDrawn="1"/>
            </p:nvSpPr>
            <p:spPr bwMode="auto">
              <a:xfrm>
                <a:off x="5113228"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131" name="Oval 1134"/>
              <p:cNvSpPr>
                <a:spLocks noChangeAspect="1" noChangeArrowheads="1"/>
              </p:cNvSpPr>
              <p:nvPr userDrawn="1"/>
            </p:nvSpPr>
            <p:spPr bwMode="auto">
              <a:xfrm>
                <a:off x="5450972"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132" name="Oval 1135"/>
              <p:cNvSpPr>
                <a:spLocks noChangeAspect="1" noChangeArrowheads="1"/>
              </p:cNvSpPr>
              <p:nvPr userDrawn="1"/>
            </p:nvSpPr>
            <p:spPr bwMode="auto">
              <a:xfrm>
                <a:off x="7136674"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133" name="Oval 1136"/>
              <p:cNvSpPr>
                <a:spLocks noChangeAspect="1" noChangeArrowheads="1"/>
              </p:cNvSpPr>
              <p:nvPr userDrawn="1"/>
            </p:nvSpPr>
            <p:spPr bwMode="auto">
              <a:xfrm>
                <a:off x="724825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134" name="Oval 1137"/>
              <p:cNvSpPr>
                <a:spLocks noChangeAspect="1" noChangeArrowheads="1"/>
              </p:cNvSpPr>
              <p:nvPr userDrawn="1"/>
            </p:nvSpPr>
            <p:spPr bwMode="auto">
              <a:xfrm>
                <a:off x="7361334"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135" name="Oval 1138"/>
              <p:cNvSpPr>
                <a:spLocks noChangeAspect="1" noChangeArrowheads="1"/>
              </p:cNvSpPr>
              <p:nvPr userDrawn="1"/>
            </p:nvSpPr>
            <p:spPr bwMode="auto">
              <a:xfrm>
                <a:off x="7472910"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136" name="Oval 1139"/>
              <p:cNvSpPr>
                <a:spLocks noChangeAspect="1" noChangeArrowheads="1"/>
              </p:cNvSpPr>
              <p:nvPr userDrawn="1"/>
            </p:nvSpPr>
            <p:spPr bwMode="auto">
              <a:xfrm>
                <a:off x="7585994"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137" name="Oval 1140"/>
              <p:cNvSpPr>
                <a:spLocks noChangeAspect="1" noChangeArrowheads="1"/>
              </p:cNvSpPr>
              <p:nvPr userDrawn="1"/>
            </p:nvSpPr>
            <p:spPr bwMode="auto">
              <a:xfrm>
                <a:off x="769757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138" name="Oval 1141"/>
              <p:cNvSpPr>
                <a:spLocks noChangeAspect="1" noChangeArrowheads="1"/>
              </p:cNvSpPr>
              <p:nvPr userDrawn="1"/>
            </p:nvSpPr>
            <p:spPr bwMode="auto">
              <a:xfrm>
                <a:off x="7810653"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139" name="Oval 1142"/>
              <p:cNvSpPr>
                <a:spLocks noChangeAspect="1" noChangeArrowheads="1"/>
              </p:cNvSpPr>
              <p:nvPr userDrawn="1"/>
            </p:nvSpPr>
            <p:spPr bwMode="auto">
              <a:xfrm>
                <a:off x="264196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140" name="Oval 1143"/>
              <p:cNvSpPr>
                <a:spLocks noChangeAspect="1" noChangeArrowheads="1"/>
              </p:cNvSpPr>
              <p:nvPr userDrawn="1"/>
            </p:nvSpPr>
            <p:spPr bwMode="auto">
              <a:xfrm>
                <a:off x="2753545"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141" name="Oval 1144"/>
              <p:cNvSpPr>
                <a:spLocks noChangeAspect="1" noChangeArrowheads="1"/>
              </p:cNvSpPr>
              <p:nvPr userDrawn="1"/>
            </p:nvSpPr>
            <p:spPr bwMode="auto">
              <a:xfrm>
                <a:off x="286663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142" name="Oval 1145"/>
              <p:cNvSpPr>
                <a:spLocks noChangeAspect="1" noChangeArrowheads="1"/>
              </p:cNvSpPr>
              <p:nvPr userDrawn="1"/>
            </p:nvSpPr>
            <p:spPr bwMode="auto">
              <a:xfrm>
                <a:off x="2978206"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143" name="Oval 1146"/>
              <p:cNvSpPr>
                <a:spLocks noChangeAspect="1" noChangeArrowheads="1"/>
              </p:cNvSpPr>
              <p:nvPr userDrawn="1"/>
            </p:nvSpPr>
            <p:spPr bwMode="auto">
              <a:xfrm>
                <a:off x="309128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144" name="Oval 1147"/>
              <p:cNvSpPr>
                <a:spLocks noChangeAspect="1" noChangeArrowheads="1"/>
              </p:cNvSpPr>
              <p:nvPr userDrawn="1"/>
            </p:nvSpPr>
            <p:spPr bwMode="auto">
              <a:xfrm>
                <a:off x="3204373"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145" name="Oval 1148"/>
              <p:cNvSpPr>
                <a:spLocks noChangeAspect="1" noChangeArrowheads="1"/>
              </p:cNvSpPr>
              <p:nvPr userDrawn="1"/>
            </p:nvSpPr>
            <p:spPr bwMode="auto">
              <a:xfrm>
                <a:off x="4663908"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146" name="Oval 1149"/>
              <p:cNvSpPr>
                <a:spLocks noChangeAspect="1" noChangeArrowheads="1"/>
              </p:cNvSpPr>
              <p:nvPr userDrawn="1"/>
            </p:nvSpPr>
            <p:spPr bwMode="auto">
              <a:xfrm>
                <a:off x="4776992"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147" name="Oval 1150"/>
              <p:cNvSpPr>
                <a:spLocks noChangeAspect="1" noChangeArrowheads="1"/>
              </p:cNvSpPr>
              <p:nvPr userDrawn="1"/>
            </p:nvSpPr>
            <p:spPr bwMode="auto">
              <a:xfrm>
                <a:off x="4888568"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148" name="Oval 1151"/>
              <p:cNvSpPr>
                <a:spLocks noChangeAspect="1" noChangeArrowheads="1"/>
              </p:cNvSpPr>
              <p:nvPr userDrawn="1"/>
            </p:nvSpPr>
            <p:spPr bwMode="auto">
              <a:xfrm>
                <a:off x="5001652"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149" name="Oval 1152"/>
              <p:cNvSpPr>
                <a:spLocks noChangeAspect="1" noChangeArrowheads="1"/>
              </p:cNvSpPr>
              <p:nvPr userDrawn="1"/>
            </p:nvSpPr>
            <p:spPr bwMode="auto">
              <a:xfrm>
                <a:off x="5113228"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150" name="Oval 1153"/>
              <p:cNvSpPr>
                <a:spLocks noChangeAspect="1" noChangeArrowheads="1"/>
              </p:cNvSpPr>
              <p:nvPr userDrawn="1"/>
            </p:nvSpPr>
            <p:spPr bwMode="auto">
              <a:xfrm>
                <a:off x="5450972"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151" name="Oval 1154"/>
              <p:cNvSpPr>
                <a:spLocks noChangeAspect="1" noChangeArrowheads="1"/>
              </p:cNvSpPr>
              <p:nvPr userDrawn="1"/>
            </p:nvSpPr>
            <p:spPr bwMode="auto">
              <a:xfrm>
                <a:off x="7023590"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152" name="Oval 1155"/>
              <p:cNvSpPr>
                <a:spLocks noChangeAspect="1" noChangeArrowheads="1"/>
              </p:cNvSpPr>
              <p:nvPr userDrawn="1"/>
            </p:nvSpPr>
            <p:spPr bwMode="auto">
              <a:xfrm>
                <a:off x="7136674"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153" name="Oval 1156"/>
              <p:cNvSpPr>
                <a:spLocks noChangeAspect="1" noChangeArrowheads="1"/>
              </p:cNvSpPr>
              <p:nvPr userDrawn="1"/>
            </p:nvSpPr>
            <p:spPr bwMode="auto">
              <a:xfrm>
                <a:off x="724825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154" name="Oval 1157"/>
              <p:cNvSpPr>
                <a:spLocks noChangeAspect="1" noChangeArrowheads="1"/>
              </p:cNvSpPr>
              <p:nvPr userDrawn="1"/>
            </p:nvSpPr>
            <p:spPr bwMode="auto">
              <a:xfrm>
                <a:off x="7361334"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155" name="Oval 1158"/>
              <p:cNvSpPr>
                <a:spLocks noChangeAspect="1" noChangeArrowheads="1"/>
              </p:cNvSpPr>
              <p:nvPr userDrawn="1"/>
            </p:nvSpPr>
            <p:spPr bwMode="auto">
              <a:xfrm>
                <a:off x="7472910"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156" name="Oval 1159"/>
              <p:cNvSpPr>
                <a:spLocks noChangeAspect="1" noChangeArrowheads="1"/>
              </p:cNvSpPr>
              <p:nvPr userDrawn="1"/>
            </p:nvSpPr>
            <p:spPr bwMode="auto">
              <a:xfrm>
                <a:off x="7585994"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157" name="Oval 1160"/>
              <p:cNvSpPr>
                <a:spLocks noChangeAspect="1" noChangeArrowheads="1"/>
              </p:cNvSpPr>
              <p:nvPr userDrawn="1"/>
            </p:nvSpPr>
            <p:spPr bwMode="auto">
              <a:xfrm>
                <a:off x="769757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158" name="Oval 1161"/>
              <p:cNvSpPr>
                <a:spLocks noChangeAspect="1" noChangeArrowheads="1"/>
              </p:cNvSpPr>
              <p:nvPr userDrawn="1"/>
            </p:nvSpPr>
            <p:spPr bwMode="auto">
              <a:xfrm>
                <a:off x="7810653"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159" name="Oval 1162"/>
              <p:cNvSpPr>
                <a:spLocks noChangeAspect="1" noChangeArrowheads="1"/>
              </p:cNvSpPr>
              <p:nvPr userDrawn="1"/>
            </p:nvSpPr>
            <p:spPr bwMode="auto">
              <a:xfrm>
                <a:off x="792222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160" name="Oval 1163"/>
              <p:cNvSpPr>
                <a:spLocks noChangeAspect="1" noChangeArrowheads="1"/>
              </p:cNvSpPr>
              <p:nvPr userDrawn="1"/>
            </p:nvSpPr>
            <p:spPr bwMode="auto">
              <a:xfrm>
                <a:off x="2641969"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161" name="Oval 1164"/>
              <p:cNvSpPr>
                <a:spLocks noChangeAspect="1" noChangeArrowheads="1"/>
              </p:cNvSpPr>
              <p:nvPr userDrawn="1"/>
            </p:nvSpPr>
            <p:spPr bwMode="auto">
              <a:xfrm>
                <a:off x="2753545"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162" name="Oval 1165"/>
              <p:cNvSpPr>
                <a:spLocks noChangeAspect="1" noChangeArrowheads="1"/>
              </p:cNvSpPr>
              <p:nvPr userDrawn="1"/>
            </p:nvSpPr>
            <p:spPr bwMode="auto">
              <a:xfrm>
                <a:off x="286663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163" name="Oval 1166"/>
              <p:cNvSpPr>
                <a:spLocks noChangeAspect="1" noChangeArrowheads="1"/>
              </p:cNvSpPr>
              <p:nvPr userDrawn="1"/>
            </p:nvSpPr>
            <p:spPr bwMode="auto">
              <a:xfrm>
                <a:off x="2978206"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164" name="Oval 1167"/>
              <p:cNvSpPr>
                <a:spLocks noChangeAspect="1" noChangeArrowheads="1"/>
              </p:cNvSpPr>
              <p:nvPr userDrawn="1"/>
            </p:nvSpPr>
            <p:spPr bwMode="auto">
              <a:xfrm>
                <a:off x="3091289"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165" name="Oval 1168"/>
              <p:cNvSpPr>
                <a:spLocks noChangeAspect="1" noChangeArrowheads="1"/>
              </p:cNvSpPr>
              <p:nvPr userDrawn="1"/>
            </p:nvSpPr>
            <p:spPr bwMode="auto">
              <a:xfrm>
                <a:off x="4663908"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166" name="Oval 1169"/>
              <p:cNvSpPr>
                <a:spLocks noChangeAspect="1" noChangeArrowheads="1"/>
              </p:cNvSpPr>
              <p:nvPr userDrawn="1"/>
            </p:nvSpPr>
            <p:spPr bwMode="auto">
              <a:xfrm>
                <a:off x="4776992"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167" name="Oval 1170"/>
              <p:cNvSpPr>
                <a:spLocks noChangeAspect="1" noChangeArrowheads="1"/>
              </p:cNvSpPr>
              <p:nvPr userDrawn="1"/>
            </p:nvSpPr>
            <p:spPr bwMode="auto">
              <a:xfrm>
                <a:off x="4888568"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168" name="Oval 1171"/>
              <p:cNvSpPr>
                <a:spLocks noChangeAspect="1" noChangeArrowheads="1"/>
              </p:cNvSpPr>
              <p:nvPr userDrawn="1"/>
            </p:nvSpPr>
            <p:spPr bwMode="auto">
              <a:xfrm>
                <a:off x="5001652"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169" name="Oval 1172"/>
              <p:cNvSpPr>
                <a:spLocks noChangeAspect="1" noChangeArrowheads="1"/>
              </p:cNvSpPr>
              <p:nvPr userDrawn="1"/>
            </p:nvSpPr>
            <p:spPr bwMode="auto">
              <a:xfrm>
                <a:off x="7023590"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170" name="Oval 1173"/>
              <p:cNvSpPr>
                <a:spLocks noChangeAspect="1" noChangeArrowheads="1"/>
              </p:cNvSpPr>
              <p:nvPr userDrawn="1"/>
            </p:nvSpPr>
            <p:spPr bwMode="auto">
              <a:xfrm>
                <a:off x="7136674"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171" name="Oval 1174"/>
              <p:cNvSpPr>
                <a:spLocks noChangeAspect="1" noChangeArrowheads="1"/>
              </p:cNvSpPr>
              <p:nvPr userDrawn="1"/>
            </p:nvSpPr>
            <p:spPr bwMode="auto">
              <a:xfrm>
                <a:off x="724825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172" name="Oval 1175"/>
              <p:cNvSpPr>
                <a:spLocks noChangeAspect="1" noChangeArrowheads="1"/>
              </p:cNvSpPr>
              <p:nvPr userDrawn="1"/>
            </p:nvSpPr>
            <p:spPr bwMode="auto">
              <a:xfrm>
                <a:off x="7361334"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173" name="Oval 1176"/>
              <p:cNvSpPr>
                <a:spLocks noChangeAspect="1" noChangeArrowheads="1"/>
              </p:cNvSpPr>
              <p:nvPr userDrawn="1"/>
            </p:nvSpPr>
            <p:spPr bwMode="auto">
              <a:xfrm>
                <a:off x="7472910"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174" name="Oval 1177"/>
              <p:cNvSpPr>
                <a:spLocks noChangeAspect="1" noChangeArrowheads="1"/>
              </p:cNvSpPr>
              <p:nvPr userDrawn="1"/>
            </p:nvSpPr>
            <p:spPr bwMode="auto">
              <a:xfrm>
                <a:off x="7585994"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175" name="Oval 1178"/>
              <p:cNvSpPr>
                <a:spLocks noChangeAspect="1" noChangeArrowheads="1"/>
              </p:cNvSpPr>
              <p:nvPr userDrawn="1"/>
            </p:nvSpPr>
            <p:spPr bwMode="auto">
              <a:xfrm>
                <a:off x="769757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176" name="Oval 1179"/>
              <p:cNvSpPr>
                <a:spLocks noChangeAspect="1" noChangeArrowheads="1"/>
              </p:cNvSpPr>
              <p:nvPr userDrawn="1"/>
            </p:nvSpPr>
            <p:spPr bwMode="auto">
              <a:xfrm>
                <a:off x="7810653"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177" name="Oval 1180"/>
              <p:cNvSpPr>
                <a:spLocks noChangeAspect="1" noChangeArrowheads="1"/>
              </p:cNvSpPr>
              <p:nvPr userDrawn="1"/>
            </p:nvSpPr>
            <p:spPr bwMode="auto">
              <a:xfrm>
                <a:off x="7922229" y="4875977"/>
                <a:ext cx="85944" cy="85943"/>
              </a:xfrm>
              <a:prstGeom prst="ellipse">
                <a:avLst/>
              </a:prstGeom>
              <a:grpFill/>
              <a:ln>
                <a:noFill/>
              </a:ln>
              <a:effec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178" name="Oval 1181"/>
              <p:cNvSpPr>
                <a:spLocks noChangeAspect="1" noChangeArrowheads="1"/>
              </p:cNvSpPr>
              <p:nvPr userDrawn="1"/>
            </p:nvSpPr>
            <p:spPr bwMode="auto">
              <a:xfrm>
                <a:off x="2641969"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179" name="Oval 1182"/>
              <p:cNvSpPr>
                <a:spLocks noChangeAspect="1" noChangeArrowheads="1"/>
              </p:cNvSpPr>
              <p:nvPr userDrawn="1"/>
            </p:nvSpPr>
            <p:spPr bwMode="auto">
              <a:xfrm>
                <a:off x="2753545"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180" name="Oval 1183"/>
              <p:cNvSpPr>
                <a:spLocks noChangeAspect="1" noChangeArrowheads="1"/>
              </p:cNvSpPr>
              <p:nvPr userDrawn="1"/>
            </p:nvSpPr>
            <p:spPr bwMode="auto">
              <a:xfrm>
                <a:off x="2866630"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181" name="Oval 1184"/>
              <p:cNvSpPr>
                <a:spLocks noChangeAspect="1" noChangeArrowheads="1"/>
              </p:cNvSpPr>
              <p:nvPr userDrawn="1"/>
            </p:nvSpPr>
            <p:spPr bwMode="auto">
              <a:xfrm>
                <a:off x="2978206"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182" name="Oval 1185"/>
              <p:cNvSpPr>
                <a:spLocks noChangeAspect="1" noChangeArrowheads="1"/>
              </p:cNvSpPr>
              <p:nvPr userDrawn="1"/>
            </p:nvSpPr>
            <p:spPr bwMode="auto">
              <a:xfrm>
                <a:off x="3091289"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183" name="Oval 1186"/>
              <p:cNvSpPr>
                <a:spLocks noChangeAspect="1" noChangeArrowheads="1"/>
              </p:cNvSpPr>
              <p:nvPr userDrawn="1"/>
            </p:nvSpPr>
            <p:spPr bwMode="auto">
              <a:xfrm>
                <a:off x="4776992"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184" name="Oval 1187"/>
              <p:cNvSpPr>
                <a:spLocks noChangeAspect="1" noChangeArrowheads="1"/>
              </p:cNvSpPr>
              <p:nvPr userDrawn="1"/>
            </p:nvSpPr>
            <p:spPr bwMode="auto">
              <a:xfrm>
                <a:off x="4888568"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185" name="Oval 1188"/>
              <p:cNvSpPr>
                <a:spLocks noChangeAspect="1" noChangeArrowheads="1"/>
              </p:cNvSpPr>
              <p:nvPr userDrawn="1"/>
            </p:nvSpPr>
            <p:spPr bwMode="auto">
              <a:xfrm>
                <a:off x="5001652"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186" name="Oval 1189"/>
              <p:cNvSpPr>
                <a:spLocks noChangeAspect="1" noChangeArrowheads="1"/>
              </p:cNvSpPr>
              <p:nvPr userDrawn="1"/>
            </p:nvSpPr>
            <p:spPr bwMode="auto">
              <a:xfrm>
                <a:off x="7023590"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187" name="Oval 1190"/>
              <p:cNvSpPr>
                <a:spLocks noChangeAspect="1" noChangeArrowheads="1"/>
              </p:cNvSpPr>
              <p:nvPr userDrawn="1"/>
            </p:nvSpPr>
            <p:spPr bwMode="auto">
              <a:xfrm>
                <a:off x="7136674"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188" name="Oval 1191"/>
              <p:cNvSpPr>
                <a:spLocks noChangeAspect="1" noChangeArrowheads="1"/>
              </p:cNvSpPr>
              <p:nvPr userDrawn="1"/>
            </p:nvSpPr>
            <p:spPr bwMode="auto">
              <a:xfrm>
                <a:off x="7472910"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189" name="Oval 1192"/>
              <p:cNvSpPr>
                <a:spLocks noChangeAspect="1" noChangeArrowheads="1"/>
              </p:cNvSpPr>
              <p:nvPr userDrawn="1"/>
            </p:nvSpPr>
            <p:spPr bwMode="auto">
              <a:xfrm>
                <a:off x="7585994"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190" name="Oval 1193"/>
              <p:cNvSpPr>
                <a:spLocks noChangeAspect="1" noChangeArrowheads="1"/>
              </p:cNvSpPr>
              <p:nvPr userDrawn="1"/>
            </p:nvSpPr>
            <p:spPr bwMode="auto">
              <a:xfrm>
                <a:off x="7697570"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191" name="Oval 1194"/>
              <p:cNvSpPr>
                <a:spLocks noChangeAspect="1" noChangeArrowheads="1"/>
              </p:cNvSpPr>
              <p:nvPr userDrawn="1"/>
            </p:nvSpPr>
            <p:spPr bwMode="auto">
              <a:xfrm>
                <a:off x="7810653"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192" name="Oval 1195"/>
              <p:cNvSpPr>
                <a:spLocks noChangeAspect="1" noChangeArrowheads="1"/>
              </p:cNvSpPr>
              <p:nvPr userDrawn="1"/>
            </p:nvSpPr>
            <p:spPr bwMode="auto">
              <a:xfrm>
                <a:off x="2641969"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193" name="Oval 1196"/>
              <p:cNvSpPr>
                <a:spLocks noChangeAspect="1" noChangeArrowheads="1"/>
              </p:cNvSpPr>
              <p:nvPr userDrawn="1"/>
            </p:nvSpPr>
            <p:spPr bwMode="auto">
              <a:xfrm>
                <a:off x="2753545"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194" name="Oval 1197"/>
              <p:cNvSpPr>
                <a:spLocks noChangeAspect="1" noChangeArrowheads="1"/>
              </p:cNvSpPr>
              <p:nvPr userDrawn="1"/>
            </p:nvSpPr>
            <p:spPr bwMode="auto">
              <a:xfrm>
                <a:off x="2866630"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195" name="Oval 1198"/>
              <p:cNvSpPr>
                <a:spLocks noChangeAspect="1" noChangeArrowheads="1"/>
              </p:cNvSpPr>
              <p:nvPr userDrawn="1"/>
            </p:nvSpPr>
            <p:spPr bwMode="auto">
              <a:xfrm>
                <a:off x="2978206"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196" name="Oval 1199"/>
              <p:cNvSpPr>
                <a:spLocks noChangeAspect="1" noChangeArrowheads="1"/>
              </p:cNvSpPr>
              <p:nvPr userDrawn="1"/>
            </p:nvSpPr>
            <p:spPr bwMode="auto">
              <a:xfrm>
                <a:off x="4776992"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197" name="Oval 1200"/>
              <p:cNvSpPr>
                <a:spLocks noChangeAspect="1" noChangeArrowheads="1"/>
              </p:cNvSpPr>
              <p:nvPr userDrawn="1"/>
            </p:nvSpPr>
            <p:spPr bwMode="auto">
              <a:xfrm>
                <a:off x="7585994"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198" name="Oval 1201"/>
              <p:cNvSpPr>
                <a:spLocks noChangeAspect="1" noChangeArrowheads="1"/>
              </p:cNvSpPr>
              <p:nvPr userDrawn="1"/>
            </p:nvSpPr>
            <p:spPr bwMode="auto">
              <a:xfrm>
                <a:off x="7697570"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199" name="Oval 1202"/>
              <p:cNvSpPr>
                <a:spLocks noChangeAspect="1" noChangeArrowheads="1"/>
              </p:cNvSpPr>
              <p:nvPr userDrawn="1"/>
            </p:nvSpPr>
            <p:spPr bwMode="auto">
              <a:xfrm>
                <a:off x="7810653"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200" name="Oval 1203"/>
              <p:cNvSpPr>
                <a:spLocks noChangeAspect="1" noChangeArrowheads="1"/>
              </p:cNvSpPr>
              <p:nvPr userDrawn="1"/>
            </p:nvSpPr>
            <p:spPr bwMode="auto">
              <a:xfrm>
                <a:off x="8484633"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201" name="Oval 1204"/>
              <p:cNvSpPr>
                <a:spLocks noChangeAspect="1" noChangeArrowheads="1"/>
              </p:cNvSpPr>
              <p:nvPr userDrawn="1"/>
            </p:nvSpPr>
            <p:spPr bwMode="auto">
              <a:xfrm>
                <a:off x="2641969"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202" name="Oval 1205"/>
              <p:cNvSpPr>
                <a:spLocks noChangeAspect="1" noChangeArrowheads="1"/>
              </p:cNvSpPr>
              <p:nvPr userDrawn="1"/>
            </p:nvSpPr>
            <p:spPr bwMode="auto">
              <a:xfrm>
                <a:off x="2753545"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203" name="Oval 1206"/>
              <p:cNvSpPr>
                <a:spLocks noChangeAspect="1" noChangeArrowheads="1"/>
              </p:cNvSpPr>
              <p:nvPr userDrawn="1"/>
            </p:nvSpPr>
            <p:spPr bwMode="auto">
              <a:xfrm>
                <a:off x="2866630"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204" name="Oval 1207"/>
              <p:cNvSpPr>
                <a:spLocks noChangeAspect="1" noChangeArrowheads="1"/>
              </p:cNvSpPr>
              <p:nvPr userDrawn="1"/>
            </p:nvSpPr>
            <p:spPr bwMode="auto">
              <a:xfrm>
                <a:off x="7697570"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205" name="Oval 1208"/>
              <p:cNvSpPr>
                <a:spLocks noChangeAspect="1" noChangeArrowheads="1"/>
              </p:cNvSpPr>
              <p:nvPr userDrawn="1"/>
            </p:nvSpPr>
            <p:spPr bwMode="auto">
              <a:xfrm>
                <a:off x="7810653"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206" name="Oval 1209"/>
              <p:cNvSpPr>
                <a:spLocks noChangeAspect="1" noChangeArrowheads="1"/>
              </p:cNvSpPr>
              <p:nvPr userDrawn="1"/>
            </p:nvSpPr>
            <p:spPr bwMode="auto">
              <a:xfrm>
                <a:off x="8484633"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207" name="Oval 1210"/>
              <p:cNvSpPr>
                <a:spLocks noChangeAspect="1" noChangeArrowheads="1"/>
              </p:cNvSpPr>
              <p:nvPr userDrawn="1"/>
            </p:nvSpPr>
            <p:spPr bwMode="auto">
              <a:xfrm>
                <a:off x="2641969"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208" name="Oval 1211"/>
              <p:cNvSpPr>
                <a:spLocks noChangeAspect="1" noChangeArrowheads="1"/>
              </p:cNvSpPr>
              <p:nvPr userDrawn="1"/>
            </p:nvSpPr>
            <p:spPr bwMode="auto">
              <a:xfrm>
                <a:off x="2753545"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209" name="Oval 1212"/>
              <p:cNvSpPr>
                <a:spLocks noChangeAspect="1" noChangeArrowheads="1"/>
              </p:cNvSpPr>
              <p:nvPr userDrawn="1"/>
            </p:nvSpPr>
            <p:spPr bwMode="auto">
              <a:xfrm>
                <a:off x="7810653"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210" name="Oval 1213"/>
              <p:cNvSpPr>
                <a:spLocks noChangeAspect="1" noChangeArrowheads="1"/>
              </p:cNvSpPr>
              <p:nvPr userDrawn="1"/>
            </p:nvSpPr>
            <p:spPr bwMode="auto">
              <a:xfrm>
                <a:off x="8371549"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211" name="Oval 1214"/>
              <p:cNvSpPr>
                <a:spLocks noChangeAspect="1" noChangeArrowheads="1"/>
              </p:cNvSpPr>
              <p:nvPr userDrawn="1"/>
            </p:nvSpPr>
            <p:spPr bwMode="auto">
              <a:xfrm>
                <a:off x="2641969"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212" name="Oval 1215"/>
              <p:cNvSpPr>
                <a:spLocks noChangeAspect="1" noChangeArrowheads="1"/>
              </p:cNvSpPr>
              <p:nvPr userDrawn="1"/>
            </p:nvSpPr>
            <p:spPr bwMode="auto">
              <a:xfrm>
                <a:off x="2753545"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213" name="Oval 1216"/>
              <p:cNvSpPr>
                <a:spLocks noChangeAspect="1" noChangeArrowheads="1"/>
              </p:cNvSpPr>
              <p:nvPr userDrawn="1"/>
            </p:nvSpPr>
            <p:spPr bwMode="auto">
              <a:xfrm>
                <a:off x="8259973"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214" name="Oval 1217"/>
              <p:cNvSpPr>
                <a:spLocks noChangeAspect="1" noChangeArrowheads="1"/>
              </p:cNvSpPr>
              <p:nvPr userDrawn="1"/>
            </p:nvSpPr>
            <p:spPr bwMode="auto">
              <a:xfrm>
                <a:off x="2641969" y="549718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215" name="Oval 1218"/>
              <p:cNvSpPr>
                <a:spLocks noChangeAspect="1" noChangeArrowheads="1"/>
              </p:cNvSpPr>
              <p:nvPr userDrawn="1"/>
            </p:nvSpPr>
            <p:spPr bwMode="auto">
              <a:xfrm>
                <a:off x="2753545" y="549718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216" name="Oval 1219"/>
              <p:cNvSpPr>
                <a:spLocks noChangeAspect="1" noChangeArrowheads="1"/>
              </p:cNvSpPr>
              <p:nvPr userDrawn="1"/>
            </p:nvSpPr>
            <p:spPr bwMode="auto">
              <a:xfrm>
                <a:off x="2641969" y="560122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217" name="Oval 1220"/>
              <p:cNvSpPr>
                <a:spLocks noChangeAspect="1" noChangeArrowheads="1"/>
              </p:cNvSpPr>
              <p:nvPr userDrawn="1"/>
            </p:nvSpPr>
            <p:spPr bwMode="auto">
              <a:xfrm>
                <a:off x="2641969" y="570525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218" name="Oval 1221"/>
              <p:cNvSpPr>
                <a:spLocks noChangeAspect="1" noChangeArrowheads="1"/>
              </p:cNvSpPr>
              <p:nvPr userDrawn="1"/>
            </p:nvSpPr>
            <p:spPr bwMode="auto">
              <a:xfrm>
                <a:off x="2753545" y="570525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219" name="Oval 1222"/>
              <p:cNvSpPr>
                <a:spLocks noChangeAspect="1" noChangeArrowheads="1"/>
              </p:cNvSpPr>
              <p:nvPr userDrawn="1"/>
            </p:nvSpPr>
            <p:spPr bwMode="auto">
              <a:xfrm>
                <a:off x="4103013"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sp>
            <p:nvSpPr>
              <p:cNvPr id="1220" name="Oval 1223"/>
              <p:cNvSpPr>
                <a:spLocks noChangeAspect="1" noChangeArrowheads="1"/>
              </p:cNvSpPr>
              <p:nvPr userDrawn="1"/>
            </p:nvSpPr>
            <p:spPr bwMode="auto">
              <a:xfrm>
                <a:off x="4214589"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31761" fontAlgn="auto">
                  <a:spcBef>
                    <a:spcPts val="0"/>
                  </a:spcBef>
                  <a:spcAft>
                    <a:spcPts val="0"/>
                  </a:spcAft>
                  <a:defRPr/>
                </a:pPr>
                <a:endParaRPr lang="en-US" sz="1835" b="0" kern="0">
                  <a:solidFill>
                    <a:srgbClr val="292929"/>
                  </a:solidFill>
                  <a:latin typeface="Calibri" panose="020F0502020204030204"/>
                  <a:cs typeface="+mn-cs"/>
                </a:endParaRPr>
              </a:p>
            </p:txBody>
          </p:sp>
        </p:grpSp>
        <p:sp>
          <p:nvSpPr>
            <p:cNvPr id="1221" name="Title 4"/>
            <p:cNvSpPr txBox="1">
              <a:spLocks/>
            </p:cNvSpPr>
            <p:nvPr/>
          </p:nvSpPr>
          <p:spPr>
            <a:xfrm>
              <a:off x="7132358" y="5706100"/>
              <a:ext cx="3440351" cy="485064"/>
            </a:xfrm>
            <a:prstGeom prst="rect">
              <a:avLst/>
            </a:prstGeom>
            <a:solidFill>
              <a:schemeClr val="accent1">
                <a:lumMod val="50000"/>
              </a:schemeClr>
            </a:solidFill>
          </p:spPr>
          <p:txBody>
            <a:bodyPr vert="horz" lIns="69927" tIns="34964" rIns="69927" bIns="34964" rtlCol="0" anchor="t">
              <a:normAutofit/>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algn="ctr" defTabSz="685800" fontAlgn="auto">
                <a:spcAft>
                  <a:spcPts val="0"/>
                </a:spcAft>
              </a:pPr>
              <a:r>
                <a:rPr lang="en-US" sz="2141" b="0" dirty="0">
                  <a:solidFill>
                    <a:srgbClr val="FFFFFF"/>
                  </a:solidFill>
                  <a:effectLst>
                    <a:outerShdw blurRad="38100" dist="38100" dir="2700000" algn="tl">
                      <a:srgbClr val="000000">
                        <a:alpha val="43137"/>
                      </a:srgbClr>
                    </a:outerShdw>
                  </a:effectLst>
                  <a:latin typeface="Segoe UI"/>
                </a:rPr>
                <a:t>www.contoso.com</a:t>
              </a:r>
              <a:endParaRPr lang="en-US" sz="2141" b="0" dirty="0">
                <a:solidFill>
                  <a:srgbClr val="505050"/>
                </a:solidFill>
                <a:latin typeface="Segoe UI"/>
              </a:endParaRPr>
            </a:p>
          </p:txBody>
        </p:sp>
        <p:pic>
          <p:nvPicPr>
            <p:cNvPr id="1224" name="Picture 1223"/>
            <p:cNvPicPr>
              <a:picLocks noChangeAspect="1"/>
            </p:cNvPicPr>
            <p:nvPr/>
          </p:nvPicPr>
          <p:blipFill>
            <a:blip r:embed="rId4"/>
            <a:stretch>
              <a:fillRect/>
            </a:stretch>
          </p:blipFill>
          <p:spPr>
            <a:xfrm>
              <a:off x="5585048" y="2022050"/>
              <a:ext cx="801731" cy="800007"/>
            </a:xfrm>
            <a:prstGeom prst="rect">
              <a:avLst/>
            </a:prstGeom>
          </p:spPr>
        </p:pic>
        <p:pic>
          <p:nvPicPr>
            <p:cNvPr id="1225" name="Picture 1224"/>
            <p:cNvPicPr>
              <a:picLocks noChangeAspect="1"/>
            </p:cNvPicPr>
            <p:nvPr/>
          </p:nvPicPr>
          <p:blipFill>
            <a:blip r:embed="rId5"/>
            <a:stretch>
              <a:fillRect/>
            </a:stretch>
          </p:blipFill>
          <p:spPr>
            <a:xfrm>
              <a:off x="8254774" y="4135836"/>
              <a:ext cx="1195519" cy="1238557"/>
            </a:xfrm>
            <a:prstGeom prst="rect">
              <a:avLst/>
            </a:prstGeom>
          </p:spPr>
        </p:pic>
        <p:cxnSp>
          <p:nvCxnSpPr>
            <p:cNvPr id="1226" name="Straight Arrow Connector 1225"/>
            <p:cNvCxnSpPr>
              <a:endCxn id="1078" idx="3"/>
            </p:cNvCxnSpPr>
            <p:nvPr/>
          </p:nvCxnSpPr>
          <p:spPr>
            <a:xfrm>
              <a:off x="6219390" y="2822055"/>
              <a:ext cx="2023711" cy="1638739"/>
            </a:xfrm>
            <a:prstGeom prst="straightConnector1">
              <a:avLst/>
            </a:prstGeom>
            <a:ln w="254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227" name="Straight Arrow Connector 1226"/>
            <p:cNvCxnSpPr>
              <a:stCxn id="654" idx="5"/>
            </p:cNvCxnSpPr>
            <p:nvPr/>
          </p:nvCxnSpPr>
          <p:spPr>
            <a:xfrm flipH="1">
              <a:off x="9084854" y="2847959"/>
              <a:ext cx="517861" cy="1254179"/>
            </a:xfrm>
            <a:prstGeom prst="straightConnector1">
              <a:avLst/>
            </a:prstGeom>
            <a:ln w="254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228" name="Straight Arrow Connector 1227"/>
            <p:cNvCxnSpPr>
              <a:stCxn id="1047" idx="4"/>
              <a:endCxn id="1225" idx="3"/>
            </p:cNvCxnSpPr>
            <p:nvPr/>
          </p:nvCxnSpPr>
          <p:spPr>
            <a:xfrm flipH="1">
              <a:off x="9450294" y="4270868"/>
              <a:ext cx="1206103" cy="484249"/>
            </a:xfrm>
            <a:prstGeom prst="straightConnector1">
              <a:avLst/>
            </a:prstGeom>
            <a:ln w="254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pic>
          <p:nvPicPr>
            <p:cNvPr id="1229" name="Picture 1228"/>
            <p:cNvPicPr>
              <a:picLocks noChangeAspect="1"/>
            </p:cNvPicPr>
            <p:nvPr/>
          </p:nvPicPr>
          <p:blipFill>
            <a:blip r:embed="rId4"/>
            <a:stretch>
              <a:fillRect/>
            </a:stretch>
          </p:blipFill>
          <p:spPr>
            <a:xfrm>
              <a:off x="9238219" y="2124546"/>
              <a:ext cx="801731" cy="800007"/>
            </a:xfrm>
            <a:prstGeom prst="rect">
              <a:avLst/>
            </a:prstGeom>
          </p:spPr>
        </p:pic>
        <p:pic>
          <p:nvPicPr>
            <p:cNvPr id="1230" name="Picture 1229"/>
            <p:cNvPicPr>
              <a:picLocks noChangeAspect="1"/>
            </p:cNvPicPr>
            <p:nvPr/>
          </p:nvPicPr>
          <p:blipFill>
            <a:blip r:embed="rId4"/>
            <a:stretch>
              <a:fillRect/>
            </a:stretch>
          </p:blipFill>
          <p:spPr>
            <a:xfrm>
              <a:off x="10640041" y="3864746"/>
              <a:ext cx="801731" cy="800007"/>
            </a:xfrm>
            <a:prstGeom prst="rect">
              <a:avLst/>
            </a:prstGeom>
          </p:spPr>
        </p:pic>
        <p:cxnSp>
          <p:nvCxnSpPr>
            <p:cNvPr id="1231" name="Straight Arrow Connector 1230"/>
            <p:cNvCxnSpPr>
              <a:stCxn id="1225" idx="2"/>
              <a:endCxn id="1221" idx="0"/>
            </p:cNvCxnSpPr>
            <p:nvPr/>
          </p:nvCxnSpPr>
          <p:spPr>
            <a:xfrm>
              <a:off x="8852532" y="5374395"/>
              <a:ext cx="0" cy="331707"/>
            </a:xfrm>
            <a:prstGeom prst="straightConnector1">
              <a:avLst/>
            </a:prstGeom>
            <a:ln w="381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27863466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4" name="Rectangle 43">
            <a:extLst>
              <a:ext uri="{FF2B5EF4-FFF2-40B4-BE49-F238E27FC236}">
                <a16:creationId xmlns:a16="http://schemas.microsoft.com/office/drawing/2014/main" id="{6FBDFA86-51D3-4729-B154-79691837280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57250"/>
            <a:ext cx="5163912"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endParaRPr lang="en-US" sz="1350" b="0">
              <a:solidFill>
                <a:prstClr val="white"/>
              </a:solidFill>
              <a:latin typeface="Calibri" panose="020F0502020204030204"/>
            </a:endParaRPr>
          </a:p>
        </p:txBody>
      </p:sp>
      <p:pic>
        <p:nvPicPr>
          <p:cNvPr id="3" name="Picture 2" descr="A close up of a map&#10;&#10;Description generated with very high confidence">
            <a:extLst>
              <a:ext uri="{FF2B5EF4-FFF2-40B4-BE49-F238E27FC236}">
                <a16:creationId xmlns:a16="http://schemas.microsoft.com/office/drawing/2014/main" id="{D7D6559A-A981-46FD-82B1-FB75AB8AF0B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63912" y="2351918"/>
            <a:ext cx="3980088" cy="3064667"/>
          </a:xfrm>
          <a:prstGeom prst="rect">
            <a:avLst/>
          </a:prstGeom>
        </p:spPr>
      </p:pic>
      <p:cxnSp>
        <p:nvCxnSpPr>
          <p:cNvPr id="46" name="Straight Connector 45">
            <a:extLst>
              <a:ext uri="{FF2B5EF4-FFF2-40B4-BE49-F238E27FC236}">
                <a16:creationId xmlns:a16="http://schemas.microsoft.com/office/drawing/2014/main" id="{0F1CE7C6-BE91-42A7-9214-F33FD918C386}"/>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571500" y="1476993"/>
            <a:ext cx="0" cy="6858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
        <p:nvSpPr>
          <p:cNvPr id="5" name="Title 4">
            <a:extLst>
              <a:ext uri="{FF2B5EF4-FFF2-40B4-BE49-F238E27FC236}">
                <a16:creationId xmlns:a16="http://schemas.microsoft.com/office/drawing/2014/main" id="{E85312C0-BED9-42BC-BD81-5AD55A90BECD}"/>
              </a:ext>
            </a:extLst>
          </p:cNvPr>
          <p:cNvSpPr>
            <a:spLocks noGrp="1"/>
          </p:cNvSpPr>
          <p:nvPr>
            <p:ph type="title"/>
          </p:nvPr>
        </p:nvSpPr>
        <p:spPr>
          <a:xfrm>
            <a:off x="571501" y="1532974"/>
            <a:ext cx="3796883" cy="573839"/>
          </a:xfrm>
        </p:spPr>
        <p:txBody>
          <a:bodyPr vert="horz" lIns="68580" tIns="34290" rIns="68580" bIns="34290" rtlCol="0" anchor="ctr">
            <a:normAutofit/>
          </a:bodyPr>
          <a:lstStyle/>
          <a:p>
            <a:r>
              <a:rPr lang="en-US" kern="1200" dirty="0">
                <a:solidFill>
                  <a:srgbClr val="FFFFFF"/>
                </a:solidFill>
                <a:latin typeface="+mj-lt"/>
                <a:ea typeface="+mj-ea"/>
                <a:cs typeface="+mj-cs"/>
              </a:rPr>
              <a:t>Traffic Manager</a:t>
            </a:r>
          </a:p>
        </p:txBody>
      </p:sp>
      <p:sp>
        <p:nvSpPr>
          <p:cNvPr id="4" name="TextBox 3">
            <a:extLst>
              <a:ext uri="{FF2B5EF4-FFF2-40B4-BE49-F238E27FC236}">
                <a16:creationId xmlns:a16="http://schemas.microsoft.com/office/drawing/2014/main" id="{4A647625-78B2-479B-8B20-387F2BC126D2}"/>
              </a:ext>
            </a:extLst>
          </p:cNvPr>
          <p:cNvSpPr txBox="1"/>
          <p:nvPr/>
        </p:nvSpPr>
        <p:spPr>
          <a:xfrm>
            <a:off x="571501" y="2351918"/>
            <a:ext cx="4284920" cy="3455184"/>
          </a:xfrm>
          <a:prstGeom prst="rect">
            <a:avLst/>
          </a:prstGeom>
        </p:spPr>
        <p:txBody>
          <a:bodyPr vert="horz" lIns="68580" tIns="34290" rIns="68580" bIns="34290" rtlCol="0">
            <a:noAutofit/>
          </a:bodyPr>
          <a:lstStyle/>
          <a:p>
            <a:pPr marL="214313" indent="-171450" defTabSz="685800" fontAlgn="auto">
              <a:lnSpc>
                <a:spcPct val="90000"/>
              </a:lnSpc>
              <a:spcBef>
                <a:spcPts val="0"/>
              </a:spcBef>
              <a:spcAft>
                <a:spcPts val="450"/>
              </a:spcAft>
              <a:buFont typeface="Arial" panose="020B0604020202020204" pitchFamily="34" charset="0"/>
              <a:buChar char="•"/>
            </a:pPr>
            <a:r>
              <a:rPr lang="en-US" sz="1275" b="0" dirty="0">
                <a:solidFill>
                  <a:srgbClr val="FFFFFF"/>
                </a:solidFill>
                <a:latin typeface="Calibri" panose="020F0502020204030204"/>
                <a:cs typeface="+mn-cs"/>
              </a:rPr>
              <a:t>control the distribution of user traffic for service endpoints</a:t>
            </a:r>
          </a:p>
          <a:p>
            <a:pPr marL="214313" indent="-171450" defTabSz="685800" fontAlgn="auto">
              <a:lnSpc>
                <a:spcPct val="90000"/>
              </a:lnSpc>
              <a:spcBef>
                <a:spcPts val="0"/>
              </a:spcBef>
              <a:spcAft>
                <a:spcPts val="450"/>
              </a:spcAft>
              <a:buFont typeface="Arial" panose="020B0604020202020204" pitchFamily="34" charset="0"/>
              <a:buChar char="•"/>
            </a:pPr>
            <a:r>
              <a:rPr lang="en-US" sz="1275" b="0" dirty="0">
                <a:solidFill>
                  <a:srgbClr val="FFFFFF"/>
                </a:solidFill>
                <a:latin typeface="Calibri" panose="020F0502020204030204"/>
                <a:cs typeface="+mn-cs"/>
              </a:rPr>
              <a:t>Uses DNS to route traffic based on traffic routing method –</a:t>
            </a:r>
          </a:p>
          <a:p>
            <a:pPr marL="557213" lvl="1" indent="-171450" defTabSz="685800" fontAlgn="auto">
              <a:lnSpc>
                <a:spcPct val="90000"/>
              </a:lnSpc>
              <a:spcBef>
                <a:spcPts val="0"/>
              </a:spcBef>
              <a:spcAft>
                <a:spcPts val="450"/>
              </a:spcAft>
              <a:buFont typeface="Arial" panose="020B0604020202020204" pitchFamily="34" charset="0"/>
              <a:buChar char="•"/>
            </a:pPr>
            <a:r>
              <a:rPr lang="en-US" sz="1275" b="0" dirty="0">
                <a:solidFill>
                  <a:srgbClr val="FFFFFF"/>
                </a:solidFill>
                <a:latin typeface="Calibri" panose="020F0502020204030204"/>
                <a:cs typeface="+mn-cs"/>
              </a:rPr>
              <a:t>Priority </a:t>
            </a:r>
          </a:p>
          <a:p>
            <a:pPr marL="557213" lvl="1" indent="-171450" defTabSz="685800" fontAlgn="auto">
              <a:lnSpc>
                <a:spcPct val="90000"/>
              </a:lnSpc>
              <a:spcBef>
                <a:spcPts val="0"/>
              </a:spcBef>
              <a:spcAft>
                <a:spcPts val="450"/>
              </a:spcAft>
              <a:buFont typeface="Arial" panose="020B0604020202020204" pitchFamily="34" charset="0"/>
              <a:buChar char="•"/>
            </a:pPr>
            <a:r>
              <a:rPr lang="en-US" sz="1275" b="0" dirty="0">
                <a:solidFill>
                  <a:srgbClr val="FFFFFF"/>
                </a:solidFill>
                <a:latin typeface="Calibri" panose="020F0502020204030204"/>
                <a:cs typeface="+mn-cs"/>
              </a:rPr>
              <a:t>Weighted</a:t>
            </a:r>
          </a:p>
          <a:p>
            <a:pPr marL="557213" lvl="1" indent="-171450" defTabSz="685800" fontAlgn="auto">
              <a:lnSpc>
                <a:spcPct val="90000"/>
              </a:lnSpc>
              <a:spcBef>
                <a:spcPts val="0"/>
              </a:spcBef>
              <a:spcAft>
                <a:spcPts val="450"/>
              </a:spcAft>
              <a:buFont typeface="Arial" panose="020B0604020202020204" pitchFamily="34" charset="0"/>
              <a:buChar char="•"/>
            </a:pPr>
            <a:r>
              <a:rPr lang="en-US" sz="1275" b="0" dirty="0">
                <a:solidFill>
                  <a:srgbClr val="FFFFFF"/>
                </a:solidFill>
                <a:latin typeface="Calibri" panose="020F0502020204030204"/>
                <a:cs typeface="+mn-cs"/>
              </a:rPr>
              <a:t>Performance</a:t>
            </a:r>
          </a:p>
          <a:p>
            <a:pPr marL="557213" lvl="1" indent="-171450" defTabSz="685800" fontAlgn="auto">
              <a:lnSpc>
                <a:spcPct val="90000"/>
              </a:lnSpc>
              <a:spcBef>
                <a:spcPts val="0"/>
              </a:spcBef>
              <a:spcAft>
                <a:spcPts val="450"/>
              </a:spcAft>
              <a:buFont typeface="Arial" panose="020B0604020202020204" pitchFamily="34" charset="0"/>
              <a:buChar char="•"/>
            </a:pPr>
            <a:r>
              <a:rPr lang="en-US" sz="1275" b="0" dirty="0">
                <a:solidFill>
                  <a:srgbClr val="FFFFFF"/>
                </a:solidFill>
                <a:latin typeface="Calibri" panose="020F0502020204030204"/>
                <a:cs typeface="+mn-cs"/>
              </a:rPr>
              <a:t>Geographic</a:t>
            </a:r>
          </a:p>
          <a:p>
            <a:pPr marL="214313" indent="-171450" defTabSz="685800" fontAlgn="auto">
              <a:lnSpc>
                <a:spcPct val="90000"/>
              </a:lnSpc>
              <a:spcBef>
                <a:spcPts val="0"/>
              </a:spcBef>
              <a:spcAft>
                <a:spcPts val="450"/>
              </a:spcAft>
              <a:buFont typeface="Arial" panose="020B0604020202020204" pitchFamily="34" charset="0"/>
              <a:buChar char="•"/>
            </a:pPr>
            <a:r>
              <a:rPr lang="en-US" sz="1275" b="0" dirty="0">
                <a:solidFill>
                  <a:srgbClr val="FFFFFF"/>
                </a:solidFill>
                <a:latin typeface="Calibri" panose="020F0502020204030204"/>
                <a:cs typeface="+mn-cs"/>
              </a:rPr>
              <a:t>Endpoint monitoring</a:t>
            </a:r>
          </a:p>
          <a:p>
            <a:pPr marL="257175" indent="-214313" defTabSz="685800" fontAlgn="auto">
              <a:lnSpc>
                <a:spcPct val="90000"/>
              </a:lnSpc>
              <a:spcBef>
                <a:spcPts val="0"/>
              </a:spcBef>
              <a:spcAft>
                <a:spcPts val="450"/>
              </a:spcAft>
              <a:buFont typeface="Arial" panose="020B0604020202020204" pitchFamily="34" charset="0"/>
              <a:buChar char="•"/>
            </a:pPr>
            <a:r>
              <a:rPr lang="en-US" sz="1275" b="0" dirty="0">
                <a:solidFill>
                  <a:srgbClr val="FFFFFF"/>
                </a:solidFill>
                <a:latin typeface="Calibri" panose="020F0502020204030204"/>
                <a:cs typeface="+mn-cs"/>
              </a:rPr>
              <a:t>Benefits –</a:t>
            </a:r>
          </a:p>
          <a:p>
            <a:pPr marL="600075" lvl="1" indent="-214313" defTabSz="685800" fontAlgn="auto">
              <a:lnSpc>
                <a:spcPct val="90000"/>
              </a:lnSpc>
              <a:spcBef>
                <a:spcPts val="0"/>
              </a:spcBef>
              <a:spcAft>
                <a:spcPts val="450"/>
              </a:spcAft>
              <a:buFont typeface="Arial" panose="020B0604020202020204" pitchFamily="34" charset="0"/>
              <a:buChar char="•"/>
            </a:pPr>
            <a:r>
              <a:rPr lang="en-US" sz="1275" b="0" dirty="0">
                <a:solidFill>
                  <a:srgbClr val="FFFFFF"/>
                </a:solidFill>
                <a:latin typeface="Calibri" panose="020F0502020204030204"/>
                <a:cs typeface="+mn-cs"/>
              </a:rPr>
              <a:t>Improve availability of critical applications</a:t>
            </a:r>
          </a:p>
          <a:p>
            <a:pPr marL="600075" lvl="1" indent="-214313" defTabSz="685800" fontAlgn="auto">
              <a:lnSpc>
                <a:spcPct val="90000"/>
              </a:lnSpc>
              <a:spcBef>
                <a:spcPts val="0"/>
              </a:spcBef>
              <a:spcAft>
                <a:spcPts val="450"/>
              </a:spcAft>
              <a:buFont typeface="Arial" panose="020B0604020202020204" pitchFamily="34" charset="0"/>
              <a:buChar char="•"/>
            </a:pPr>
            <a:r>
              <a:rPr lang="en-US" sz="1275" b="0" dirty="0">
                <a:solidFill>
                  <a:srgbClr val="FFFFFF"/>
                </a:solidFill>
                <a:latin typeface="Calibri" panose="020F0502020204030204"/>
                <a:cs typeface="+mn-cs"/>
              </a:rPr>
              <a:t>Improve responsiveness for high performance applications</a:t>
            </a:r>
          </a:p>
          <a:p>
            <a:pPr marL="600075" lvl="1" indent="-214313" defTabSz="685800" fontAlgn="auto">
              <a:lnSpc>
                <a:spcPct val="90000"/>
              </a:lnSpc>
              <a:spcBef>
                <a:spcPts val="0"/>
              </a:spcBef>
              <a:spcAft>
                <a:spcPts val="450"/>
              </a:spcAft>
              <a:buFont typeface="Arial" panose="020B0604020202020204" pitchFamily="34" charset="0"/>
              <a:buChar char="•"/>
            </a:pPr>
            <a:r>
              <a:rPr lang="en-US" sz="1275" b="0" dirty="0">
                <a:solidFill>
                  <a:srgbClr val="FFFFFF"/>
                </a:solidFill>
                <a:latin typeface="Calibri" panose="020F0502020204030204"/>
                <a:cs typeface="+mn-cs"/>
              </a:rPr>
              <a:t>Perform service maintenance without downtime</a:t>
            </a:r>
          </a:p>
          <a:p>
            <a:pPr marL="214313" indent="-171450" defTabSz="685800" fontAlgn="auto">
              <a:lnSpc>
                <a:spcPct val="90000"/>
              </a:lnSpc>
              <a:spcBef>
                <a:spcPts val="0"/>
              </a:spcBef>
              <a:spcAft>
                <a:spcPts val="450"/>
              </a:spcAft>
              <a:buFont typeface="Arial" panose="020B0604020202020204" pitchFamily="34" charset="0"/>
              <a:buChar char="•"/>
            </a:pPr>
            <a:r>
              <a:rPr lang="en-US" sz="1275" b="0" dirty="0">
                <a:solidFill>
                  <a:srgbClr val="FFFFFF"/>
                </a:solidFill>
                <a:latin typeface="Calibri" panose="020F0502020204030204"/>
                <a:cs typeface="+mn-cs"/>
              </a:rPr>
              <a:t>100 profiles per subscription and 200 Endpoints per profile</a:t>
            </a:r>
          </a:p>
        </p:txBody>
      </p:sp>
    </p:spTree>
    <p:custDataLst>
      <p:tags r:id="rId1"/>
    </p:custDataLst>
    <p:extLst>
      <p:ext uri="{BB962C8B-B14F-4D97-AF65-F5344CB8AC3E}">
        <p14:creationId xmlns:p14="http://schemas.microsoft.com/office/powerpoint/2010/main" val="23889041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4" name="Rectangle 43">
            <a:extLst>
              <a:ext uri="{FF2B5EF4-FFF2-40B4-BE49-F238E27FC236}">
                <a16:creationId xmlns:a16="http://schemas.microsoft.com/office/drawing/2014/main" id="{6FBDFA86-51D3-4729-B154-79691837280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57250"/>
            <a:ext cx="5163912"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endParaRPr lang="en-US" sz="1350" b="0">
              <a:solidFill>
                <a:prstClr val="white"/>
              </a:solidFill>
              <a:latin typeface="Calibri" panose="020F0502020204030204"/>
            </a:endParaRPr>
          </a:p>
        </p:txBody>
      </p:sp>
      <p:cxnSp>
        <p:nvCxnSpPr>
          <p:cNvPr id="46" name="Straight Connector 45">
            <a:extLst>
              <a:ext uri="{FF2B5EF4-FFF2-40B4-BE49-F238E27FC236}">
                <a16:creationId xmlns:a16="http://schemas.microsoft.com/office/drawing/2014/main" id="{0F1CE7C6-BE91-42A7-9214-F33FD918C386}"/>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571500" y="1476993"/>
            <a:ext cx="0" cy="6858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
        <p:nvSpPr>
          <p:cNvPr id="5" name="Title 4">
            <a:extLst>
              <a:ext uri="{FF2B5EF4-FFF2-40B4-BE49-F238E27FC236}">
                <a16:creationId xmlns:a16="http://schemas.microsoft.com/office/drawing/2014/main" id="{E85312C0-BED9-42BC-BD81-5AD55A90BECD}"/>
              </a:ext>
            </a:extLst>
          </p:cNvPr>
          <p:cNvSpPr>
            <a:spLocks noGrp="1"/>
          </p:cNvSpPr>
          <p:nvPr>
            <p:ph type="title"/>
          </p:nvPr>
        </p:nvSpPr>
        <p:spPr>
          <a:xfrm>
            <a:off x="571501" y="1532974"/>
            <a:ext cx="3796883" cy="573839"/>
          </a:xfrm>
        </p:spPr>
        <p:txBody>
          <a:bodyPr vert="horz" lIns="68580" tIns="34290" rIns="68580" bIns="34290" rtlCol="0" anchor="ctr">
            <a:normAutofit/>
          </a:bodyPr>
          <a:lstStyle/>
          <a:p>
            <a:r>
              <a:rPr lang="en-US" kern="1200" dirty="0">
                <a:solidFill>
                  <a:srgbClr val="FFFFFF"/>
                </a:solidFill>
                <a:latin typeface="+mj-lt"/>
                <a:ea typeface="+mj-ea"/>
                <a:cs typeface="+mj-cs"/>
              </a:rPr>
              <a:t>Azure DNS</a:t>
            </a:r>
          </a:p>
        </p:txBody>
      </p:sp>
      <p:sp>
        <p:nvSpPr>
          <p:cNvPr id="4" name="TextBox 3">
            <a:extLst>
              <a:ext uri="{FF2B5EF4-FFF2-40B4-BE49-F238E27FC236}">
                <a16:creationId xmlns:a16="http://schemas.microsoft.com/office/drawing/2014/main" id="{4A647625-78B2-479B-8B20-387F2BC126D2}"/>
              </a:ext>
            </a:extLst>
          </p:cNvPr>
          <p:cNvSpPr txBox="1"/>
          <p:nvPr/>
        </p:nvSpPr>
        <p:spPr>
          <a:xfrm>
            <a:off x="537235" y="2351918"/>
            <a:ext cx="4284920" cy="3455184"/>
          </a:xfrm>
          <a:prstGeom prst="rect">
            <a:avLst/>
          </a:prstGeom>
        </p:spPr>
        <p:txBody>
          <a:bodyPr vert="horz" lIns="68580" tIns="34290" rIns="68580" bIns="34290" rtlCol="0">
            <a:noAutofit/>
          </a:bodyPr>
          <a:lstStyle/>
          <a:p>
            <a:pPr marL="214313" indent="-171450" defTabSz="685800" fontAlgn="auto">
              <a:lnSpc>
                <a:spcPct val="90000"/>
              </a:lnSpc>
              <a:spcBef>
                <a:spcPts val="0"/>
              </a:spcBef>
              <a:spcAft>
                <a:spcPts val="450"/>
              </a:spcAft>
              <a:buFont typeface="Arial" panose="020B0604020202020204" pitchFamily="34" charset="0"/>
              <a:buChar char="•"/>
            </a:pPr>
            <a:r>
              <a:rPr lang="en-US" sz="1275" b="0" dirty="0">
                <a:solidFill>
                  <a:srgbClr val="FFFFFF"/>
                </a:solidFill>
                <a:latin typeface="Calibri" panose="020F0502020204030204"/>
                <a:cs typeface="+mn-cs"/>
              </a:rPr>
              <a:t>Supports all common DNS record types</a:t>
            </a:r>
          </a:p>
          <a:p>
            <a:pPr marL="214313" indent="-171450" defTabSz="685800" fontAlgn="auto">
              <a:lnSpc>
                <a:spcPct val="90000"/>
              </a:lnSpc>
              <a:spcBef>
                <a:spcPts val="0"/>
              </a:spcBef>
              <a:spcAft>
                <a:spcPts val="450"/>
              </a:spcAft>
              <a:buFont typeface="Arial" panose="020B0604020202020204" pitchFamily="34" charset="0"/>
              <a:buChar char="•"/>
            </a:pPr>
            <a:r>
              <a:rPr lang="en-US" sz="1275" b="0" dirty="0">
                <a:solidFill>
                  <a:srgbClr val="FFFFFF"/>
                </a:solidFill>
                <a:latin typeface="Calibri" panose="020F0502020204030204"/>
                <a:cs typeface="+mn-cs"/>
              </a:rPr>
              <a:t>Azure DNS for private domains – </a:t>
            </a:r>
            <a:r>
              <a:rPr lang="en-US" sz="1275" dirty="0">
                <a:solidFill>
                  <a:srgbClr val="FFFFFF"/>
                </a:solidFill>
                <a:latin typeface="Calibri" panose="020F0502020204030204"/>
                <a:cs typeface="+mn-cs"/>
              </a:rPr>
              <a:t>Preview</a:t>
            </a:r>
          </a:p>
          <a:p>
            <a:pPr marL="557213" lvl="1" indent="-171450" defTabSz="685800" fontAlgn="auto">
              <a:lnSpc>
                <a:spcPct val="90000"/>
              </a:lnSpc>
              <a:spcBef>
                <a:spcPts val="0"/>
              </a:spcBef>
              <a:spcAft>
                <a:spcPts val="450"/>
              </a:spcAft>
              <a:buFont typeface="Arial" panose="020B0604020202020204" pitchFamily="34" charset="0"/>
              <a:buChar char="•"/>
            </a:pPr>
            <a:r>
              <a:rPr lang="en-US" sz="1275" b="0" dirty="0">
                <a:solidFill>
                  <a:srgbClr val="FFFFFF"/>
                </a:solidFill>
                <a:latin typeface="Calibri" panose="020F0502020204030204"/>
                <a:cs typeface="+mn-cs"/>
              </a:rPr>
              <a:t>No Configuration and is Highly Available</a:t>
            </a:r>
          </a:p>
          <a:p>
            <a:pPr marL="557213" lvl="1" indent="-171450" defTabSz="685800" fontAlgn="auto">
              <a:lnSpc>
                <a:spcPct val="90000"/>
              </a:lnSpc>
              <a:spcBef>
                <a:spcPts val="0"/>
              </a:spcBef>
              <a:spcAft>
                <a:spcPts val="450"/>
              </a:spcAft>
              <a:buFont typeface="Arial" panose="020B0604020202020204" pitchFamily="34" charset="0"/>
              <a:buChar char="•"/>
            </a:pPr>
            <a:r>
              <a:rPr lang="en-US" sz="1275" b="0" dirty="0">
                <a:solidFill>
                  <a:srgbClr val="FFFFFF"/>
                </a:solidFill>
                <a:latin typeface="Calibri" panose="020F0502020204030204"/>
                <a:cs typeface="+mn-cs"/>
              </a:rPr>
              <a:t>DNS service to manage and resolve domain names in a virtual network</a:t>
            </a:r>
          </a:p>
          <a:p>
            <a:pPr marL="557213" lvl="1" indent="-171450" defTabSz="685800" fontAlgn="auto">
              <a:lnSpc>
                <a:spcPct val="90000"/>
              </a:lnSpc>
              <a:spcBef>
                <a:spcPts val="0"/>
              </a:spcBef>
              <a:spcAft>
                <a:spcPts val="450"/>
              </a:spcAft>
              <a:buFont typeface="Arial" panose="020B0604020202020204" pitchFamily="34" charset="0"/>
              <a:buChar char="•"/>
            </a:pPr>
            <a:r>
              <a:rPr lang="en-US" sz="1275" b="0" dirty="0">
                <a:solidFill>
                  <a:srgbClr val="FFFFFF"/>
                </a:solidFill>
                <a:latin typeface="Calibri" panose="020F0502020204030204"/>
                <a:cs typeface="+mn-cs"/>
              </a:rPr>
              <a:t>WINS and NetBIOS not supported</a:t>
            </a:r>
          </a:p>
          <a:p>
            <a:pPr marL="557213" lvl="1" indent="-171450" defTabSz="685800" fontAlgn="auto">
              <a:lnSpc>
                <a:spcPct val="90000"/>
              </a:lnSpc>
              <a:spcBef>
                <a:spcPts val="0"/>
              </a:spcBef>
              <a:spcAft>
                <a:spcPts val="450"/>
              </a:spcAft>
              <a:buFont typeface="Arial" panose="020B0604020202020204" pitchFamily="34" charset="0"/>
              <a:buChar char="•"/>
            </a:pPr>
            <a:r>
              <a:rPr lang="en-US" sz="1275" b="0" dirty="0">
                <a:solidFill>
                  <a:srgbClr val="FFFFFF"/>
                </a:solidFill>
                <a:latin typeface="Calibri" panose="020F0502020204030204"/>
                <a:cs typeface="+mn-cs"/>
              </a:rPr>
              <a:t>Removes the need of custom DNS solutions</a:t>
            </a:r>
          </a:p>
          <a:p>
            <a:pPr marL="557213" lvl="1" indent="-171450" defTabSz="685800" fontAlgn="auto">
              <a:lnSpc>
                <a:spcPct val="90000"/>
              </a:lnSpc>
              <a:spcBef>
                <a:spcPts val="0"/>
              </a:spcBef>
              <a:spcAft>
                <a:spcPts val="450"/>
              </a:spcAft>
              <a:buFont typeface="Arial" panose="020B0604020202020204" pitchFamily="34" charset="0"/>
              <a:buChar char="•"/>
            </a:pPr>
            <a:r>
              <a:rPr lang="en-US" sz="1275" b="0" dirty="0">
                <a:solidFill>
                  <a:srgbClr val="FFFFFF"/>
                </a:solidFill>
                <a:latin typeface="Calibri" panose="020F0502020204030204"/>
                <a:cs typeface="+mn-cs"/>
              </a:rPr>
              <a:t>Split-horizon DNS support</a:t>
            </a:r>
          </a:p>
          <a:p>
            <a:pPr marL="214313" indent="-171450" defTabSz="685800" fontAlgn="auto">
              <a:lnSpc>
                <a:spcPct val="90000"/>
              </a:lnSpc>
              <a:spcBef>
                <a:spcPts val="0"/>
              </a:spcBef>
              <a:spcAft>
                <a:spcPts val="450"/>
              </a:spcAft>
              <a:buFont typeface="Arial" panose="020B0604020202020204" pitchFamily="34" charset="0"/>
              <a:buChar char="•"/>
            </a:pPr>
            <a:r>
              <a:rPr lang="en-US" sz="1275" b="0" dirty="0">
                <a:solidFill>
                  <a:srgbClr val="FFFFFF"/>
                </a:solidFill>
                <a:latin typeface="Calibri" panose="020F0502020204030204"/>
                <a:cs typeface="+mn-cs"/>
              </a:rPr>
              <a:t>Import or Export DNS zone files to and from Azure</a:t>
            </a:r>
          </a:p>
          <a:p>
            <a:pPr marL="214313" indent="-171450" defTabSz="685800" fontAlgn="auto">
              <a:lnSpc>
                <a:spcPct val="90000"/>
              </a:lnSpc>
              <a:spcBef>
                <a:spcPts val="0"/>
              </a:spcBef>
              <a:spcAft>
                <a:spcPts val="450"/>
              </a:spcAft>
              <a:buFont typeface="Arial" panose="020B0604020202020204" pitchFamily="34" charset="0"/>
              <a:buChar char="•"/>
            </a:pPr>
            <a:r>
              <a:rPr lang="en-US" sz="1275" b="0" dirty="0">
                <a:solidFill>
                  <a:srgbClr val="FFFFFF"/>
                </a:solidFill>
                <a:latin typeface="Calibri" panose="020F0502020204030204"/>
                <a:cs typeface="+mn-cs"/>
              </a:rPr>
              <a:t>99.99% SLA</a:t>
            </a:r>
          </a:p>
          <a:p>
            <a:pPr marL="214313" indent="-171450" defTabSz="685800" fontAlgn="auto">
              <a:lnSpc>
                <a:spcPct val="90000"/>
              </a:lnSpc>
              <a:spcBef>
                <a:spcPts val="0"/>
              </a:spcBef>
              <a:spcAft>
                <a:spcPts val="450"/>
              </a:spcAft>
              <a:buFont typeface="Arial" panose="020B0604020202020204" pitchFamily="34" charset="0"/>
              <a:buChar char="•"/>
            </a:pPr>
            <a:r>
              <a:rPr lang="en-US" sz="1275" b="0" dirty="0">
                <a:solidFill>
                  <a:srgbClr val="FFFFFF"/>
                </a:solidFill>
                <a:latin typeface="Calibri" panose="020F0502020204030204"/>
                <a:cs typeface="+mn-cs"/>
              </a:rPr>
              <a:t>100 DNS zones per subscription</a:t>
            </a:r>
          </a:p>
          <a:p>
            <a:pPr marL="214313" indent="-171450" defTabSz="685800" fontAlgn="auto">
              <a:lnSpc>
                <a:spcPct val="90000"/>
              </a:lnSpc>
              <a:spcBef>
                <a:spcPts val="0"/>
              </a:spcBef>
              <a:spcAft>
                <a:spcPts val="450"/>
              </a:spcAft>
              <a:buFont typeface="Arial" panose="020B0604020202020204" pitchFamily="34" charset="0"/>
              <a:buChar char="•"/>
            </a:pPr>
            <a:r>
              <a:rPr lang="en-US" sz="1275" b="0" dirty="0">
                <a:solidFill>
                  <a:srgbClr val="FFFFFF"/>
                </a:solidFill>
                <a:latin typeface="Calibri" panose="020F0502020204030204"/>
                <a:cs typeface="+mn-cs"/>
              </a:rPr>
              <a:t>5000 record sets per zone</a:t>
            </a:r>
          </a:p>
          <a:p>
            <a:pPr marL="214313" indent="-171450" defTabSz="685800" fontAlgn="auto">
              <a:lnSpc>
                <a:spcPct val="90000"/>
              </a:lnSpc>
              <a:spcBef>
                <a:spcPts val="0"/>
              </a:spcBef>
              <a:spcAft>
                <a:spcPts val="450"/>
              </a:spcAft>
              <a:buFont typeface="Arial" panose="020B0604020202020204" pitchFamily="34" charset="0"/>
              <a:buChar char="•"/>
            </a:pPr>
            <a:r>
              <a:rPr lang="en-US" sz="1275" b="0" dirty="0">
                <a:solidFill>
                  <a:srgbClr val="FFFFFF"/>
                </a:solidFill>
                <a:latin typeface="Calibri" panose="020F0502020204030204"/>
                <a:cs typeface="+mn-cs"/>
              </a:rPr>
              <a:t>20 records per record set</a:t>
            </a:r>
          </a:p>
          <a:p>
            <a:pPr marL="214313" indent="-171450" defTabSz="685800" fontAlgn="auto">
              <a:lnSpc>
                <a:spcPct val="90000"/>
              </a:lnSpc>
              <a:spcBef>
                <a:spcPts val="0"/>
              </a:spcBef>
              <a:spcAft>
                <a:spcPts val="450"/>
              </a:spcAft>
              <a:buFont typeface="Arial" panose="020B0604020202020204" pitchFamily="34" charset="0"/>
              <a:buChar char="•"/>
            </a:pPr>
            <a:endParaRPr lang="en-US" sz="1275" b="0" dirty="0">
              <a:solidFill>
                <a:srgbClr val="FFFFFF"/>
              </a:solidFill>
              <a:latin typeface="Calibri" panose="020F0502020204030204"/>
              <a:cs typeface="+mn-cs"/>
            </a:endParaRPr>
          </a:p>
        </p:txBody>
      </p:sp>
      <p:pic>
        <p:nvPicPr>
          <p:cNvPr id="6" name="Picture 5" descr="A close up of text on a white background&#10;&#10;Description generated with very high confidence">
            <a:extLst>
              <a:ext uri="{FF2B5EF4-FFF2-40B4-BE49-F238E27FC236}">
                <a16:creationId xmlns:a16="http://schemas.microsoft.com/office/drawing/2014/main" id="{B1CFF887-10B7-4ED2-AA0B-27B8D5E9CAF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63912" y="857251"/>
            <a:ext cx="3980088" cy="2749010"/>
          </a:xfrm>
          <a:prstGeom prst="rect">
            <a:avLst/>
          </a:prstGeom>
        </p:spPr>
      </p:pic>
      <p:pic>
        <p:nvPicPr>
          <p:cNvPr id="15362" name="Picture 2" descr="https://azurecomcdn.azureedge.net/mediahandler/acomblog/media/Default/blog/3701eae7-c82d-498b-a06f-03f6d8d53275.png">
            <a:extLst>
              <a:ext uri="{FF2B5EF4-FFF2-40B4-BE49-F238E27FC236}">
                <a16:creationId xmlns:a16="http://schemas.microsoft.com/office/drawing/2014/main" id="{14AC58AC-D893-4EB5-9378-D16690B68D8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41114" y="3606260"/>
            <a:ext cx="4102886" cy="2256924"/>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7777580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Group 26">
            <a:extLst>
              <a:ext uri="{FF2B5EF4-FFF2-40B4-BE49-F238E27FC236}">
                <a16:creationId xmlns:a16="http://schemas.microsoft.com/office/drawing/2014/main" id="{8C02C11D-68BA-440D-938D-AAED61F3CD35}"/>
              </a:ext>
            </a:extLst>
          </p:cNvPr>
          <p:cNvGrpSpPr/>
          <p:nvPr/>
        </p:nvGrpSpPr>
        <p:grpSpPr>
          <a:xfrm>
            <a:off x="3331924" y="2274551"/>
            <a:ext cx="4807643" cy="3187356"/>
            <a:chOff x="379552" y="1342244"/>
            <a:chExt cx="7815262" cy="4968067"/>
          </a:xfrm>
        </p:grpSpPr>
        <p:sp>
          <p:nvSpPr>
            <p:cNvPr id="28" name="Rectangle 27">
              <a:extLst>
                <a:ext uri="{FF2B5EF4-FFF2-40B4-BE49-F238E27FC236}">
                  <a16:creationId xmlns:a16="http://schemas.microsoft.com/office/drawing/2014/main" id="{24DF69ED-F39D-47CA-B6B2-3411F304689A}"/>
                </a:ext>
              </a:extLst>
            </p:cNvPr>
            <p:cNvSpPr/>
            <p:nvPr/>
          </p:nvSpPr>
          <p:spPr bwMode="auto">
            <a:xfrm>
              <a:off x="379552" y="1447800"/>
              <a:ext cx="7815262" cy="4862511"/>
            </a:xfrm>
            <a:prstGeom prst="rect">
              <a:avLst/>
            </a:prstGeom>
            <a:noFill/>
            <a:ln w="28575">
              <a:solidFill>
                <a:schemeClr val="bg1">
                  <a:lumMod val="65000"/>
                </a:schemeClr>
              </a:solidFill>
              <a:prstDash val="solid"/>
            </a:ln>
          </p:spPr>
          <p:txBody>
            <a:bodyPr lIns="134464" tIns="107571" rIns="134464" bIns="107571" anchor="t" anchorCtr="0"/>
            <a:lstStyle/>
            <a:p>
              <a:pPr algn="ctr" defTabSz="699039" fontAlgn="auto">
                <a:spcBef>
                  <a:spcPts val="0"/>
                </a:spcBef>
                <a:spcAft>
                  <a:spcPts val="0"/>
                </a:spcAft>
                <a:defRPr/>
              </a:pPr>
              <a:endParaRPr lang="en-US" sz="1050" b="0" kern="0" err="1">
                <a:gradFill>
                  <a:gsLst>
                    <a:gs pos="1250">
                      <a:srgbClr val="353535"/>
                    </a:gs>
                    <a:gs pos="100000">
                      <a:srgbClr val="353535"/>
                    </a:gs>
                  </a:gsLst>
                  <a:lin ang="5400000" scaled="0"/>
                </a:gradFill>
                <a:latin typeface="Segoe UI Semilight"/>
                <a:ea typeface="MS PGothic" pitchFamily="34" charset="-128"/>
                <a:cs typeface="+mn-cs"/>
              </a:endParaRPr>
            </a:p>
          </p:txBody>
        </p:sp>
        <p:sp>
          <p:nvSpPr>
            <p:cNvPr id="29" name="Rectangle: Rounded Corners 28">
              <a:extLst>
                <a:ext uri="{FF2B5EF4-FFF2-40B4-BE49-F238E27FC236}">
                  <a16:creationId xmlns:a16="http://schemas.microsoft.com/office/drawing/2014/main" id="{3B217B61-D315-46FD-82F7-5DB4CC6ECAAB}"/>
                </a:ext>
              </a:extLst>
            </p:cNvPr>
            <p:cNvSpPr/>
            <p:nvPr/>
          </p:nvSpPr>
          <p:spPr bwMode="auto">
            <a:xfrm>
              <a:off x="760113" y="1663818"/>
              <a:ext cx="2612219" cy="590468"/>
            </a:xfrm>
            <a:prstGeom prst="roundRect">
              <a:avLst>
                <a:gd name="adj" fmla="val 0"/>
              </a:avLst>
            </a:prstGeom>
            <a:noFill/>
            <a:ln w="28575">
              <a:noFill/>
              <a:prstDash val="solid"/>
            </a:ln>
          </p:spPr>
          <p:txBody>
            <a:bodyPr lIns="134464" tIns="107571" rIns="134464" bIns="107571" anchor="t" anchorCtr="0">
              <a:spAutoFit/>
            </a:bodyPr>
            <a:lstStyle/>
            <a:p>
              <a:pPr algn="ctr" defTabSz="699039" fontAlgn="auto">
                <a:spcBef>
                  <a:spcPts val="0"/>
                </a:spcBef>
                <a:spcAft>
                  <a:spcPts val="0"/>
                </a:spcAft>
                <a:defRPr/>
              </a:pPr>
              <a:r>
                <a:rPr lang="en-US" sz="1050" b="0" kern="0">
                  <a:gradFill>
                    <a:gsLst>
                      <a:gs pos="1250">
                        <a:srgbClr val="353535"/>
                      </a:gs>
                      <a:gs pos="100000">
                        <a:srgbClr val="353535"/>
                      </a:gs>
                    </a:gsLst>
                    <a:lin ang="5400000" scaled="0"/>
                  </a:gradFill>
                  <a:latin typeface="Segoe UI" panose="020B0502040204020203" pitchFamily="34" charset="0"/>
                  <a:ea typeface="MS PGothic" pitchFamily="34" charset="-128"/>
                  <a:cs typeface="Segoe UI" panose="020B0502040204020203" pitchFamily="34" charset="0"/>
                </a:rPr>
                <a:t>Azure VM</a:t>
              </a:r>
            </a:p>
          </p:txBody>
        </p:sp>
        <p:cxnSp>
          <p:nvCxnSpPr>
            <p:cNvPr id="30" name="Connector: Elbow 29">
              <a:extLst>
                <a:ext uri="{FF2B5EF4-FFF2-40B4-BE49-F238E27FC236}">
                  <a16:creationId xmlns:a16="http://schemas.microsoft.com/office/drawing/2014/main" id="{18B24180-819C-44AA-AB44-5C0250BE8219}"/>
                </a:ext>
              </a:extLst>
            </p:cNvPr>
            <p:cNvCxnSpPr>
              <a:cxnSpLocks/>
            </p:cNvCxnSpPr>
            <p:nvPr/>
          </p:nvCxnSpPr>
          <p:spPr>
            <a:xfrm rot="16200000" flipH="1">
              <a:off x="4261921" y="2690795"/>
              <a:ext cx="14846" cy="4434191"/>
            </a:xfrm>
            <a:prstGeom prst="bentConnector3">
              <a:avLst>
                <a:gd name="adj1" fmla="val 1800000"/>
              </a:avLst>
            </a:prstGeom>
            <a:ln w="139700">
              <a:solidFill>
                <a:schemeClr val="accent4"/>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99765020-8FAA-433F-B8AE-C0B0A6797CBA}"/>
                </a:ext>
              </a:extLst>
            </p:cNvPr>
            <p:cNvSpPr/>
            <p:nvPr/>
          </p:nvSpPr>
          <p:spPr>
            <a:xfrm>
              <a:off x="5806260" y="5574477"/>
              <a:ext cx="1360356" cy="5904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4464" tIns="107571" rIns="134464" bIns="107571" rtlCol="0" anchor="ctr">
              <a:spAutoFit/>
            </a:bodyPr>
            <a:lstStyle/>
            <a:p>
              <a:pPr algn="ctr" defTabSz="685669" fontAlgn="auto">
                <a:spcBef>
                  <a:spcPts val="0"/>
                </a:spcBef>
                <a:spcAft>
                  <a:spcPts val="0"/>
                </a:spcAft>
                <a:defRPr/>
              </a:pPr>
              <a:r>
                <a:rPr lang="en-US" sz="1050" b="0">
                  <a:solidFill>
                    <a:srgbClr val="008272"/>
                  </a:solidFill>
                  <a:latin typeface="Segoe UI" panose="020B0502040204020203" pitchFamily="34" charset="0"/>
                  <a:cs typeface="Segoe UI" panose="020B0502040204020203" pitchFamily="34" charset="0"/>
                </a:rPr>
                <a:t>30Gbps</a:t>
              </a:r>
            </a:p>
          </p:txBody>
        </p:sp>
        <p:pic>
          <p:nvPicPr>
            <p:cNvPr id="32" name="Picture 31">
              <a:extLst>
                <a:ext uri="{FF2B5EF4-FFF2-40B4-BE49-F238E27FC236}">
                  <a16:creationId xmlns:a16="http://schemas.microsoft.com/office/drawing/2014/main" id="{E43BAF5D-BBAE-475F-B673-87CEA86874DD}"/>
                </a:ext>
              </a:extLst>
            </p:cNvPr>
            <p:cNvPicPr>
              <a:picLocks noChangeAspect="1"/>
            </p:cNvPicPr>
            <p:nvPr/>
          </p:nvPicPr>
          <p:blipFill>
            <a:blip r:embed="rId3"/>
            <a:stretch>
              <a:fillRect/>
            </a:stretch>
          </p:blipFill>
          <p:spPr>
            <a:xfrm>
              <a:off x="5410251" y="2032477"/>
              <a:ext cx="2181146" cy="2181128"/>
            </a:xfrm>
            <a:prstGeom prst="rect">
              <a:avLst/>
            </a:prstGeom>
          </p:spPr>
        </p:pic>
        <p:pic>
          <p:nvPicPr>
            <p:cNvPr id="33" name="Picture 32">
              <a:extLst>
                <a:ext uri="{FF2B5EF4-FFF2-40B4-BE49-F238E27FC236}">
                  <a16:creationId xmlns:a16="http://schemas.microsoft.com/office/drawing/2014/main" id="{FC715D66-950F-4F23-A2D0-C11A82841A9A}"/>
                </a:ext>
              </a:extLst>
            </p:cNvPr>
            <p:cNvPicPr>
              <a:picLocks noChangeAspect="1"/>
            </p:cNvPicPr>
            <p:nvPr/>
          </p:nvPicPr>
          <p:blipFill>
            <a:blip r:embed="rId3"/>
            <a:stretch>
              <a:fillRect/>
            </a:stretch>
          </p:blipFill>
          <p:spPr>
            <a:xfrm>
              <a:off x="982409" y="2032477"/>
              <a:ext cx="2181146" cy="2181128"/>
            </a:xfrm>
            <a:prstGeom prst="rect">
              <a:avLst/>
            </a:prstGeom>
          </p:spPr>
        </p:pic>
        <p:sp>
          <p:nvSpPr>
            <p:cNvPr id="34" name="Rectangle 33">
              <a:extLst>
                <a:ext uri="{FF2B5EF4-FFF2-40B4-BE49-F238E27FC236}">
                  <a16:creationId xmlns:a16="http://schemas.microsoft.com/office/drawing/2014/main" id="{4ECF2AA2-BF49-43DB-AACF-7D2C6141D112}"/>
                </a:ext>
              </a:extLst>
            </p:cNvPr>
            <p:cNvSpPr/>
            <p:nvPr/>
          </p:nvSpPr>
          <p:spPr>
            <a:xfrm>
              <a:off x="1300487" y="5574477"/>
              <a:ext cx="1519621" cy="5904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4464" tIns="107571" rIns="134464" bIns="107571" rtlCol="0" anchor="ctr">
              <a:spAutoFit/>
            </a:bodyPr>
            <a:lstStyle/>
            <a:p>
              <a:pPr algn="ctr" defTabSz="685669" fontAlgn="auto">
                <a:spcBef>
                  <a:spcPts val="0"/>
                </a:spcBef>
                <a:spcAft>
                  <a:spcPts val="0"/>
                </a:spcAft>
                <a:defRPr/>
              </a:pPr>
              <a:r>
                <a:rPr lang="en-US" sz="1050" b="0">
                  <a:solidFill>
                    <a:srgbClr val="008272"/>
                  </a:solidFill>
                  <a:latin typeface="Segoe UI" panose="020B0502040204020203" pitchFamily="34" charset="0"/>
                  <a:cs typeface="Segoe UI" panose="020B0502040204020203" pitchFamily="34" charset="0"/>
                </a:rPr>
                <a:t>30Gbps</a:t>
              </a:r>
            </a:p>
          </p:txBody>
        </p:sp>
        <p:sp>
          <p:nvSpPr>
            <p:cNvPr id="35" name="Rectangle: Rounded Corners 34">
              <a:extLst>
                <a:ext uri="{FF2B5EF4-FFF2-40B4-BE49-F238E27FC236}">
                  <a16:creationId xmlns:a16="http://schemas.microsoft.com/office/drawing/2014/main" id="{3C1BA594-A1FB-4F62-836A-72DC47E2EB3A}"/>
                </a:ext>
              </a:extLst>
            </p:cNvPr>
            <p:cNvSpPr/>
            <p:nvPr/>
          </p:nvSpPr>
          <p:spPr bwMode="auto">
            <a:xfrm>
              <a:off x="5194712" y="1684465"/>
              <a:ext cx="2612219" cy="590468"/>
            </a:xfrm>
            <a:prstGeom prst="roundRect">
              <a:avLst>
                <a:gd name="adj" fmla="val 0"/>
              </a:avLst>
            </a:prstGeom>
            <a:noFill/>
            <a:ln w="28575">
              <a:noFill/>
              <a:prstDash val="solid"/>
            </a:ln>
          </p:spPr>
          <p:txBody>
            <a:bodyPr lIns="134464" tIns="107571" rIns="134464" bIns="107571" anchor="t" anchorCtr="0">
              <a:spAutoFit/>
            </a:bodyPr>
            <a:lstStyle/>
            <a:p>
              <a:pPr algn="ctr" defTabSz="699039" fontAlgn="auto">
                <a:spcBef>
                  <a:spcPts val="0"/>
                </a:spcBef>
                <a:spcAft>
                  <a:spcPts val="0"/>
                </a:spcAft>
                <a:defRPr/>
              </a:pPr>
              <a:r>
                <a:rPr lang="en-US" sz="1050" b="0" kern="0">
                  <a:gradFill>
                    <a:gsLst>
                      <a:gs pos="1250">
                        <a:srgbClr val="353535"/>
                      </a:gs>
                      <a:gs pos="100000">
                        <a:srgbClr val="353535"/>
                      </a:gs>
                    </a:gsLst>
                    <a:lin ang="5400000" scaled="0"/>
                  </a:gradFill>
                  <a:latin typeface="Segoe UI" panose="020B0502040204020203" pitchFamily="34" charset="0"/>
                  <a:ea typeface="MS PGothic" pitchFamily="34" charset="-128"/>
                  <a:cs typeface="Segoe UI" panose="020B0502040204020203" pitchFamily="34" charset="0"/>
                </a:rPr>
                <a:t>Azure VM</a:t>
              </a:r>
            </a:p>
          </p:txBody>
        </p:sp>
        <p:sp>
          <p:nvSpPr>
            <p:cNvPr id="36" name="Rectangle: Rounded Corners 35">
              <a:extLst>
                <a:ext uri="{FF2B5EF4-FFF2-40B4-BE49-F238E27FC236}">
                  <a16:creationId xmlns:a16="http://schemas.microsoft.com/office/drawing/2014/main" id="{F61D274E-DE3F-493C-A6A5-2558553D7746}"/>
                </a:ext>
              </a:extLst>
            </p:cNvPr>
            <p:cNvSpPr/>
            <p:nvPr/>
          </p:nvSpPr>
          <p:spPr>
            <a:xfrm>
              <a:off x="5279230" y="4072988"/>
              <a:ext cx="2455886" cy="842323"/>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4464" tIns="107571" rIns="134464" bIns="107571" rtlCol="0" anchor="ctr">
              <a:spAutoFit/>
            </a:bodyPr>
            <a:lstStyle/>
            <a:p>
              <a:pPr algn="ctr" defTabSz="685669" fontAlgn="auto">
                <a:spcBef>
                  <a:spcPts val="0"/>
                </a:spcBef>
                <a:spcAft>
                  <a:spcPts val="0"/>
                </a:spcAft>
                <a:defRPr/>
              </a:pPr>
              <a:r>
                <a:rPr lang="en-US" sz="1050" b="0">
                  <a:solidFill>
                    <a:srgbClr val="0078D7"/>
                  </a:solidFill>
                  <a:latin typeface="Segoe UI" panose="020B0502040204020203" pitchFamily="34" charset="0"/>
                  <a:cs typeface="Segoe UI" panose="020B0502040204020203" pitchFamily="34" charset="0"/>
                </a:rPr>
                <a:t>Accelerated Networking</a:t>
              </a:r>
            </a:p>
          </p:txBody>
        </p:sp>
        <p:sp>
          <p:nvSpPr>
            <p:cNvPr id="37" name="Rectangle: Rounded Corners 36">
              <a:extLst>
                <a:ext uri="{FF2B5EF4-FFF2-40B4-BE49-F238E27FC236}">
                  <a16:creationId xmlns:a16="http://schemas.microsoft.com/office/drawing/2014/main" id="{0E40F5EF-E3C0-478A-94BB-6068A97F4A85}"/>
                </a:ext>
              </a:extLst>
            </p:cNvPr>
            <p:cNvSpPr/>
            <p:nvPr/>
          </p:nvSpPr>
          <p:spPr>
            <a:xfrm>
              <a:off x="847735" y="4072988"/>
              <a:ext cx="2450494" cy="842323"/>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34464" tIns="107571" rIns="134464" bIns="107571" rtlCol="0" anchor="ctr">
              <a:spAutoFit/>
            </a:bodyPr>
            <a:lstStyle/>
            <a:p>
              <a:pPr algn="ctr" defTabSz="685669" fontAlgn="auto">
                <a:spcBef>
                  <a:spcPts val="0"/>
                </a:spcBef>
                <a:spcAft>
                  <a:spcPts val="0"/>
                </a:spcAft>
                <a:defRPr/>
              </a:pPr>
              <a:r>
                <a:rPr lang="en-US" sz="1050" b="0">
                  <a:solidFill>
                    <a:srgbClr val="0078D7"/>
                  </a:solidFill>
                  <a:latin typeface="Segoe UI" panose="020B0502040204020203" pitchFamily="34" charset="0"/>
                  <a:cs typeface="Segoe UI" panose="020B0502040204020203" pitchFamily="34" charset="0"/>
                </a:rPr>
                <a:t>Accelerated Networking</a:t>
              </a:r>
            </a:p>
          </p:txBody>
        </p:sp>
        <p:sp>
          <p:nvSpPr>
            <p:cNvPr id="38" name="Rectangle: Rounded Corners 37">
              <a:extLst>
                <a:ext uri="{FF2B5EF4-FFF2-40B4-BE49-F238E27FC236}">
                  <a16:creationId xmlns:a16="http://schemas.microsoft.com/office/drawing/2014/main" id="{85788B46-C11A-45FF-BD51-3EAD64E3FE1D}"/>
                </a:ext>
              </a:extLst>
            </p:cNvPr>
            <p:cNvSpPr/>
            <p:nvPr/>
          </p:nvSpPr>
          <p:spPr bwMode="auto">
            <a:xfrm>
              <a:off x="379552" y="1342244"/>
              <a:ext cx="7815262" cy="698405"/>
            </a:xfrm>
            <a:prstGeom prst="roundRect">
              <a:avLst>
                <a:gd name="adj" fmla="val 0"/>
              </a:avLst>
            </a:prstGeom>
            <a:noFill/>
            <a:ln w="28575">
              <a:noFill/>
              <a:prstDash val="solid"/>
            </a:ln>
          </p:spPr>
          <p:txBody>
            <a:bodyPr wrap="square" lIns="134464" tIns="107571" rIns="134464" bIns="107571" anchor="t" anchorCtr="0">
              <a:spAutoFit/>
            </a:bodyPr>
            <a:lstStyle/>
            <a:p>
              <a:pPr algn="ctr" defTabSz="699039" fontAlgn="auto">
                <a:spcBef>
                  <a:spcPts val="0"/>
                </a:spcBef>
                <a:spcAft>
                  <a:spcPts val="0"/>
                </a:spcAft>
                <a:defRPr/>
              </a:pPr>
              <a:r>
                <a:rPr lang="en-US" sz="1500" kern="0">
                  <a:gradFill>
                    <a:gsLst>
                      <a:gs pos="1250">
                        <a:srgbClr val="353535"/>
                      </a:gs>
                      <a:gs pos="100000">
                        <a:srgbClr val="353535"/>
                      </a:gs>
                    </a:gsLst>
                    <a:lin ang="5400000" scaled="0"/>
                  </a:gradFill>
                  <a:latin typeface="Segoe UI" panose="020B0502040204020203" pitchFamily="34" charset="0"/>
                  <a:ea typeface="MS PGothic" pitchFamily="34" charset="-128"/>
                  <a:cs typeface="Segoe UI" panose="020B0502040204020203" pitchFamily="34" charset="0"/>
                </a:rPr>
                <a:t>Region</a:t>
              </a:r>
              <a:endParaRPr lang="en-US" sz="1050" kern="0">
                <a:gradFill>
                  <a:gsLst>
                    <a:gs pos="1250">
                      <a:srgbClr val="353535"/>
                    </a:gs>
                    <a:gs pos="100000">
                      <a:srgbClr val="353535"/>
                    </a:gs>
                  </a:gsLst>
                  <a:lin ang="5400000" scaled="0"/>
                </a:gradFill>
                <a:latin typeface="Segoe UI" panose="020B0502040204020203" pitchFamily="34" charset="0"/>
                <a:ea typeface="MS PGothic" pitchFamily="34" charset="-128"/>
                <a:cs typeface="Segoe UI" panose="020B0502040204020203" pitchFamily="34" charset="0"/>
              </a:endParaRPr>
            </a:p>
          </p:txBody>
        </p:sp>
      </p:grpSp>
      <p:sp>
        <p:nvSpPr>
          <p:cNvPr id="5" name="TextBox 4">
            <a:extLst>
              <a:ext uri="{FF2B5EF4-FFF2-40B4-BE49-F238E27FC236}">
                <a16:creationId xmlns:a16="http://schemas.microsoft.com/office/drawing/2014/main" id="{8DD877C5-ECEF-46ED-ABAC-F16A97938829}"/>
              </a:ext>
            </a:extLst>
          </p:cNvPr>
          <p:cNvSpPr txBox="1"/>
          <p:nvPr/>
        </p:nvSpPr>
        <p:spPr>
          <a:xfrm>
            <a:off x="3671077" y="1786074"/>
            <a:ext cx="4129338" cy="429348"/>
          </a:xfrm>
          <a:prstGeom prst="rect">
            <a:avLst/>
          </a:prstGeom>
          <a:noFill/>
        </p:spPr>
        <p:txBody>
          <a:bodyPr rot="0" spcFirstLastPara="0" vertOverflow="overflow" horzOverflow="overflow" vert="horz" wrap="square" lIns="137160" tIns="109728" rIns="137160" bIns="109728" numCol="1" spcCol="0" rtlCol="0" fromWordArt="0" anchor="t" anchorCtr="0" forceAA="0" compatLnSpc="1">
            <a:prstTxWarp prst="textNoShape">
              <a:avLst/>
            </a:prstTxWarp>
            <a:spAutoFit/>
          </a:bodyPr>
          <a:lstStyle/>
          <a:p>
            <a:pPr algn="ctr" defTabSz="685800" fontAlgn="auto">
              <a:lnSpc>
                <a:spcPct val="90000"/>
              </a:lnSpc>
              <a:spcBef>
                <a:spcPts val="0"/>
              </a:spcBef>
              <a:spcAft>
                <a:spcPts val="450"/>
              </a:spcAft>
            </a:pPr>
            <a:r>
              <a:rPr lang="en-US" sz="1500" b="0">
                <a:gradFill>
                  <a:gsLst>
                    <a:gs pos="2917">
                      <a:srgbClr val="2F2F2F"/>
                    </a:gs>
                    <a:gs pos="30000">
                      <a:srgbClr val="2F2F2F"/>
                    </a:gs>
                  </a:gsLst>
                  <a:lin ang="5400000" scaled="0"/>
                </a:gradFill>
                <a:latin typeface="Segoe UI Semibold" panose="020B0702040204020203" pitchFamily="34" charset="0"/>
                <a:cs typeface="Segoe UI Semibold" panose="020B0702040204020203" pitchFamily="34" charset="0"/>
              </a:rPr>
              <a:t>30 Gbps VM to VM bandwidth!</a:t>
            </a:r>
          </a:p>
        </p:txBody>
      </p:sp>
      <p:sp>
        <p:nvSpPr>
          <p:cNvPr id="39" name="Rectangle 38">
            <a:extLst>
              <a:ext uri="{FF2B5EF4-FFF2-40B4-BE49-F238E27FC236}">
                <a16:creationId xmlns:a16="http://schemas.microsoft.com/office/drawing/2014/main" id="{B496B203-F3BB-42AA-BD8D-3A41DEE56DDE}"/>
              </a:ext>
            </a:extLst>
          </p:cNvPr>
          <p:cNvSpPr/>
          <p:nvPr/>
        </p:nvSpPr>
        <p:spPr bwMode="auto">
          <a:xfrm>
            <a:off x="0" y="857250"/>
            <a:ext cx="2571750" cy="51435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85800" fontAlgn="auto">
              <a:spcBef>
                <a:spcPts val="0"/>
              </a:spcBef>
              <a:spcAft>
                <a:spcPts val="450"/>
              </a:spcAft>
              <a:defRPr/>
            </a:pPr>
            <a:endParaRPr lang="en-US" b="0">
              <a:solidFill>
                <a:srgbClr val="FFFFFF"/>
              </a:solidFill>
              <a:latin typeface="Segoe UI"/>
            </a:endParaRPr>
          </a:p>
        </p:txBody>
      </p:sp>
      <p:grpSp>
        <p:nvGrpSpPr>
          <p:cNvPr id="40" name="Group 39">
            <a:extLst>
              <a:ext uri="{FF2B5EF4-FFF2-40B4-BE49-F238E27FC236}">
                <a16:creationId xmlns:a16="http://schemas.microsoft.com/office/drawing/2014/main" id="{50E870FF-F4D2-44A6-97EC-B3DD7D8DBD44}"/>
              </a:ext>
            </a:extLst>
          </p:cNvPr>
          <p:cNvGrpSpPr/>
          <p:nvPr/>
        </p:nvGrpSpPr>
        <p:grpSpPr>
          <a:xfrm>
            <a:off x="795891" y="2653377"/>
            <a:ext cx="1516745" cy="450457"/>
            <a:chOff x="1061187" y="4854117"/>
            <a:chExt cx="2022327" cy="600609"/>
          </a:xfrm>
        </p:grpSpPr>
        <p:sp>
          <p:nvSpPr>
            <p:cNvPr id="41" name="TextBox 40">
              <a:extLst>
                <a:ext uri="{FF2B5EF4-FFF2-40B4-BE49-F238E27FC236}">
                  <a16:creationId xmlns:a16="http://schemas.microsoft.com/office/drawing/2014/main" id="{C5E52DB3-0CC6-4F80-8A82-425461FECD16}"/>
                </a:ext>
              </a:extLst>
            </p:cNvPr>
            <p:cNvSpPr txBox="1"/>
            <p:nvPr/>
          </p:nvSpPr>
          <p:spPr>
            <a:xfrm>
              <a:off x="1078852" y="4876649"/>
              <a:ext cx="2004662" cy="572464"/>
            </a:xfrm>
            <a:prstGeom prst="rect">
              <a:avLst/>
            </a:prstGeom>
            <a:noFill/>
          </p:spPr>
          <p:txBody>
            <a:bodyPr wrap="square" lIns="137160" tIns="109728" rIns="137160" bIns="109728" rtlCol="0">
              <a:spAutoFit/>
            </a:bodyPr>
            <a:lstStyle/>
            <a:p>
              <a:pPr defTabSz="685800" fontAlgn="auto">
                <a:spcBef>
                  <a:spcPts val="0"/>
                </a:spcBef>
                <a:spcAft>
                  <a:spcPts val="0"/>
                </a:spcAft>
                <a:defRPr/>
              </a:pPr>
              <a:r>
                <a:rPr lang="en-US" sz="1350" b="0">
                  <a:solidFill>
                    <a:srgbClr val="FFFFFF"/>
                  </a:solidFill>
                  <a:latin typeface="Segoe UI"/>
                  <a:cs typeface="+mn-cs"/>
                </a:rPr>
                <a:t>Performance</a:t>
              </a:r>
            </a:p>
          </p:txBody>
        </p:sp>
        <p:cxnSp>
          <p:nvCxnSpPr>
            <p:cNvPr id="42" name="Straight Connector 41">
              <a:extLst>
                <a:ext uri="{FF2B5EF4-FFF2-40B4-BE49-F238E27FC236}">
                  <a16:creationId xmlns:a16="http://schemas.microsoft.com/office/drawing/2014/main" id="{AD613386-96EB-4DDE-948B-92CDC3BFEC0A}"/>
                </a:ext>
              </a:extLst>
            </p:cNvPr>
            <p:cNvCxnSpPr/>
            <p:nvPr/>
          </p:nvCxnSpPr>
          <p:spPr>
            <a:xfrm>
              <a:off x="1061187" y="4854117"/>
              <a:ext cx="0" cy="600609"/>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45" name="Rectangle 44">
            <a:extLst>
              <a:ext uri="{FF2B5EF4-FFF2-40B4-BE49-F238E27FC236}">
                <a16:creationId xmlns:a16="http://schemas.microsoft.com/office/drawing/2014/main" id="{30DCA3FD-BDB4-4140-8950-6B8034707027}"/>
              </a:ext>
            </a:extLst>
          </p:cNvPr>
          <p:cNvSpPr/>
          <p:nvPr/>
        </p:nvSpPr>
        <p:spPr bwMode="auto">
          <a:xfrm>
            <a:off x="-16452" y="2516843"/>
            <a:ext cx="2590286" cy="814680"/>
          </a:xfrm>
          <a:prstGeom prst="rect">
            <a:avLst/>
          </a:prstGeom>
          <a:solidFill>
            <a:schemeClr val="bg2">
              <a:alpha val="3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a:lnSpc>
                <a:spcPct val="90000"/>
              </a:lnSpc>
            </a:pPr>
            <a:endParaRPr lang="en-US" b="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46" name="Group 45">
            <a:extLst>
              <a:ext uri="{FF2B5EF4-FFF2-40B4-BE49-F238E27FC236}">
                <a16:creationId xmlns:a16="http://schemas.microsoft.com/office/drawing/2014/main" id="{09C1A4EF-51F8-4DB3-BA24-CE944F978012}"/>
              </a:ext>
            </a:extLst>
          </p:cNvPr>
          <p:cNvGrpSpPr/>
          <p:nvPr/>
        </p:nvGrpSpPr>
        <p:grpSpPr>
          <a:xfrm>
            <a:off x="795891" y="3997668"/>
            <a:ext cx="1472602" cy="450457"/>
            <a:chOff x="1061187" y="3489448"/>
            <a:chExt cx="1963469" cy="600609"/>
          </a:xfrm>
        </p:grpSpPr>
        <p:sp>
          <p:nvSpPr>
            <p:cNvPr id="47" name="TextBox 46">
              <a:extLst>
                <a:ext uri="{FF2B5EF4-FFF2-40B4-BE49-F238E27FC236}">
                  <a16:creationId xmlns:a16="http://schemas.microsoft.com/office/drawing/2014/main" id="{EC268E0C-949E-4407-B05F-9E1844BC517C}"/>
                </a:ext>
              </a:extLst>
            </p:cNvPr>
            <p:cNvSpPr txBox="1"/>
            <p:nvPr/>
          </p:nvSpPr>
          <p:spPr>
            <a:xfrm>
              <a:off x="1078852" y="3496725"/>
              <a:ext cx="1945804" cy="572464"/>
            </a:xfrm>
            <a:prstGeom prst="rect">
              <a:avLst/>
            </a:prstGeom>
            <a:noFill/>
          </p:spPr>
          <p:txBody>
            <a:bodyPr wrap="square" lIns="137160" tIns="109728" rIns="137160" bIns="109728" rtlCol="0">
              <a:spAutoFit/>
            </a:bodyPr>
            <a:lstStyle/>
            <a:p>
              <a:pPr defTabSz="685800" fontAlgn="auto">
                <a:spcBef>
                  <a:spcPts val="0"/>
                </a:spcBef>
                <a:spcAft>
                  <a:spcPts val="450"/>
                </a:spcAft>
                <a:defRPr/>
              </a:pPr>
              <a:r>
                <a:rPr lang="en-US" sz="1350" b="0">
                  <a:solidFill>
                    <a:srgbClr val="FFFFFF"/>
                  </a:solidFill>
                  <a:latin typeface="Segoe UI"/>
                  <a:cs typeface="+mn-cs"/>
                </a:rPr>
                <a:t>Monitoring</a:t>
              </a:r>
            </a:p>
          </p:txBody>
        </p:sp>
        <p:cxnSp>
          <p:nvCxnSpPr>
            <p:cNvPr id="50" name="Straight Connector 49">
              <a:extLst>
                <a:ext uri="{FF2B5EF4-FFF2-40B4-BE49-F238E27FC236}">
                  <a16:creationId xmlns:a16="http://schemas.microsoft.com/office/drawing/2014/main" id="{982FFA04-6799-4454-9C65-0557A5506BD7}"/>
                </a:ext>
              </a:extLst>
            </p:cNvPr>
            <p:cNvCxnSpPr/>
            <p:nvPr/>
          </p:nvCxnSpPr>
          <p:spPr>
            <a:xfrm>
              <a:off x="1061187" y="3489448"/>
              <a:ext cx="0" cy="600609"/>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55" name="SecurityCamera_EB35">
            <a:extLst>
              <a:ext uri="{FF2B5EF4-FFF2-40B4-BE49-F238E27FC236}">
                <a16:creationId xmlns:a16="http://schemas.microsoft.com/office/drawing/2014/main" id="{0C1D802C-34C7-4495-82B0-EA7D43B07C44}"/>
              </a:ext>
            </a:extLst>
          </p:cNvPr>
          <p:cNvSpPr>
            <a:spLocks noChangeAspect="1" noEditPoints="1"/>
          </p:cNvSpPr>
          <p:nvPr/>
        </p:nvSpPr>
        <p:spPr bwMode="auto">
          <a:xfrm>
            <a:off x="287216" y="4102328"/>
            <a:ext cx="311501" cy="268928"/>
          </a:xfrm>
          <a:custGeom>
            <a:avLst/>
            <a:gdLst>
              <a:gd name="T0" fmla="*/ 1409 w 4712"/>
              <a:gd name="T1" fmla="*/ 2190 h 4068"/>
              <a:gd name="T2" fmla="*/ 1409 w 4712"/>
              <a:gd name="T3" fmla="*/ 3442 h 4068"/>
              <a:gd name="T4" fmla="*/ 0 w 4712"/>
              <a:gd name="T5" fmla="*/ 3442 h 4068"/>
              <a:gd name="T6" fmla="*/ 0 w 4712"/>
              <a:gd name="T7" fmla="*/ 4068 h 4068"/>
              <a:gd name="T8" fmla="*/ 2035 w 4712"/>
              <a:gd name="T9" fmla="*/ 4068 h 4068"/>
              <a:gd name="T10" fmla="*/ 2035 w 4712"/>
              <a:gd name="T11" fmla="*/ 2345 h 4068"/>
              <a:gd name="T12" fmla="*/ 4225 w 4712"/>
              <a:gd name="T13" fmla="*/ 1565 h 4068"/>
              <a:gd name="T14" fmla="*/ 4226 w 4712"/>
              <a:gd name="T15" fmla="*/ 1563 h 4068"/>
              <a:gd name="T16" fmla="*/ 4225 w 4712"/>
              <a:gd name="T17" fmla="*/ 1565 h 4068"/>
              <a:gd name="T18" fmla="*/ 617 w 4712"/>
              <a:gd name="T19" fmla="*/ 662 h 4068"/>
              <a:gd name="T20" fmla="*/ 4225 w 4712"/>
              <a:gd name="T21" fmla="*/ 1565 h 4068"/>
              <a:gd name="T22" fmla="*/ 4400 w 4712"/>
              <a:gd name="T23" fmla="*/ 1608 h 4068"/>
              <a:gd name="T24" fmla="*/ 4712 w 4712"/>
              <a:gd name="T25" fmla="*/ 982 h 4068"/>
              <a:gd name="T26" fmla="*/ 782 w 4712"/>
              <a:gd name="T27" fmla="*/ 0 h 4068"/>
              <a:gd name="T28" fmla="*/ 617 w 4712"/>
              <a:gd name="T29" fmla="*/ 662 h 4068"/>
              <a:gd name="T30" fmla="*/ 617 w 4712"/>
              <a:gd name="T31" fmla="*/ 662 h 4068"/>
              <a:gd name="T32" fmla="*/ 313 w 4712"/>
              <a:gd name="T33" fmla="*/ 1876 h 4068"/>
              <a:gd name="T34" fmla="*/ 3652 w 4712"/>
              <a:gd name="T35" fmla="*/ 2711 h 4068"/>
              <a:gd name="T36" fmla="*/ 4225 w 4712"/>
              <a:gd name="T37" fmla="*/ 1565 h 40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12" h="4068">
                <a:moveTo>
                  <a:pt x="1409" y="2190"/>
                </a:moveTo>
                <a:lnTo>
                  <a:pt x="1409" y="3442"/>
                </a:lnTo>
                <a:lnTo>
                  <a:pt x="0" y="3442"/>
                </a:lnTo>
                <a:moveTo>
                  <a:pt x="0" y="4068"/>
                </a:moveTo>
                <a:lnTo>
                  <a:pt x="2035" y="4068"/>
                </a:lnTo>
                <a:lnTo>
                  <a:pt x="2035" y="2345"/>
                </a:lnTo>
                <a:moveTo>
                  <a:pt x="4225" y="1565"/>
                </a:moveTo>
                <a:lnTo>
                  <a:pt x="4226" y="1563"/>
                </a:lnTo>
                <a:moveTo>
                  <a:pt x="4225" y="1565"/>
                </a:moveTo>
                <a:lnTo>
                  <a:pt x="617" y="662"/>
                </a:lnTo>
                <a:moveTo>
                  <a:pt x="4225" y="1565"/>
                </a:moveTo>
                <a:lnTo>
                  <a:pt x="4400" y="1608"/>
                </a:lnTo>
                <a:lnTo>
                  <a:pt x="4712" y="982"/>
                </a:lnTo>
                <a:lnTo>
                  <a:pt x="782" y="0"/>
                </a:lnTo>
                <a:lnTo>
                  <a:pt x="617" y="662"/>
                </a:lnTo>
                <a:moveTo>
                  <a:pt x="617" y="662"/>
                </a:moveTo>
                <a:lnTo>
                  <a:pt x="313" y="1876"/>
                </a:lnTo>
                <a:lnTo>
                  <a:pt x="3652" y="2711"/>
                </a:lnTo>
                <a:lnTo>
                  <a:pt x="4225" y="1565"/>
                </a:ln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85775" fontAlgn="auto">
              <a:spcBef>
                <a:spcPts val="0"/>
              </a:spcBef>
              <a:spcAft>
                <a:spcPts val="0"/>
              </a:spcAft>
            </a:pPr>
            <a:endParaRPr lang="en-US" sz="662" b="0">
              <a:gradFill>
                <a:gsLst>
                  <a:gs pos="0">
                    <a:srgbClr val="505050"/>
                  </a:gs>
                  <a:gs pos="100000">
                    <a:srgbClr val="505050"/>
                  </a:gs>
                </a:gsLst>
                <a:lin ang="5400000" scaled="1"/>
              </a:gradFill>
              <a:latin typeface="Segoe UI Semilight"/>
              <a:cs typeface="+mn-cs"/>
            </a:endParaRPr>
          </a:p>
        </p:txBody>
      </p:sp>
      <p:sp>
        <p:nvSpPr>
          <p:cNvPr id="56" name="Chart_E999">
            <a:extLst>
              <a:ext uri="{FF2B5EF4-FFF2-40B4-BE49-F238E27FC236}">
                <a16:creationId xmlns:a16="http://schemas.microsoft.com/office/drawing/2014/main" id="{A0C1DE25-248B-4EB3-85A1-1E3DC2F7279C}"/>
              </a:ext>
            </a:extLst>
          </p:cNvPr>
          <p:cNvSpPr>
            <a:spLocks noChangeAspect="1" noEditPoints="1"/>
          </p:cNvSpPr>
          <p:nvPr/>
        </p:nvSpPr>
        <p:spPr bwMode="auto">
          <a:xfrm>
            <a:off x="305699" y="2744141"/>
            <a:ext cx="268738" cy="268928"/>
          </a:xfrm>
          <a:custGeom>
            <a:avLst/>
            <a:gdLst>
              <a:gd name="T0" fmla="*/ 0 w 4245"/>
              <a:gd name="T1" fmla="*/ 0 h 4248"/>
              <a:gd name="T2" fmla="*/ 0 w 4245"/>
              <a:gd name="T3" fmla="*/ 4248 h 4248"/>
              <a:gd name="T4" fmla="*/ 4245 w 4245"/>
              <a:gd name="T5" fmla="*/ 4248 h 4248"/>
              <a:gd name="T6" fmla="*/ 4088 w 4245"/>
              <a:gd name="T7" fmla="*/ 1101 h 4248"/>
              <a:gd name="T8" fmla="*/ 2515 w 4245"/>
              <a:gd name="T9" fmla="*/ 2675 h 4248"/>
              <a:gd name="T10" fmla="*/ 1886 w 4245"/>
              <a:gd name="T11" fmla="*/ 2045 h 4248"/>
              <a:gd name="T12" fmla="*/ 0 w 4245"/>
              <a:gd name="T13" fmla="*/ 3933 h 4248"/>
              <a:gd name="T14" fmla="*/ 4088 w 4245"/>
              <a:gd name="T15" fmla="*/ 2203 h 4248"/>
              <a:gd name="T16" fmla="*/ 4088 w 4245"/>
              <a:gd name="T17" fmla="*/ 1101 h 4248"/>
              <a:gd name="T18" fmla="*/ 2987 w 4245"/>
              <a:gd name="T19" fmla="*/ 1101 h 4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45" h="4248">
                <a:moveTo>
                  <a:pt x="0" y="0"/>
                </a:moveTo>
                <a:lnTo>
                  <a:pt x="0" y="4248"/>
                </a:lnTo>
                <a:lnTo>
                  <a:pt x="4245" y="4248"/>
                </a:lnTo>
                <a:moveTo>
                  <a:pt x="4088" y="1101"/>
                </a:moveTo>
                <a:lnTo>
                  <a:pt x="2515" y="2675"/>
                </a:lnTo>
                <a:lnTo>
                  <a:pt x="1886" y="2045"/>
                </a:lnTo>
                <a:lnTo>
                  <a:pt x="0" y="3933"/>
                </a:lnTo>
                <a:moveTo>
                  <a:pt x="4088" y="2203"/>
                </a:moveTo>
                <a:lnTo>
                  <a:pt x="4088" y="1101"/>
                </a:lnTo>
                <a:lnTo>
                  <a:pt x="2987" y="1101"/>
                </a:ln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85775" fontAlgn="auto">
              <a:spcBef>
                <a:spcPts val="0"/>
              </a:spcBef>
              <a:spcAft>
                <a:spcPts val="0"/>
              </a:spcAft>
            </a:pPr>
            <a:endParaRPr lang="en-US" sz="662" b="0">
              <a:gradFill>
                <a:gsLst>
                  <a:gs pos="0">
                    <a:srgbClr val="505050"/>
                  </a:gs>
                  <a:gs pos="100000">
                    <a:srgbClr val="505050"/>
                  </a:gs>
                </a:gsLst>
                <a:lin ang="5400000" scaled="1"/>
              </a:gradFill>
              <a:latin typeface="Segoe UI Semilight"/>
              <a:cs typeface="+mn-cs"/>
            </a:endParaRPr>
          </a:p>
        </p:txBody>
      </p:sp>
      <p:sp>
        <p:nvSpPr>
          <p:cNvPr id="57" name="Title 1">
            <a:extLst>
              <a:ext uri="{FF2B5EF4-FFF2-40B4-BE49-F238E27FC236}">
                <a16:creationId xmlns:a16="http://schemas.microsoft.com/office/drawing/2014/main" id="{71937BC5-A8F8-41A1-BB10-559DBB7C8E9A}"/>
              </a:ext>
            </a:extLst>
          </p:cNvPr>
          <p:cNvSpPr txBox="1">
            <a:spLocks/>
          </p:cNvSpPr>
          <p:nvPr/>
        </p:nvSpPr>
        <p:spPr>
          <a:xfrm>
            <a:off x="2695312" y="1184173"/>
            <a:ext cx="5186627" cy="611972"/>
          </a:xfrm>
          <a:prstGeom prst="rect">
            <a:avLst/>
          </a:prstGeom>
        </p:spPr>
        <p:txBody>
          <a:bodyPr vert="horz" lIns="68580" tIns="34290" rIns="68580" bIns="34290" rtlCol="0" anchor="t">
            <a:noAutofit/>
          </a:bodyPr>
          <a:lstStyle>
            <a:lvl1pPr algn="l" defTabSz="914400" rtl="0" eaLnBrk="1" latinLnBrk="0" hangingPunct="1">
              <a:lnSpc>
                <a:spcPct val="90000"/>
              </a:lnSpc>
              <a:spcBef>
                <a:spcPct val="0"/>
              </a:spcBef>
              <a:buNone/>
              <a:defRPr sz="5400" kern="1200">
                <a:solidFill>
                  <a:schemeClr val="bg1"/>
                </a:solidFill>
                <a:latin typeface="Segoe UI Light" panose="020B0502040204020203" pitchFamily="34" charset="0"/>
                <a:ea typeface="+mj-ea"/>
                <a:cs typeface="Segoe UI Light" panose="020B0502040204020203" pitchFamily="34" charset="0"/>
              </a:defRPr>
            </a:lvl1pPr>
          </a:lstStyle>
          <a:p>
            <a:pPr defTabSz="685800" fontAlgn="auto">
              <a:spcAft>
                <a:spcPts val="0"/>
              </a:spcAft>
            </a:pPr>
            <a:r>
              <a:rPr lang="en-US" sz="2400" b="0">
                <a:solidFill>
                  <a:srgbClr val="0068BB"/>
                </a:solidFill>
              </a:rPr>
              <a:t>Accelerated Networking</a:t>
            </a:r>
          </a:p>
        </p:txBody>
      </p:sp>
      <p:sp>
        <p:nvSpPr>
          <p:cNvPr id="43" name="Title 5">
            <a:extLst>
              <a:ext uri="{FF2B5EF4-FFF2-40B4-BE49-F238E27FC236}">
                <a16:creationId xmlns:a16="http://schemas.microsoft.com/office/drawing/2014/main" id="{FDCE7C12-8016-4788-8401-46C78ED06CE2}"/>
              </a:ext>
            </a:extLst>
          </p:cNvPr>
          <p:cNvSpPr txBox="1">
            <a:spLocks/>
          </p:cNvSpPr>
          <p:nvPr/>
        </p:nvSpPr>
        <p:spPr>
          <a:xfrm>
            <a:off x="733575" y="1206424"/>
            <a:ext cx="1871660" cy="522125"/>
          </a:xfrm>
          <a:prstGeom prst="rect">
            <a:avLst/>
          </a:prstGeom>
        </p:spPr>
        <p:txBody>
          <a:bodyPr vert="horz" wrap="square" lIns="109728" tIns="68580" rIns="109728" bIns="68580" rtlCol="0" anchor="t">
            <a:noAutofit/>
          </a:bodyPr>
          <a:lstStyle>
            <a:lvl1pPr marL="0" algn="l" defTabSz="914367" rtl="0" eaLnBrk="1" latinLnBrk="0" hangingPunct="1">
              <a:lnSpc>
                <a:spcPct val="90000"/>
              </a:lnSpc>
              <a:spcBef>
                <a:spcPct val="0"/>
              </a:spcBef>
              <a:buNone/>
              <a:defRPr lang="en-US" sz="4400" b="0" kern="1200" cap="none" spc="-100" baseline="0">
                <a:ln w="3175">
                  <a:noFill/>
                </a:ln>
                <a:solidFill>
                  <a:schemeClr val="bg1"/>
                </a:solidFill>
                <a:effectLst/>
                <a:latin typeface="+mj-lt"/>
                <a:ea typeface="+mn-ea"/>
                <a:cs typeface="Segoe UI" pitchFamily="34" charset="0"/>
              </a:defRPr>
            </a:lvl1pPr>
          </a:lstStyle>
          <a:p>
            <a:pPr defTabSz="685775" fontAlgn="auto">
              <a:spcAft>
                <a:spcPts val="0"/>
              </a:spcAft>
            </a:pPr>
            <a:r>
              <a:rPr lang="en-US" sz="2100" spc="-75">
                <a:solidFill>
                  <a:srgbClr val="FFFFFF"/>
                </a:solidFill>
                <a:latin typeface="Segoe UI Light"/>
              </a:rPr>
              <a:t>Performance and Monitoring</a:t>
            </a:r>
          </a:p>
        </p:txBody>
      </p:sp>
      <p:sp>
        <p:nvSpPr>
          <p:cNvPr id="49" name="SecurityCamera_EB35">
            <a:extLst>
              <a:ext uri="{FF2B5EF4-FFF2-40B4-BE49-F238E27FC236}">
                <a16:creationId xmlns:a16="http://schemas.microsoft.com/office/drawing/2014/main" id="{34A471B7-A468-4915-AD25-C958F11D29DD}"/>
              </a:ext>
            </a:extLst>
          </p:cNvPr>
          <p:cNvSpPr>
            <a:spLocks noChangeAspect="1" noEditPoints="1"/>
          </p:cNvSpPr>
          <p:nvPr/>
        </p:nvSpPr>
        <p:spPr bwMode="auto">
          <a:xfrm>
            <a:off x="287216" y="1396069"/>
            <a:ext cx="354042" cy="305654"/>
          </a:xfrm>
          <a:custGeom>
            <a:avLst/>
            <a:gdLst>
              <a:gd name="T0" fmla="*/ 1409 w 4712"/>
              <a:gd name="T1" fmla="*/ 2190 h 4068"/>
              <a:gd name="T2" fmla="*/ 1409 w 4712"/>
              <a:gd name="T3" fmla="*/ 3442 h 4068"/>
              <a:gd name="T4" fmla="*/ 0 w 4712"/>
              <a:gd name="T5" fmla="*/ 3442 h 4068"/>
              <a:gd name="T6" fmla="*/ 0 w 4712"/>
              <a:gd name="T7" fmla="*/ 4068 h 4068"/>
              <a:gd name="T8" fmla="*/ 2035 w 4712"/>
              <a:gd name="T9" fmla="*/ 4068 h 4068"/>
              <a:gd name="T10" fmla="*/ 2035 w 4712"/>
              <a:gd name="T11" fmla="*/ 2345 h 4068"/>
              <a:gd name="T12" fmla="*/ 4225 w 4712"/>
              <a:gd name="T13" fmla="*/ 1565 h 4068"/>
              <a:gd name="T14" fmla="*/ 4226 w 4712"/>
              <a:gd name="T15" fmla="*/ 1563 h 4068"/>
              <a:gd name="T16" fmla="*/ 4225 w 4712"/>
              <a:gd name="T17" fmla="*/ 1565 h 4068"/>
              <a:gd name="T18" fmla="*/ 617 w 4712"/>
              <a:gd name="T19" fmla="*/ 662 h 4068"/>
              <a:gd name="T20" fmla="*/ 4225 w 4712"/>
              <a:gd name="T21" fmla="*/ 1565 h 4068"/>
              <a:gd name="T22" fmla="*/ 4400 w 4712"/>
              <a:gd name="T23" fmla="*/ 1608 h 4068"/>
              <a:gd name="T24" fmla="*/ 4712 w 4712"/>
              <a:gd name="T25" fmla="*/ 982 h 4068"/>
              <a:gd name="T26" fmla="*/ 782 w 4712"/>
              <a:gd name="T27" fmla="*/ 0 h 4068"/>
              <a:gd name="T28" fmla="*/ 617 w 4712"/>
              <a:gd name="T29" fmla="*/ 662 h 4068"/>
              <a:gd name="T30" fmla="*/ 617 w 4712"/>
              <a:gd name="T31" fmla="*/ 662 h 4068"/>
              <a:gd name="T32" fmla="*/ 313 w 4712"/>
              <a:gd name="T33" fmla="*/ 1876 h 4068"/>
              <a:gd name="T34" fmla="*/ 3652 w 4712"/>
              <a:gd name="T35" fmla="*/ 2711 h 4068"/>
              <a:gd name="T36" fmla="*/ 4225 w 4712"/>
              <a:gd name="T37" fmla="*/ 1565 h 40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12" h="4068">
                <a:moveTo>
                  <a:pt x="1409" y="2190"/>
                </a:moveTo>
                <a:lnTo>
                  <a:pt x="1409" y="3442"/>
                </a:lnTo>
                <a:lnTo>
                  <a:pt x="0" y="3442"/>
                </a:lnTo>
                <a:moveTo>
                  <a:pt x="0" y="4068"/>
                </a:moveTo>
                <a:lnTo>
                  <a:pt x="2035" y="4068"/>
                </a:lnTo>
                <a:lnTo>
                  <a:pt x="2035" y="2345"/>
                </a:lnTo>
                <a:moveTo>
                  <a:pt x="4225" y="1565"/>
                </a:moveTo>
                <a:lnTo>
                  <a:pt x="4226" y="1563"/>
                </a:lnTo>
                <a:moveTo>
                  <a:pt x="4225" y="1565"/>
                </a:moveTo>
                <a:lnTo>
                  <a:pt x="617" y="662"/>
                </a:lnTo>
                <a:moveTo>
                  <a:pt x="4225" y="1565"/>
                </a:moveTo>
                <a:lnTo>
                  <a:pt x="4400" y="1608"/>
                </a:lnTo>
                <a:lnTo>
                  <a:pt x="4712" y="982"/>
                </a:lnTo>
                <a:lnTo>
                  <a:pt x="782" y="0"/>
                </a:lnTo>
                <a:lnTo>
                  <a:pt x="617" y="662"/>
                </a:lnTo>
                <a:moveTo>
                  <a:pt x="617" y="662"/>
                </a:moveTo>
                <a:lnTo>
                  <a:pt x="313" y="1876"/>
                </a:lnTo>
                <a:lnTo>
                  <a:pt x="3652" y="2711"/>
                </a:lnTo>
                <a:lnTo>
                  <a:pt x="4225" y="1565"/>
                </a:ln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85775" fontAlgn="auto">
              <a:spcBef>
                <a:spcPts val="0"/>
              </a:spcBef>
              <a:spcAft>
                <a:spcPts val="0"/>
              </a:spcAft>
            </a:pPr>
            <a:endParaRPr lang="en-US" sz="662" b="0">
              <a:gradFill>
                <a:gsLst>
                  <a:gs pos="0">
                    <a:srgbClr val="505050"/>
                  </a:gs>
                  <a:gs pos="100000">
                    <a:srgbClr val="505050"/>
                  </a:gs>
                </a:gsLst>
                <a:lin ang="5400000" scaled="1"/>
              </a:gradFill>
              <a:latin typeface="Segoe UI Semilight"/>
              <a:cs typeface="+mn-cs"/>
            </a:endParaRPr>
          </a:p>
        </p:txBody>
      </p:sp>
    </p:spTree>
    <p:extLst>
      <p:ext uri="{BB962C8B-B14F-4D97-AF65-F5344CB8AC3E}">
        <p14:creationId xmlns:p14="http://schemas.microsoft.com/office/powerpoint/2010/main" val="1062244816"/>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0739AA72-31FB-41E3-A0B8-B657F2226BA8}"/>
              </a:ext>
            </a:extLst>
          </p:cNvPr>
          <p:cNvSpPr/>
          <p:nvPr/>
        </p:nvSpPr>
        <p:spPr bwMode="auto">
          <a:xfrm>
            <a:off x="0" y="857250"/>
            <a:ext cx="2571750" cy="51435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85800" fontAlgn="auto">
              <a:spcBef>
                <a:spcPts val="0"/>
              </a:spcBef>
              <a:spcAft>
                <a:spcPts val="450"/>
              </a:spcAft>
              <a:defRPr/>
            </a:pPr>
            <a:endParaRPr lang="en-US" b="0">
              <a:solidFill>
                <a:srgbClr val="FFFFFF"/>
              </a:solidFill>
              <a:latin typeface="Segoe UI"/>
            </a:endParaRPr>
          </a:p>
        </p:txBody>
      </p:sp>
      <p:grpSp>
        <p:nvGrpSpPr>
          <p:cNvPr id="36" name="Group 35">
            <a:extLst>
              <a:ext uri="{FF2B5EF4-FFF2-40B4-BE49-F238E27FC236}">
                <a16:creationId xmlns:a16="http://schemas.microsoft.com/office/drawing/2014/main" id="{C189EBD8-161D-4AAF-B068-0220D1EB7EF7}"/>
              </a:ext>
            </a:extLst>
          </p:cNvPr>
          <p:cNvGrpSpPr/>
          <p:nvPr/>
        </p:nvGrpSpPr>
        <p:grpSpPr>
          <a:xfrm>
            <a:off x="795891" y="2653377"/>
            <a:ext cx="1516745" cy="450457"/>
            <a:chOff x="1061187" y="4854117"/>
            <a:chExt cx="2022327" cy="600609"/>
          </a:xfrm>
        </p:grpSpPr>
        <p:sp>
          <p:nvSpPr>
            <p:cNvPr id="37" name="TextBox 36">
              <a:extLst>
                <a:ext uri="{FF2B5EF4-FFF2-40B4-BE49-F238E27FC236}">
                  <a16:creationId xmlns:a16="http://schemas.microsoft.com/office/drawing/2014/main" id="{47074D19-F6D3-4971-8D2E-DF8B5A5C00FD}"/>
                </a:ext>
              </a:extLst>
            </p:cNvPr>
            <p:cNvSpPr txBox="1"/>
            <p:nvPr/>
          </p:nvSpPr>
          <p:spPr>
            <a:xfrm>
              <a:off x="1078852" y="4876649"/>
              <a:ext cx="2004662" cy="572464"/>
            </a:xfrm>
            <a:prstGeom prst="rect">
              <a:avLst/>
            </a:prstGeom>
            <a:noFill/>
          </p:spPr>
          <p:txBody>
            <a:bodyPr wrap="square" lIns="137160" tIns="109728" rIns="137160" bIns="109728" rtlCol="0">
              <a:spAutoFit/>
            </a:bodyPr>
            <a:lstStyle/>
            <a:p>
              <a:pPr defTabSz="685800" fontAlgn="auto">
                <a:spcBef>
                  <a:spcPts val="0"/>
                </a:spcBef>
                <a:spcAft>
                  <a:spcPts val="0"/>
                </a:spcAft>
                <a:defRPr/>
              </a:pPr>
              <a:r>
                <a:rPr lang="en-US" sz="1350" b="0">
                  <a:solidFill>
                    <a:srgbClr val="FFFFFF"/>
                  </a:solidFill>
                  <a:latin typeface="Segoe UI"/>
                  <a:cs typeface="+mn-cs"/>
                </a:rPr>
                <a:t>Performance</a:t>
              </a:r>
            </a:p>
          </p:txBody>
        </p:sp>
        <p:cxnSp>
          <p:nvCxnSpPr>
            <p:cNvPr id="38" name="Straight Connector 37">
              <a:extLst>
                <a:ext uri="{FF2B5EF4-FFF2-40B4-BE49-F238E27FC236}">
                  <a16:creationId xmlns:a16="http://schemas.microsoft.com/office/drawing/2014/main" id="{FD607528-D907-4E37-AE6E-8207D8EB2839}"/>
                </a:ext>
              </a:extLst>
            </p:cNvPr>
            <p:cNvCxnSpPr/>
            <p:nvPr/>
          </p:nvCxnSpPr>
          <p:spPr>
            <a:xfrm>
              <a:off x="1061187" y="4854117"/>
              <a:ext cx="0" cy="600609"/>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40" name="Rectangle 39">
            <a:extLst>
              <a:ext uri="{FF2B5EF4-FFF2-40B4-BE49-F238E27FC236}">
                <a16:creationId xmlns:a16="http://schemas.microsoft.com/office/drawing/2014/main" id="{5C0C8436-F453-4D65-8DCC-DC2731437C59}"/>
              </a:ext>
            </a:extLst>
          </p:cNvPr>
          <p:cNvSpPr/>
          <p:nvPr/>
        </p:nvSpPr>
        <p:spPr bwMode="auto">
          <a:xfrm>
            <a:off x="-16452" y="3814974"/>
            <a:ext cx="2590286" cy="814680"/>
          </a:xfrm>
          <a:prstGeom prst="rect">
            <a:avLst/>
          </a:prstGeom>
          <a:solidFill>
            <a:schemeClr val="bg2">
              <a:alpha val="3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a:lnSpc>
                <a:spcPct val="90000"/>
              </a:lnSpc>
            </a:pPr>
            <a:endParaRPr lang="en-US" b="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41" name="Group 40">
            <a:extLst>
              <a:ext uri="{FF2B5EF4-FFF2-40B4-BE49-F238E27FC236}">
                <a16:creationId xmlns:a16="http://schemas.microsoft.com/office/drawing/2014/main" id="{39AADC44-4E53-403A-AFF8-FCD49BE0EBD2}"/>
              </a:ext>
            </a:extLst>
          </p:cNvPr>
          <p:cNvGrpSpPr/>
          <p:nvPr/>
        </p:nvGrpSpPr>
        <p:grpSpPr>
          <a:xfrm>
            <a:off x="795891" y="3997668"/>
            <a:ext cx="1472602" cy="450457"/>
            <a:chOff x="1061187" y="3489448"/>
            <a:chExt cx="1963469" cy="600609"/>
          </a:xfrm>
        </p:grpSpPr>
        <p:sp>
          <p:nvSpPr>
            <p:cNvPr id="42" name="TextBox 41">
              <a:extLst>
                <a:ext uri="{FF2B5EF4-FFF2-40B4-BE49-F238E27FC236}">
                  <a16:creationId xmlns:a16="http://schemas.microsoft.com/office/drawing/2014/main" id="{30463C7F-F9C5-45BB-B0CD-9045C50470C3}"/>
                </a:ext>
              </a:extLst>
            </p:cNvPr>
            <p:cNvSpPr txBox="1"/>
            <p:nvPr/>
          </p:nvSpPr>
          <p:spPr>
            <a:xfrm>
              <a:off x="1078852" y="3496725"/>
              <a:ext cx="1945804" cy="572464"/>
            </a:xfrm>
            <a:prstGeom prst="rect">
              <a:avLst/>
            </a:prstGeom>
            <a:noFill/>
          </p:spPr>
          <p:txBody>
            <a:bodyPr wrap="square" lIns="137160" tIns="109728" rIns="137160" bIns="109728" rtlCol="0">
              <a:spAutoFit/>
            </a:bodyPr>
            <a:lstStyle/>
            <a:p>
              <a:pPr defTabSz="685800" fontAlgn="auto">
                <a:spcBef>
                  <a:spcPts val="0"/>
                </a:spcBef>
                <a:spcAft>
                  <a:spcPts val="450"/>
                </a:spcAft>
                <a:defRPr/>
              </a:pPr>
              <a:r>
                <a:rPr lang="en-US" sz="1350" b="0">
                  <a:solidFill>
                    <a:srgbClr val="FFFFFF"/>
                  </a:solidFill>
                  <a:latin typeface="Segoe UI"/>
                  <a:cs typeface="+mn-cs"/>
                </a:rPr>
                <a:t>Monitoring</a:t>
              </a:r>
            </a:p>
          </p:txBody>
        </p:sp>
        <p:cxnSp>
          <p:nvCxnSpPr>
            <p:cNvPr id="44" name="Straight Connector 43">
              <a:extLst>
                <a:ext uri="{FF2B5EF4-FFF2-40B4-BE49-F238E27FC236}">
                  <a16:creationId xmlns:a16="http://schemas.microsoft.com/office/drawing/2014/main" id="{7256E4D5-1ACB-4461-9752-1325EE52FA30}"/>
                </a:ext>
              </a:extLst>
            </p:cNvPr>
            <p:cNvCxnSpPr/>
            <p:nvPr/>
          </p:nvCxnSpPr>
          <p:spPr>
            <a:xfrm>
              <a:off x="1061187" y="3489448"/>
              <a:ext cx="0" cy="600609"/>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45" name="SecurityCamera_EB35">
            <a:extLst>
              <a:ext uri="{FF2B5EF4-FFF2-40B4-BE49-F238E27FC236}">
                <a16:creationId xmlns:a16="http://schemas.microsoft.com/office/drawing/2014/main" id="{23239BD6-008A-46C1-8002-86535BACA691}"/>
              </a:ext>
            </a:extLst>
          </p:cNvPr>
          <p:cNvSpPr>
            <a:spLocks noChangeAspect="1" noEditPoints="1"/>
          </p:cNvSpPr>
          <p:nvPr/>
        </p:nvSpPr>
        <p:spPr bwMode="auto">
          <a:xfrm>
            <a:off x="287216" y="4102328"/>
            <a:ext cx="311501" cy="268928"/>
          </a:xfrm>
          <a:custGeom>
            <a:avLst/>
            <a:gdLst>
              <a:gd name="T0" fmla="*/ 1409 w 4712"/>
              <a:gd name="T1" fmla="*/ 2190 h 4068"/>
              <a:gd name="T2" fmla="*/ 1409 w 4712"/>
              <a:gd name="T3" fmla="*/ 3442 h 4068"/>
              <a:gd name="T4" fmla="*/ 0 w 4712"/>
              <a:gd name="T5" fmla="*/ 3442 h 4068"/>
              <a:gd name="T6" fmla="*/ 0 w 4712"/>
              <a:gd name="T7" fmla="*/ 4068 h 4068"/>
              <a:gd name="T8" fmla="*/ 2035 w 4712"/>
              <a:gd name="T9" fmla="*/ 4068 h 4068"/>
              <a:gd name="T10" fmla="*/ 2035 w 4712"/>
              <a:gd name="T11" fmla="*/ 2345 h 4068"/>
              <a:gd name="T12" fmla="*/ 4225 w 4712"/>
              <a:gd name="T13" fmla="*/ 1565 h 4068"/>
              <a:gd name="T14" fmla="*/ 4226 w 4712"/>
              <a:gd name="T15" fmla="*/ 1563 h 4068"/>
              <a:gd name="T16" fmla="*/ 4225 w 4712"/>
              <a:gd name="T17" fmla="*/ 1565 h 4068"/>
              <a:gd name="T18" fmla="*/ 617 w 4712"/>
              <a:gd name="T19" fmla="*/ 662 h 4068"/>
              <a:gd name="T20" fmla="*/ 4225 w 4712"/>
              <a:gd name="T21" fmla="*/ 1565 h 4068"/>
              <a:gd name="T22" fmla="*/ 4400 w 4712"/>
              <a:gd name="T23" fmla="*/ 1608 h 4068"/>
              <a:gd name="T24" fmla="*/ 4712 w 4712"/>
              <a:gd name="T25" fmla="*/ 982 h 4068"/>
              <a:gd name="T26" fmla="*/ 782 w 4712"/>
              <a:gd name="T27" fmla="*/ 0 h 4068"/>
              <a:gd name="T28" fmla="*/ 617 w 4712"/>
              <a:gd name="T29" fmla="*/ 662 h 4068"/>
              <a:gd name="T30" fmla="*/ 617 w 4712"/>
              <a:gd name="T31" fmla="*/ 662 h 4068"/>
              <a:gd name="T32" fmla="*/ 313 w 4712"/>
              <a:gd name="T33" fmla="*/ 1876 h 4068"/>
              <a:gd name="T34" fmla="*/ 3652 w 4712"/>
              <a:gd name="T35" fmla="*/ 2711 h 4068"/>
              <a:gd name="T36" fmla="*/ 4225 w 4712"/>
              <a:gd name="T37" fmla="*/ 1565 h 40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12" h="4068">
                <a:moveTo>
                  <a:pt x="1409" y="2190"/>
                </a:moveTo>
                <a:lnTo>
                  <a:pt x="1409" y="3442"/>
                </a:lnTo>
                <a:lnTo>
                  <a:pt x="0" y="3442"/>
                </a:lnTo>
                <a:moveTo>
                  <a:pt x="0" y="4068"/>
                </a:moveTo>
                <a:lnTo>
                  <a:pt x="2035" y="4068"/>
                </a:lnTo>
                <a:lnTo>
                  <a:pt x="2035" y="2345"/>
                </a:lnTo>
                <a:moveTo>
                  <a:pt x="4225" y="1565"/>
                </a:moveTo>
                <a:lnTo>
                  <a:pt x="4226" y="1563"/>
                </a:lnTo>
                <a:moveTo>
                  <a:pt x="4225" y="1565"/>
                </a:moveTo>
                <a:lnTo>
                  <a:pt x="617" y="662"/>
                </a:lnTo>
                <a:moveTo>
                  <a:pt x="4225" y="1565"/>
                </a:moveTo>
                <a:lnTo>
                  <a:pt x="4400" y="1608"/>
                </a:lnTo>
                <a:lnTo>
                  <a:pt x="4712" y="982"/>
                </a:lnTo>
                <a:lnTo>
                  <a:pt x="782" y="0"/>
                </a:lnTo>
                <a:lnTo>
                  <a:pt x="617" y="662"/>
                </a:lnTo>
                <a:moveTo>
                  <a:pt x="617" y="662"/>
                </a:moveTo>
                <a:lnTo>
                  <a:pt x="313" y="1876"/>
                </a:lnTo>
                <a:lnTo>
                  <a:pt x="3652" y="2711"/>
                </a:lnTo>
                <a:lnTo>
                  <a:pt x="4225" y="1565"/>
                </a:ln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85775" fontAlgn="auto">
              <a:spcBef>
                <a:spcPts val="0"/>
              </a:spcBef>
              <a:spcAft>
                <a:spcPts val="0"/>
              </a:spcAft>
            </a:pPr>
            <a:endParaRPr lang="en-US" sz="662" b="0">
              <a:gradFill>
                <a:gsLst>
                  <a:gs pos="0">
                    <a:srgbClr val="505050"/>
                  </a:gs>
                  <a:gs pos="100000">
                    <a:srgbClr val="505050"/>
                  </a:gs>
                </a:gsLst>
                <a:lin ang="5400000" scaled="1"/>
              </a:gradFill>
              <a:latin typeface="Segoe UI Semilight"/>
              <a:cs typeface="+mn-cs"/>
            </a:endParaRPr>
          </a:p>
        </p:txBody>
      </p:sp>
      <p:sp>
        <p:nvSpPr>
          <p:cNvPr id="46" name="Chart_E999">
            <a:extLst>
              <a:ext uri="{FF2B5EF4-FFF2-40B4-BE49-F238E27FC236}">
                <a16:creationId xmlns:a16="http://schemas.microsoft.com/office/drawing/2014/main" id="{86EB8009-0313-41ED-9B6D-093F5704C758}"/>
              </a:ext>
            </a:extLst>
          </p:cNvPr>
          <p:cNvSpPr>
            <a:spLocks noChangeAspect="1" noEditPoints="1"/>
          </p:cNvSpPr>
          <p:nvPr/>
        </p:nvSpPr>
        <p:spPr bwMode="auto">
          <a:xfrm>
            <a:off x="305699" y="2744141"/>
            <a:ext cx="268738" cy="268928"/>
          </a:xfrm>
          <a:custGeom>
            <a:avLst/>
            <a:gdLst>
              <a:gd name="T0" fmla="*/ 0 w 4245"/>
              <a:gd name="T1" fmla="*/ 0 h 4248"/>
              <a:gd name="T2" fmla="*/ 0 w 4245"/>
              <a:gd name="T3" fmla="*/ 4248 h 4248"/>
              <a:gd name="T4" fmla="*/ 4245 w 4245"/>
              <a:gd name="T5" fmla="*/ 4248 h 4248"/>
              <a:gd name="T6" fmla="*/ 4088 w 4245"/>
              <a:gd name="T7" fmla="*/ 1101 h 4248"/>
              <a:gd name="T8" fmla="*/ 2515 w 4245"/>
              <a:gd name="T9" fmla="*/ 2675 h 4248"/>
              <a:gd name="T10" fmla="*/ 1886 w 4245"/>
              <a:gd name="T11" fmla="*/ 2045 h 4248"/>
              <a:gd name="T12" fmla="*/ 0 w 4245"/>
              <a:gd name="T13" fmla="*/ 3933 h 4248"/>
              <a:gd name="T14" fmla="*/ 4088 w 4245"/>
              <a:gd name="T15" fmla="*/ 2203 h 4248"/>
              <a:gd name="T16" fmla="*/ 4088 w 4245"/>
              <a:gd name="T17" fmla="*/ 1101 h 4248"/>
              <a:gd name="T18" fmla="*/ 2987 w 4245"/>
              <a:gd name="T19" fmla="*/ 1101 h 4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45" h="4248">
                <a:moveTo>
                  <a:pt x="0" y="0"/>
                </a:moveTo>
                <a:lnTo>
                  <a:pt x="0" y="4248"/>
                </a:lnTo>
                <a:lnTo>
                  <a:pt x="4245" y="4248"/>
                </a:lnTo>
                <a:moveTo>
                  <a:pt x="4088" y="1101"/>
                </a:moveTo>
                <a:lnTo>
                  <a:pt x="2515" y="2675"/>
                </a:lnTo>
                <a:lnTo>
                  <a:pt x="1886" y="2045"/>
                </a:lnTo>
                <a:lnTo>
                  <a:pt x="0" y="3933"/>
                </a:lnTo>
                <a:moveTo>
                  <a:pt x="4088" y="2203"/>
                </a:moveTo>
                <a:lnTo>
                  <a:pt x="4088" y="1101"/>
                </a:lnTo>
                <a:lnTo>
                  <a:pt x="2987" y="1101"/>
                </a:ln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85775" fontAlgn="auto">
              <a:spcBef>
                <a:spcPts val="0"/>
              </a:spcBef>
              <a:spcAft>
                <a:spcPts val="0"/>
              </a:spcAft>
            </a:pPr>
            <a:endParaRPr lang="en-US" sz="662" b="0">
              <a:gradFill>
                <a:gsLst>
                  <a:gs pos="0">
                    <a:srgbClr val="505050"/>
                  </a:gs>
                  <a:gs pos="100000">
                    <a:srgbClr val="505050"/>
                  </a:gs>
                </a:gsLst>
                <a:lin ang="5400000" scaled="1"/>
              </a:gradFill>
              <a:latin typeface="Segoe UI Semilight"/>
              <a:cs typeface="+mn-cs"/>
            </a:endParaRPr>
          </a:p>
        </p:txBody>
      </p:sp>
      <p:sp>
        <p:nvSpPr>
          <p:cNvPr id="47" name="Title 1">
            <a:extLst>
              <a:ext uri="{FF2B5EF4-FFF2-40B4-BE49-F238E27FC236}">
                <a16:creationId xmlns:a16="http://schemas.microsoft.com/office/drawing/2014/main" id="{329E4E4E-78DF-4B03-8DBE-57DC86FA8DD5}"/>
              </a:ext>
            </a:extLst>
          </p:cNvPr>
          <p:cNvSpPr txBox="1">
            <a:spLocks/>
          </p:cNvSpPr>
          <p:nvPr/>
        </p:nvSpPr>
        <p:spPr>
          <a:xfrm>
            <a:off x="2695311" y="1184173"/>
            <a:ext cx="6161473" cy="611972"/>
          </a:xfrm>
          <a:prstGeom prst="rect">
            <a:avLst/>
          </a:prstGeom>
        </p:spPr>
        <p:txBody>
          <a:bodyPr vert="horz" lIns="68580" tIns="34290" rIns="68580" bIns="34290" rtlCol="0" anchor="t">
            <a:noAutofit/>
          </a:bodyPr>
          <a:lstStyle>
            <a:lvl1pPr algn="l" defTabSz="914400" rtl="0" eaLnBrk="1" latinLnBrk="0" hangingPunct="1">
              <a:lnSpc>
                <a:spcPct val="90000"/>
              </a:lnSpc>
              <a:spcBef>
                <a:spcPct val="0"/>
              </a:spcBef>
              <a:buNone/>
              <a:defRPr sz="5400" kern="1200">
                <a:solidFill>
                  <a:schemeClr val="bg1"/>
                </a:solidFill>
                <a:latin typeface="Segoe UI Light" panose="020B0502040204020203" pitchFamily="34" charset="0"/>
                <a:ea typeface="+mj-ea"/>
                <a:cs typeface="Segoe UI Light" panose="020B0502040204020203" pitchFamily="34" charset="0"/>
              </a:defRPr>
            </a:lvl1pPr>
          </a:lstStyle>
          <a:p>
            <a:pPr defTabSz="685800" fontAlgn="auto">
              <a:spcAft>
                <a:spcPts val="0"/>
              </a:spcAft>
            </a:pPr>
            <a:r>
              <a:rPr lang="en-US" sz="2400" b="0">
                <a:solidFill>
                  <a:srgbClr val="0068BB"/>
                </a:solidFill>
              </a:rPr>
              <a:t>Monitoring your resources with Azure Monitor</a:t>
            </a:r>
          </a:p>
        </p:txBody>
      </p:sp>
      <p:sp>
        <p:nvSpPr>
          <p:cNvPr id="15" name="Title 5">
            <a:extLst>
              <a:ext uri="{FF2B5EF4-FFF2-40B4-BE49-F238E27FC236}">
                <a16:creationId xmlns:a16="http://schemas.microsoft.com/office/drawing/2014/main" id="{F533E34E-15B8-465E-85AF-D7DCC4507288}"/>
              </a:ext>
            </a:extLst>
          </p:cNvPr>
          <p:cNvSpPr txBox="1">
            <a:spLocks/>
          </p:cNvSpPr>
          <p:nvPr/>
        </p:nvSpPr>
        <p:spPr>
          <a:xfrm>
            <a:off x="733575" y="1206424"/>
            <a:ext cx="1871660" cy="522125"/>
          </a:xfrm>
          <a:prstGeom prst="rect">
            <a:avLst/>
          </a:prstGeom>
        </p:spPr>
        <p:txBody>
          <a:bodyPr vert="horz" wrap="square" lIns="109728" tIns="68580" rIns="109728" bIns="68580" rtlCol="0" anchor="t">
            <a:noAutofit/>
          </a:bodyPr>
          <a:lstStyle>
            <a:lvl1pPr marL="0" algn="l" defTabSz="914367" rtl="0" eaLnBrk="1" latinLnBrk="0" hangingPunct="1">
              <a:lnSpc>
                <a:spcPct val="90000"/>
              </a:lnSpc>
              <a:spcBef>
                <a:spcPct val="0"/>
              </a:spcBef>
              <a:buNone/>
              <a:defRPr lang="en-US" sz="4400" b="0" kern="1200" cap="none" spc="-100" baseline="0">
                <a:ln w="3175">
                  <a:noFill/>
                </a:ln>
                <a:solidFill>
                  <a:schemeClr val="bg1"/>
                </a:solidFill>
                <a:effectLst/>
                <a:latin typeface="+mj-lt"/>
                <a:ea typeface="+mn-ea"/>
                <a:cs typeface="Segoe UI" pitchFamily="34" charset="0"/>
              </a:defRPr>
            </a:lvl1pPr>
          </a:lstStyle>
          <a:p>
            <a:pPr defTabSz="685775" fontAlgn="auto">
              <a:spcAft>
                <a:spcPts val="0"/>
              </a:spcAft>
            </a:pPr>
            <a:r>
              <a:rPr lang="en-US" sz="2100" spc="-75">
                <a:solidFill>
                  <a:srgbClr val="FFFFFF"/>
                </a:solidFill>
                <a:latin typeface="Segoe UI Light"/>
              </a:rPr>
              <a:t>Performance and Monitoring</a:t>
            </a:r>
          </a:p>
        </p:txBody>
      </p:sp>
      <p:sp>
        <p:nvSpPr>
          <p:cNvPr id="16" name="SecurityCamera_EB35">
            <a:extLst>
              <a:ext uri="{FF2B5EF4-FFF2-40B4-BE49-F238E27FC236}">
                <a16:creationId xmlns:a16="http://schemas.microsoft.com/office/drawing/2014/main" id="{20A2AADD-6991-431C-BD4E-660E8040DD2D}"/>
              </a:ext>
            </a:extLst>
          </p:cNvPr>
          <p:cNvSpPr>
            <a:spLocks noChangeAspect="1" noEditPoints="1"/>
          </p:cNvSpPr>
          <p:nvPr/>
        </p:nvSpPr>
        <p:spPr bwMode="auto">
          <a:xfrm>
            <a:off x="287216" y="1396069"/>
            <a:ext cx="354042" cy="305654"/>
          </a:xfrm>
          <a:custGeom>
            <a:avLst/>
            <a:gdLst>
              <a:gd name="T0" fmla="*/ 1409 w 4712"/>
              <a:gd name="T1" fmla="*/ 2190 h 4068"/>
              <a:gd name="T2" fmla="*/ 1409 w 4712"/>
              <a:gd name="T3" fmla="*/ 3442 h 4068"/>
              <a:gd name="T4" fmla="*/ 0 w 4712"/>
              <a:gd name="T5" fmla="*/ 3442 h 4068"/>
              <a:gd name="T6" fmla="*/ 0 w 4712"/>
              <a:gd name="T7" fmla="*/ 4068 h 4068"/>
              <a:gd name="T8" fmla="*/ 2035 w 4712"/>
              <a:gd name="T9" fmla="*/ 4068 h 4068"/>
              <a:gd name="T10" fmla="*/ 2035 w 4712"/>
              <a:gd name="T11" fmla="*/ 2345 h 4068"/>
              <a:gd name="T12" fmla="*/ 4225 w 4712"/>
              <a:gd name="T13" fmla="*/ 1565 h 4068"/>
              <a:gd name="T14" fmla="*/ 4226 w 4712"/>
              <a:gd name="T15" fmla="*/ 1563 h 4068"/>
              <a:gd name="T16" fmla="*/ 4225 w 4712"/>
              <a:gd name="T17" fmla="*/ 1565 h 4068"/>
              <a:gd name="T18" fmla="*/ 617 w 4712"/>
              <a:gd name="T19" fmla="*/ 662 h 4068"/>
              <a:gd name="T20" fmla="*/ 4225 w 4712"/>
              <a:gd name="T21" fmla="*/ 1565 h 4068"/>
              <a:gd name="T22" fmla="*/ 4400 w 4712"/>
              <a:gd name="T23" fmla="*/ 1608 h 4068"/>
              <a:gd name="T24" fmla="*/ 4712 w 4712"/>
              <a:gd name="T25" fmla="*/ 982 h 4068"/>
              <a:gd name="T26" fmla="*/ 782 w 4712"/>
              <a:gd name="T27" fmla="*/ 0 h 4068"/>
              <a:gd name="T28" fmla="*/ 617 w 4712"/>
              <a:gd name="T29" fmla="*/ 662 h 4068"/>
              <a:gd name="T30" fmla="*/ 617 w 4712"/>
              <a:gd name="T31" fmla="*/ 662 h 4068"/>
              <a:gd name="T32" fmla="*/ 313 w 4712"/>
              <a:gd name="T33" fmla="*/ 1876 h 4068"/>
              <a:gd name="T34" fmla="*/ 3652 w 4712"/>
              <a:gd name="T35" fmla="*/ 2711 h 4068"/>
              <a:gd name="T36" fmla="*/ 4225 w 4712"/>
              <a:gd name="T37" fmla="*/ 1565 h 40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12" h="4068">
                <a:moveTo>
                  <a:pt x="1409" y="2190"/>
                </a:moveTo>
                <a:lnTo>
                  <a:pt x="1409" y="3442"/>
                </a:lnTo>
                <a:lnTo>
                  <a:pt x="0" y="3442"/>
                </a:lnTo>
                <a:moveTo>
                  <a:pt x="0" y="4068"/>
                </a:moveTo>
                <a:lnTo>
                  <a:pt x="2035" y="4068"/>
                </a:lnTo>
                <a:lnTo>
                  <a:pt x="2035" y="2345"/>
                </a:lnTo>
                <a:moveTo>
                  <a:pt x="4225" y="1565"/>
                </a:moveTo>
                <a:lnTo>
                  <a:pt x="4226" y="1563"/>
                </a:lnTo>
                <a:moveTo>
                  <a:pt x="4225" y="1565"/>
                </a:moveTo>
                <a:lnTo>
                  <a:pt x="617" y="662"/>
                </a:lnTo>
                <a:moveTo>
                  <a:pt x="4225" y="1565"/>
                </a:moveTo>
                <a:lnTo>
                  <a:pt x="4400" y="1608"/>
                </a:lnTo>
                <a:lnTo>
                  <a:pt x="4712" y="982"/>
                </a:lnTo>
                <a:lnTo>
                  <a:pt x="782" y="0"/>
                </a:lnTo>
                <a:lnTo>
                  <a:pt x="617" y="662"/>
                </a:lnTo>
                <a:moveTo>
                  <a:pt x="617" y="662"/>
                </a:moveTo>
                <a:lnTo>
                  <a:pt x="313" y="1876"/>
                </a:lnTo>
                <a:lnTo>
                  <a:pt x="3652" y="2711"/>
                </a:lnTo>
                <a:lnTo>
                  <a:pt x="4225" y="1565"/>
                </a:ln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85775" fontAlgn="auto">
              <a:spcBef>
                <a:spcPts val="0"/>
              </a:spcBef>
              <a:spcAft>
                <a:spcPts val="0"/>
              </a:spcAft>
            </a:pPr>
            <a:endParaRPr lang="en-US" sz="662" b="0">
              <a:gradFill>
                <a:gsLst>
                  <a:gs pos="0">
                    <a:srgbClr val="505050"/>
                  </a:gs>
                  <a:gs pos="100000">
                    <a:srgbClr val="505050"/>
                  </a:gs>
                </a:gsLst>
                <a:lin ang="5400000" scaled="1"/>
              </a:gradFill>
              <a:latin typeface="Segoe UI Semilight"/>
              <a:cs typeface="+mn-cs"/>
            </a:endParaRPr>
          </a:p>
        </p:txBody>
      </p:sp>
      <p:grpSp>
        <p:nvGrpSpPr>
          <p:cNvPr id="18" name="Group 17">
            <a:extLst>
              <a:ext uri="{FF2B5EF4-FFF2-40B4-BE49-F238E27FC236}">
                <a16:creationId xmlns:a16="http://schemas.microsoft.com/office/drawing/2014/main" id="{DE59686A-7716-49DA-8A02-E148F5629B1B}"/>
              </a:ext>
            </a:extLst>
          </p:cNvPr>
          <p:cNvGrpSpPr/>
          <p:nvPr/>
        </p:nvGrpSpPr>
        <p:grpSpPr>
          <a:xfrm>
            <a:off x="2768923" y="1879317"/>
            <a:ext cx="6187178" cy="4027500"/>
            <a:chOff x="4919154" y="1399738"/>
            <a:chExt cx="7157996" cy="4473524"/>
          </a:xfrm>
        </p:grpSpPr>
        <p:sp>
          <p:nvSpPr>
            <p:cNvPr id="19" name="Rectangle 18">
              <a:extLst>
                <a:ext uri="{FF2B5EF4-FFF2-40B4-BE49-F238E27FC236}">
                  <a16:creationId xmlns:a16="http://schemas.microsoft.com/office/drawing/2014/main" id="{F0B087B4-A3F8-4376-AB29-B6BFA222E53C}"/>
                </a:ext>
              </a:extLst>
            </p:cNvPr>
            <p:cNvSpPr/>
            <p:nvPr/>
          </p:nvSpPr>
          <p:spPr bwMode="auto">
            <a:xfrm>
              <a:off x="10384896" y="2572744"/>
              <a:ext cx="980779" cy="856256"/>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a:lnSpc>
                  <a:spcPct val="90000"/>
                </a:lnSpc>
              </a:pPr>
              <a:endParaRPr lang="en-US" b="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 name="Rectangle 19">
              <a:extLst>
                <a:ext uri="{FF2B5EF4-FFF2-40B4-BE49-F238E27FC236}">
                  <a16:creationId xmlns:a16="http://schemas.microsoft.com/office/drawing/2014/main" id="{BB0E01CB-BFE9-46A1-84DF-DABC75903A34}"/>
                </a:ext>
              </a:extLst>
            </p:cNvPr>
            <p:cNvSpPr/>
            <p:nvPr/>
          </p:nvSpPr>
          <p:spPr bwMode="auto">
            <a:xfrm>
              <a:off x="4919154" y="4272929"/>
              <a:ext cx="6060272" cy="548317"/>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a:lnSpc>
                  <a:spcPct val="90000"/>
                </a:lnSpc>
              </a:pPr>
              <a:endParaRPr lang="en-US" b="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1" name="Rectangle 20">
              <a:extLst>
                <a:ext uri="{FF2B5EF4-FFF2-40B4-BE49-F238E27FC236}">
                  <a16:creationId xmlns:a16="http://schemas.microsoft.com/office/drawing/2014/main" id="{15291382-BD1A-433D-B347-CD264098008B}"/>
                </a:ext>
              </a:extLst>
            </p:cNvPr>
            <p:cNvSpPr/>
            <p:nvPr/>
          </p:nvSpPr>
          <p:spPr bwMode="auto">
            <a:xfrm>
              <a:off x="5030002" y="1399738"/>
              <a:ext cx="7047148" cy="4473524"/>
            </a:xfrm>
            <a:prstGeom prst="rect">
              <a:avLst/>
            </a:prstGeom>
            <a:solidFill>
              <a:schemeClr val="bg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a:lnSpc>
                  <a:spcPct val="90000"/>
                </a:lnSpc>
              </a:pPr>
              <a:endParaRPr lang="en-US" b="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22" name="Picture 21">
              <a:extLst>
                <a:ext uri="{FF2B5EF4-FFF2-40B4-BE49-F238E27FC236}">
                  <a16:creationId xmlns:a16="http://schemas.microsoft.com/office/drawing/2014/main" id="{5B5A663A-124F-413B-B6F3-3DD15DF3D230}"/>
                </a:ext>
              </a:extLst>
            </p:cNvPr>
            <p:cNvPicPr>
              <a:picLocks noChangeAspect="1"/>
            </p:cNvPicPr>
            <p:nvPr/>
          </p:nvPicPr>
          <p:blipFill>
            <a:blip r:embed="rId3"/>
            <a:stretch>
              <a:fillRect/>
            </a:stretch>
          </p:blipFill>
          <p:spPr>
            <a:xfrm>
              <a:off x="5298346" y="1508406"/>
              <a:ext cx="3815207" cy="1028484"/>
            </a:xfrm>
            <a:prstGeom prst="rect">
              <a:avLst/>
            </a:prstGeom>
          </p:spPr>
        </p:pic>
        <p:pic>
          <p:nvPicPr>
            <p:cNvPr id="23" name="Picture 22">
              <a:extLst>
                <a:ext uri="{FF2B5EF4-FFF2-40B4-BE49-F238E27FC236}">
                  <a16:creationId xmlns:a16="http://schemas.microsoft.com/office/drawing/2014/main" id="{4322190D-83A4-4CE4-9930-AE623626D1A0}"/>
                </a:ext>
              </a:extLst>
            </p:cNvPr>
            <p:cNvPicPr>
              <a:picLocks noChangeAspect="1"/>
            </p:cNvPicPr>
            <p:nvPr/>
          </p:nvPicPr>
          <p:blipFill>
            <a:blip r:embed="rId4"/>
            <a:stretch>
              <a:fillRect/>
            </a:stretch>
          </p:blipFill>
          <p:spPr>
            <a:xfrm>
              <a:off x="9378662" y="1509100"/>
              <a:ext cx="1988687" cy="798036"/>
            </a:xfrm>
            <a:prstGeom prst="rect">
              <a:avLst/>
            </a:prstGeom>
          </p:spPr>
        </p:pic>
        <p:pic>
          <p:nvPicPr>
            <p:cNvPr id="24" name="Picture 23">
              <a:extLst>
                <a:ext uri="{FF2B5EF4-FFF2-40B4-BE49-F238E27FC236}">
                  <a16:creationId xmlns:a16="http://schemas.microsoft.com/office/drawing/2014/main" id="{FE986E7C-C163-4E13-80C1-18E6E8CD12E2}"/>
                </a:ext>
              </a:extLst>
            </p:cNvPr>
            <p:cNvPicPr>
              <a:picLocks noChangeAspect="1"/>
            </p:cNvPicPr>
            <p:nvPr/>
          </p:nvPicPr>
          <p:blipFill>
            <a:blip r:embed="rId5"/>
            <a:stretch>
              <a:fillRect/>
            </a:stretch>
          </p:blipFill>
          <p:spPr>
            <a:xfrm>
              <a:off x="5298346" y="3068724"/>
              <a:ext cx="5394960" cy="548317"/>
            </a:xfrm>
            <a:prstGeom prst="rect">
              <a:avLst/>
            </a:prstGeom>
          </p:spPr>
        </p:pic>
        <p:sp>
          <p:nvSpPr>
            <p:cNvPr id="25" name="Rectangle 24">
              <a:extLst>
                <a:ext uri="{FF2B5EF4-FFF2-40B4-BE49-F238E27FC236}">
                  <a16:creationId xmlns:a16="http://schemas.microsoft.com/office/drawing/2014/main" id="{0CDEA4AF-9A1A-4DE0-984E-947B0ED49044}"/>
                </a:ext>
              </a:extLst>
            </p:cNvPr>
            <p:cNvSpPr/>
            <p:nvPr/>
          </p:nvSpPr>
          <p:spPr bwMode="auto">
            <a:xfrm>
              <a:off x="5298346" y="2675752"/>
              <a:ext cx="2831241" cy="3870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917" tIns="109728" rIns="139917" bIns="109728" numCol="1" spcCol="0" rtlCol="0" fromWordArt="0" anchor="ctr" anchorCtr="0" forceAA="0" compatLnSpc="1">
              <a:prstTxWarp prst="textNoShape">
                <a:avLst/>
              </a:prstTxWarp>
              <a:noAutofit/>
            </a:bodyPr>
            <a:lstStyle/>
            <a:p>
              <a:pPr defTabSz="699218">
                <a:lnSpc>
                  <a:spcPct val="90000"/>
                </a:lnSpc>
              </a:pPr>
              <a:r>
                <a:rPr lang="en-US" sz="1050" b="0">
                  <a:gradFill>
                    <a:gsLst>
                      <a:gs pos="0">
                        <a:srgbClr val="FFFFFF"/>
                      </a:gs>
                      <a:gs pos="100000">
                        <a:srgbClr val="FFFFFF"/>
                      </a:gs>
                    </a:gsLst>
                    <a:lin ang="5400000" scaled="0"/>
                  </a:gradFill>
                  <a:latin typeface="Segoe UI"/>
                  <a:ea typeface="Segoe UI" pitchFamily="34" charset="0"/>
                  <a:cs typeface="Segoe UI" pitchFamily="34" charset="0"/>
                </a:rPr>
                <a:t>Load Balancer</a:t>
              </a:r>
            </a:p>
          </p:txBody>
        </p:sp>
        <p:sp>
          <p:nvSpPr>
            <p:cNvPr id="26" name="Rectangle 25">
              <a:extLst>
                <a:ext uri="{FF2B5EF4-FFF2-40B4-BE49-F238E27FC236}">
                  <a16:creationId xmlns:a16="http://schemas.microsoft.com/office/drawing/2014/main" id="{92641496-3F55-4571-8B94-625F0232E543}"/>
                </a:ext>
              </a:extLst>
            </p:cNvPr>
            <p:cNvSpPr/>
            <p:nvPr/>
          </p:nvSpPr>
          <p:spPr bwMode="auto">
            <a:xfrm>
              <a:off x="5298346" y="3749539"/>
              <a:ext cx="2831241" cy="39959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917" tIns="109728" rIns="139917" bIns="109728" numCol="1" spcCol="0" rtlCol="0" fromWordArt="0" anchor="ctr" anchorCtr="0" forceAA="0" compatLnSpc="1">
              <a:prstTxWarp prst="textNoShape">
                <a:avLst/>
              </a:prstTxWarp>
              <a:noAutofit/>
            </a:bodyPr>
            <a:lstStyle/>
            <a:p>
              <a:pPr defTabSz="699218">
                <a:lnSpc>
                  <a:spcPct val="90000"/>
                </a:lnSpc>
              </a:pPr>
              <a:r>
                <a:rPr lang="en-US" sz="1050" b="0">
                  <a:solidFill>
                    <a:srgbClr val="FFFFFF"/>
                  </a:solidFill>
                  <a:latin typeface="Segoe UI"/>
                </a:rPr>
                <a:t>Virtual network gateway</a:t>
              </a:r>
              <a:endParaRPr lang="en-US" sz="1050" b="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27" name="Picture 26">
              <a:extLst>
                <a:ext uri="{FF2B5EF4-FFF2-40B4-BE49-F238E27FC236}">
                  <a16:creationId xmlns:a16="http://schemas.microsoft.com/office/drawing/2014/main" id="{9A61BB07-196A-400B-AF6F-08C6A6518DED}"/>
                </a:ext>
              </a:extLst>
            </p:cNvPr>
            <p:cNvPicPr>
              <a:picLocks noChangeAspect="1"/>
            </p:cNvPicPr>
            <p:nvPr/>
          </p:nvPicPr>
          <p:blipFill>
            <a:blip r:embed="rId6"/>
            <a:stretch>
              <a:fillRect/>
            </a:stretch>
          </p:blipFill>
          <p:spPr>
            <a:xfrm>
              <a:off x="5310590" y="4156315"/>
              <a:ext cx="6766560" cy="471814"/>
            </a:xfrm>
            <a:prstGeom prst="rect">
              <a:avLst/>
            </a:prstGeom>
          </p:spPr>
        </p:pic>
        <p:pic>
          <p:nvPicPr>
            <p:cNvPr id="28" name="Picture 27">
              <a:extLst>
                <a:ext uri="{FF2B5EF4-FFF2-40B4-BE49-F238E27FC236}">
                  <a16:creationId xmlns:a16="http://schemas.microsoft.com/office/drawing/2014/main" id="{3B1B0262-540E-4042-A6E2-F4D7BACDEBAF}"/>
                </a:ext>
              </a:extLst>
            </p:cNvPr>
            <p:cNvPicPr>
              <a:picLocks noChangeAspect="1"/>
            </p:cNvPicPr>
            <p:nvPr/>
          </p:nvPicPr>
          <p:blipFill>
            <a:blip r:embed="rId7"/>
            <a:stretch>
              <a:fillRect/>
            </a:stretch>
          </p:blipFill>
          <p:spPr>
            <a:xfrm>
              <a:off x="7369076" y="4773670"/>
              <a:ext cx="2355699" cy="990076"/>
            </a:xfrm>
            <a:prstGeom prst="rect">
              <a:avLst/>
            </a:prstGeom>
          </p:spPr>
        </p:pic>
        <p:pic>
          <p:nvPicPr>
            <p:cNvPr id="29" name="Picture 28">
              <a:extLst>
                <a:ext uri="{FF2B5EF4-FFF2-40B4-BE49-F238E27FC236}">
                  <a16:creationId xmlns:a16="http://schemas.microsoft.com/office/drawing/2014/main" id="{AAF57919-D39B-43EA-94B1-01737CFC8B5C}"/>
                </a:ext>
              </a:extLst>
            </p:cNvPr>
            <p:cNvPicPr>
              <a:picLocks noChangeAspect="1"/>
            </p:cNvPicPr>
            <p:nvPr/>
          </p:nvPicPr>
          <p:blipFill>
            <a:blip r:embed="rId8"/>
            <a:stretch>
              <a:fillRect/>
            </a:stretch>
          </p:blipFill>
          <p:spPr>
            <a:xfrm>
              <a:off x="5298346" y="4773670"/>
              <a:ext cx="1984420" cy="930330"/>
            </a:xfrm>
            <a:prstGeom prst="rect">
              <a:avLst/>
            </a:prstGeom>
          </p:spPr>
        </p:pic>
        <p:pic>
          <p:nvPicPr>
            <p:cNvPr id="30" name="Picture 29">
              <a:extLst>
                <a:ext uri="{FF2B5EF4-FFF2-40B4-BE49-F238E27FC236}">
                  <a16:creationId xmlns:a16="http://schemas.microsoft.com/office/drawing/2014/main" id="{0BFC7054-EAF5-46F1-B661-42C3AA153131}"/>
                </a:ext>
              </a:extLst>
            </p:cNvPr>
            <p:cNvPicPr>
              <a:picLocks noChangeAspect="1"/>
            </p:cNvPicPr>
            <p:nvPr/>
          </p:nvPicPr>
          <p:blipFill>
            <a:blip r:embed="rId9"/>
            <a:stretch>
              <a:fillRect/>
            </a:stretch>
          </p:blipFill>
          <p:spPr>
            <a:xfrm>
              <a:off x="9811083" y="4773668"/>
              <a:ext cx="1992955" cy="1011414"/>
            </a:xfrm>
            <a:prstGeom prst="rect">
              <a:avLst/>
            </a:prstGeom>
          </p:spPr>
        </p:pic>
      </p:grpSp>
      <p:pic>
        <p:nvPicPr>
          <p:cNvPr id="2" name="Picture 1">
            <a:extLst>
              <a:ext uri="{FF2B5EF4-FFF2-40B4-BE49-F238E27FC236}">
                <a16:creationId xmlns:a16="http://schemas.microsoft.com/office/drawing/2014/main" id="{2F7EC547-640E-4881-BDA3-04D20B3DA6E5}"/>
              </a:ext>
            </a:extLst>
          </p:cNvPr>
          <p:cNvPicPr>
            <a:picLocks noChangeAspect="1"/>
          </p:cNvPicPr>
          <p:nvPr/>
        </p:nvPicPr>
        <p:blipFill>
          <a:blip r:embed="rId10"/>
          <a:stretch>
            <a:fillRect/>
          </a:stretch>
        </p:blipFill>
        <p:spPr>
          <a:xfrm>
            <a:off x="2681235" y="1572337"/>
            <a:ext cx="429806" cy="429806"/>
          </a:xfrm>
          <a:prstGeom prst="rect">
            <a:avLst/>
          </a:prstGeom>
        </p:spPr>
      </p:pic>
      <p:cxnSp>
        <p:nvCxnSpPr>
          <p:cNvPr id="4" name="Straight Connector 3">
            <a:extLst>
              <a:ext uri="{FF2B5EF4-FFF2-40B4-BE49-F238E27FC236}">
                <a16:creationId xmlns:a16="http://schemas.microsoft.com/office/drawing/2014/main" id="{84127E09-540D-4275-8AD1-A48C884A52FC}"/>
              </a:ext>
            </a:extLst>
          </p:cNvPr>
          <p:cNvCxnSpPr/>
          <p:nvPr/>
        </p:nvCxnSpPr>
        <p:spPr>
          <a:xfrm>
            <a:off x="8956101" y="3436391"/>
            <a:ext cx="0" cy="1600802"/>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EBF68276-01BE-43F3-85F2-160BAFD59143}"/>
              </a:ext>
            </a:extLst>
          </p:cNvPr>
          <p:cNvSpPr/>
          <p:nvPr/>
        </p:nvSpPr>
        <p:spPr bwMode="auto">
          <a:xfrm>
            <a:off x="3850381" y="5256434"/>
            <a:ext cx="4559693" cy="11055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a:lnSpc>
                <a:spcPct val="90000"/>
              </a:lnSpc>
            </a:pPr>
            <a:endParaRPr lang="en-US" b="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 name="Rectangle 6">
            <a:extLst>
              <a:ext uri="{FF2B5EF4-FFF2-40B4-BE49-F238E27FC236}">
                <a16:creationId xmlns:a16="http://schemas.microsoft.com/office/drawing/2014/main" id="{FC27D037-0DCB-4826-98C5-E781EFCF8A2C}"/>
              </a:ext>
            </a:extLst>
          </p:cNvPr>
          <p:cNvSpPr/>
          <p:nvPr/>
        </p:nvSpPr>
        <p:spPr bwMode="auto">
          <a:xfrm>
            <a:off x="7032670" y="5274998"/>
            <a:ext cx="1783175" cy="16350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a:lnSpc>
                <a:spcPct val="90000"/>
              </a:lnSpc>
            </a:pPr>
            <a:endParaRPr lang="en-US" b="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12094904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900695EB-D117-41D0-B4C2-81835E05B490}"/>
              </a:ext>
            </a:extLst>
          </p:cNvPr>
          <p:cNvSpPr/>
          <p:nvPr/>
        </p:nvSpPr>
        <p:spPr bwMode="auto">
          <a:xfrm>
            <a:off x="0" y="857250"/>
            <a:ext cx="2571750" cy="51435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85800" fontAlgn="auto">
              <a:spcBef>
                <a:spcPts val="0"/>
              </a:spcBef>
              <a:spcAft>
                <a:spcPts val="450"/>
              </a:spcAft>
              <a:defRPr/>
            </a:pPr>
            <a:endParaRPr lang="en-US" b="0">
              <a:solidFill>
                <a:srgbClr val="FFFFFF"/>
              </a:solidFill>
              <a:latin typeface="Segoe UI"/>
            </a:endParaRPr>
          </a:p>
        </p:txBody>
      </p:sp>
      <p:grpSp>
        <p:nvGrpSpPr>
          <p:cNvPr id="54" name="Group 53">
            <a:extLst>
              <a:ext uri="{FF2B5EF4-FFF2-40B4-BE49-F238E27FC236}">
                <a16:creationId xmlns:a16="http://schemas.microsoft.com/office/drawing/2014/main" id="{E003836B-71BD-41C4-A9C9-CECE842088A6}"/>
              </a:ext>
            </a:extLst>
          </p:cNvPr>
          <p:cNvGrpSpPr/>
          <p:nvPr/>
        </p:nvGrpSpPr>
        <p:grpSpPr>
          <a:xfrm>
            <a:off x="795891" y="2653377"/>
            <a:ext cx="1516745" cy="450457"/>
            <a:chOff x="1061187" y="4854117"/>
            <a:chExt cx="2022327" cy="600609"/>
          </a:xfrm>
        </p:grpSpPr>
        <p:sp>
          <p:nvSpPr>
            <p:cNvPr id="55" name="TextBox 54">
              <a:extLst>
                <a:ext uri="{FF2B5EF4-FFF2-40B4-BE49-F238E27FC236}">
                  <a16:creationId xmlns:a16="http://schemas.microsoft.com/office/drawing/2014/main" id="{326CA578-DEE0-4C72-9CEB-2D0EA4C1E80F}"/>
                </a:ext>
              </a:extLst>
            </p:cNvPr>
            <p:cNvSpPr txBox="1"/>
            <p:nvPr/>
          </p:nvSpPr>
          <p:spPr>
            <a:xfrm>
              <a:off x="1078852" y="4876649"/>
              <a:ext cx="2004662" cy="572464"/>
            </a:xfrm>
            <a:prstGeom prst="rect">
              <a:avLst/>
            </a:prstGeom>
            <a:noFill/>
          </p:spPr>
          <p:txBody>
            <a:bodyPr wrap="square" lIns="137160" tIns="109728" rIns="137160" bIns="109728" rtlCol="0">
              <a:spAutoFit/>
            </a:bodyPr>
            <a:lstStyle/>
            <a:p>
              <a:pPr defTabSz="685800" fontAlgn="auto">
                <a:spcBef>
                  <a:spcPts val="0"/>
                </a:spcBef>
                <a:spcAft>
                  <a:spcPts val="0"/>
                </a:spcAft>
                <a:defRPr/>
              </a:pPr>
              <a:r>
                <a:rPr lang="en-US" sz="1350" b="0">
                  <a:solidFill>
                    <a:srgbClr val="FFFFFF"/>
                  </a:solidFill>
                  <a:latin typeface="Segoe UI"/>
                  <a:cs typeface="+mn-cs"/>
                </a:rPr>
                <a:t>Performance</a:t>
              </a:r>
            </a:p>
          </p:txBody>
        </p:sp>
        <p:cxnSp>
          <p:nvCxnSpPr>
            <p:cNvPr id="56" name="Straight Connector 55">
              <a:extLst>
                <a:ext uri="{FF2B5EF4-FFF2-40B4-BE49-F238E27FC236}">
                  <a16:creationId xmlns:a16="http://schemas.microsoft.com/office/drawing/2014/main" id="{D5003AB0-F5A7-4DE5-ACAD-53F8D009FEA6}"/>
                </a:ext>
              </a:extLst>
            </p:cNvPr>
            <p:cNvCxnSpPr/>
            <p:nvPr/>
          </p:nvCxnSpPr>
          <p:spPr>
            <a:xfrm>
              <a:off x="1061187" y="4854117"/>
              <a:ext cx="0" cy="600609"/>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57" name="Rectangle 56">
            <a:extLst>
              <a:ext uri="{FF2B5EF4-FFF2-40B4-BE49-F238E27FC236}">
                <a16:creationId xmlns:a16="http://schemas.microsoft.com/office/drawing/2014/main" id="{38F5B318-9471-4C76-A6C6-D9181A484388}"/>
              </a:ext>
            </a:extLst>
          </p:cNvPr>
          <p:cNvSpPr/>
          <p:nvPr/>
        </p:nvSpPr>
        <p:spPr bwMode="auto">
          <a:xfrm>
            <a:off x="-16452" y="3814974"/>
            <a:ext cx="2590286" cy="814680"/>
          </a:xfrm>
          <a:prstGeom prst="rect">
            <a:avLst/>
          </a:prstGeom>
          <a:solidFill>
            <a:schemeClr val="bg2">
              <a:alpha val="3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a:lnSpc>
                <a:spcPct val="90000"/>
              </a:lnSpc>
            </a:pPr>
            <a:endParaRPr lang="en-US" b="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58" name="Group 57">
            <a:extLst>
              <a:ext uri="{FF2B5EF4-FFF2-40B4-BE49-F238E27FC236}">
                <a16:creationId xmlns:a16="http://schemas.microsoft.com/office/drawing/2014/main" id="{F0AE8F61-E86C-4D76-9C67-125B64DB606D}"/>
              </a:ext>
            </a:extLst>
          </p:cNvPr>
          <p:cNvGrpSpPr/>
          <p:nvPr/>
        </p:nvGrpSpPr>
        <p:grpSpPr>
          <a:xfrm>
            <a:off x="795891" y="3997668"/>
            <a:ext cx="1472602" cy="450457"/>
            <a:chOff x="1061187" y="3489448"/>
            <a:chExt cx="1963469" cy="600609"/>
          </a:xfrm>
        </p:grpSpPr>
        <p:sp>
          <p:nvSpPr>
            <p:cNvPr id="59" name="TextBox 58">
              <a:extLst>
                <a:ext uri="{FF2B5EF4-FFF2-40B4-BE49-F238E27FC236}">
                  <a16:creationId xmlns:a16="http://schemas.microsoft.com/office/drawing/2014/main" id="{C58B9713-C4FE-43CD-88F8-56AEF2601E10}"/>
                </a:ext>
              </a:extLst>
            </p:cNvPr>
            <p:cNvSpPr txBox="1"/>
            <p:nvPr/>
          </p:nvSpPr>
          <p:spPr>
            <a:xfrm>
              <a:off x="1078852" y="3496725"/>
              <a:ext cx="1945804" cy="572464"/>
            </a:xfrm>
            <a:prstGeom prst="rect">
              <a:avLst/>
            </a:prstGeom>
            <a:noFill/>
          </p:spPr>
          <p:txBody>
            <a:bodyPr wrap="square" lIns="137160" tIns="109728" rIns="137160" bIns="109728" rtlCol="0">
              <a:spAutoFit/>
            </a:bodyPr>
            <a:lstStyle/>
            <a:p>
              <a:pPr defTabSz="685800" fontAlgn="auto">
                <a:spcBef>
                  <a:spcPts val="0"/>
                </a:spcBef>
                <a:spcAft>
                  <a:spcPts val="450"/>
                </a:spcAft>
                <a:defRPr/>
              </a:pPr>
              <a:r>
                <a:rPr lang="en-US" sz="1350" b="0">
                  <a:solidFill>
                    <a:srgbClr val="FFFFFF"/>
                  </a:solidFill>
                  <a:latin typeface="Segoe UI"/>
                  <a:cs typeface="+mn-cs"/>
                </a:rPr>
                <a:t>Monitoring</a:t>
              </a:r>
            </a:p>
          </p:txBody>
        </p:sp>
        <p:cxnSp>
          <p:nvCxnSpPr>
            <p:cNvPr id="60" name="Straight Connector 59">
              <a:extLst>
                <a:ext uri="{FF2B5EF4-FFF2-40B4-BE49-F238E27FC236}">
                  <a16:creationId xmlns:a16="http://schemas.microsoft.com/office/drawing/2014/main" id="{AB060644-4FF1-4C32-9CD6-CBBAE8E5424C}"/>
                </a:ext>
              </a:extLst>
            </p:cNvPr>
            <p:cNvCxnSpPr/>
            <p:nvPr/>
          </p:nvCxnSpPr>
          <p:spPr>
            <a:xfrm>
              <a:off x="1061187" y="3489448"/>
              <a:ext cx="0" cy="600609"/>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61" name="SecurityCamera_EB35">
            <a:extLst>
              <a:ext uri="{FF2B5EF4-FFF2-40B4-BE49-F238E27FC236}">
                <a16:creationId xmlns:a16="http://schemas.microsoft.com/office/drawing/2014/main" id="{1B1398CC-5C69-48BB-A110-DB7837C066BD}"/>
              </a:ext>
            </a:extLst>
          </p:cNvPr>
          <p:cNvSpPr>
            <a:spLocks noChangeAspect="1" noEditPoints="1"/>
          </p:cNvSpPr>
          <p:nvPr/>
        </p:nvSpPr>
        <p:spPr bwMode="auto">
          <a:xfrm>
            <a:off x="287216" y="4102328"/>
            <a:ext cx="311501" cy="268928"/>
          </a:xfrm>
          <a:custGeom>
            <a:avLst/>
            <a:gdLst>
              <a:gd name="T0" fmla="*/ 1409 w 4712"/>
              <a:gd name="T1" fmla="*/ 2190 h 4068"/>
              <a:gd name="T2" fmla="*/ 1409 w 4712"/>
              <a:gd name="T3" fmla="*/ 3442 h 4068"/>
              <a:gd name="T4" fmla="*/ 0 w 4712"/>
              <a:gd name="T5" fmla="*/ 3442 h 4068"/>
              <a:gd name="T6" fmla="*/ 0 w 4712"/>
              <a:gd name="T7" fmla="*/ 4068 h 4068"/>
              <a:gd name="T8" fmla="*/ 2035 w 4712"/>
              <a:gd name="T9" fmla="*/ 4068 h 4068"/>
              <a:gd name="T10" fmla="*/ 2035 w 4712"/>
              <a:gd name="T11" fmla="*/ 2345 h 4068"/>
              <a:gd name="T12" fmla="*/ 4225 w 4712"/>
              <a:gd name="T13" fmla="*/ 1565 h 4068"/>
              <a:gd name="T14" fmla="*/ 4226 w 4712"/>
              <a:gd name="T15" fmla="*/ 1563 h 4068"/>
              <a:gd name="T16" fmla="*/ 4225 w 4712"/>
              <a:gd name="T17" fmla="*/ 1565 h 4068"/>
              <a:gd name="T18" fmla="*/ 617 w 4712"/>
              <a:gd name="T19" fmla="*/ 662 h 4068"/>
              <a:gd name="T20" fmla="*/ 4225 w 4712"/>
              <a:gd name="T21" fmla="*/ 1565 h 4068"/>
              <a:gd name="T22" fmla="*/ 4400 w 4712"/>
              <a:gd name="T23" fmla="*/ 1608 h 4068"/>
              <a:gd name="T24" fmla="*/ 4712 w 4712"/>
              <a:gd name="T25" fmla="*/ 982 h 4068"/>
              <a:gd name="T26" fmla="*/ 782 w 4712"/>
              <a:gd name="T27" fmla="*/ 0 h 4068"/>
              <a:gd name="T28" fmla="*/ 617 w 4712"/>
              <a:gd name="T29" fmla="*/ 662 h 4068"/>
              <a:gd name="T30" fmla="*/ 617 w 4712"/>
              <a:gd name="T31" fmla="*/ 662 h 4068"/>
              <a:gd name="T32" fmla="*/ 313 w 4712"/>
              <a:gd name="T33" fmla="*/ 1876 h 4068"/>
              <a:gd name="T34" fmla="*/ 3652 w 4712"/>
              <a:gd name="T35" fmla="*/ 2711 h 4068"/>
              <a:gd name="T36" fmla="*/ 4225 w 4712"/>
              <a:gd name="T37" fmla="*/ 1565 h 40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12" h="4068">
                <a:moveTo>
                  <a:pt x="1409" y="2190"/>
                </a:moveTo>
                <a:lnTo>
                  <a:pt x="1409" y="3442"/>
                </a:lnTo>
                <a:lnTo>
                  <a:pt x="0" y="3442"/>
                </a:lnTo>
                <a:moveTo>
                  <a:pt x="0" y="4068"/>
                </a:moveTo>
                <a:lnTo>
                  <a:pt x="2035" y="4068"/>
                </a:lnTo>
                <a:lnTo>
                  <a:pt x="2035" y="2345"/>
                </a:lnTo>
                <a:moveTo>
                  <a:pt x="4225" y="1565"/>
                </a:moveTo>
                <a:lnTo>
                  <a:pt x="4226" y="1563"/>
                </a:lnTo>
                <a:moveTo>
                  <a:pt x="4225" y="1565"/>
                </a:moveTo>
                <a:lnTo>
                  <a:pt x="617" y="662"/>
                </a:lnTo>
                <a:moveTo>
                  <a:pt x="4225" y="1565"/>
                </a:moveTo>
                <a:lnTo>
                  <a:pt x="4400" y="1608"/>
                </a:lnTo>
                <a:lnTo>
                  <a:pt x="4712" y="982"/>
                </a:lnTo>
                <a:lnTo>
                  <a:pt x="782" y="0"/>
                </a:lnTo>
                <a:lnTo>
                  <a:pt x="617" y="662"/>
                </a:lnTo>
                <a:moveTo>
                  <a:pt x="617" y="662"/>
                </a:moveTo>
                <a:lnTo>
                  <a:pt x="313" y="1876"/>
                </a:lnTo>
                <a:lnTo>
                  <a:pt x="3652" y="2711"/>
                </a:lnTo>
                <a:lnTo>
                  <a:pt x="4225" y="1565"/>
                </a:ln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85775" fontAlgn="auto">
              <a:spcBef>
                <a:spcPts val="0"/>
              </a:spcBef>
              <a:spcAft>
                <a:spcPts val="0"/>
              </a:spcAft>
            </a:pPr>
            <a:endParaRPr lang="en-US" sz="662" b="0">
              <a:gradFill>
                <a:gsLst>
                  <a:gs pos="0">
                    <a:srgbClr val="505050"/>
                  </a:gs>
                  <a:gs pos="100000">
                    <a:srgbClr val="505050"/>
                  </a:gs>
                </a:gsLst>
                <a:lin ang="5400000" scaled="1"/>
              </a:gradFill>
              <a:latin typeface="Segoe UI Semilight"/>
              <a:cs typeface="+mn-cs"/>
            </a:endParaRPr>
          </a:p>
        </p:txBody>
      </p:sp>
      <p:sp>
        <p:nvSpPr>
          <p:cNvPr id="62" name="Chart_E999">
            <a:extLst>
              <a:ext uri="{FF2B5EF4-FFF2-40B4-BE49-F238E27FC236}">
                <a16:creationId xmlns:a16="http://schemas.microsoft.com/office/drawing/2014/main" id="{811D6217-548C-41D5-8902-C6A56F61E38E}"/>
              </a:ext>
            </a:extLst>
          </p:cNvPr>
          <p:cNvSpPr>
            <a:spLocks noChangeAspect="1" noEditPoints="1"/>
          </p:cNvSpPr>
          <p:nvPr/>
        </p:nvSpPr>
        <p:spPr bwMode="auto">
          <a:xfrm>
            <a:off x="305699" y="2744141"/>
            <a:ext cx="268738" cy="268928"/>
          </a:xfrm>
          <a:custGeom>
            <a:avLst/>
            <a:gdLst>
              <a:gd name="T0" fmla="*/ 0 w 4245"/>
              <a:gd name="T1" fmla="*/ 0 h 4248"/>
              <a:gd name="T2" fmla="*/ 0 w 4245"/>
              <a:gd name="T3" fmla="*/ 4248 h 4248"/>
              <a:gd name="T4" fmla="*/ 4245 w 4245"/>
              <a:gd name="T5" fmla="*/ 4248 h 4248"/>
              <a:gd name="T6" fmla="*/ 4088 w 4245"/>
              <a:gd name="T7" fmla="*/ 1101 h 4248"/>
              <a:gd name="T8" fmla="*/ 2515 w 4245"/>
              <a:gd name="T9" fmla="*/ 2675 h 4248"/>
              <a:gd name="T10" fmla="*/ 1886 w 4245"/>
              <a:gd name="T11" fmla="*/ 2045 h 4248"/>
              <a:gd name="T12" fmla="*/ 0 w 4245"/>
              <a:gd name="T13" fmla="*/ 3933 h 4248"/>
              <a:gd name="T14" fmla="*/ 4088 w 4245"/>
              <a:gd name="T15" fmla="*/ 2203 h 4248"/>
              <a:gd name="T16" fmla="*/ 4088 w 4245"/>
              <a:gd name="T17" fmla="*/ 1101 h 4248"/>
              <a:gd name="T18" fmla="*/ 2987 w 4245"/>
              <a:gd name="T19" fmla="*/ 1101 h 4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45" h="4248">
                <a:moveTo>
                  <a:pt x="0" y="0"/>
                </a:moveTo>
                <a:lnTo>
                  <a:pt x="0" y="4248"/>
                </a:lnTo>
                <a:lnTo>
                  <a:pt x="4245" y="4248"/>
                </a:lnTo>
                <a:moveTo>
                  <a:pt x="4088" y="1101"/>
                </a:moveTo>
                <a:lnTo>
                  <a:pt x="2515" y="2675"/>
                </a:lnTo>
                <a:lnTo>
                  <a:pt x="1886" y="2045"/>
                </a:lnTo>
                <a:lnTo>
                  <a:pt x="0" y="3933"/>
                </a:lnTo>
                <a:moveTo>
                  <a:pt x="4088" y="2203"/>
                </a:moveTo>
                <a:lnTo>
                  <a:pt x="4088" y="1101"/>
                </a:lnTo>
                <a:lnTo>
                  <a:pt x="2987" y="1101"/>
                </a:ln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85775" fontAlgn="auto">
              <a:spcBef>
                <a:spcPts val="0"/>
              </a:spcBef>
              <a:spcAft>
                <a:spcPts val="0"/>
              </a:spcAft>
            </a:pPr>
            <a:endParaRPr lang="en-US" sz="662" b="0">
              <a:gradFill>
                <a:gsLst>
                  <a:gs pos="0">
                    <a:srgbClr val="505050"/>
                  </a:gs>
                  <a:gs pos="100000">
                    <a:srgbClr val="505050"/>
                  </a:gs>
                </a:gsLst>
                <a:lin ang="5400000" scaled="1"/>
              </a:gradFill>
              <a:latin typeface="Segoe UI Semilight"/>
              <a:cs typeface="+mn-cs"/>
            </a:endParaRPr>
          </a:p>
        </p:txBody>
      </p:sp>
      <p:sp>
        <p:nvSpPr>
          <p:cNvPr id="63" name="Title 1">
            <a:extLst>
              <a:ext uri="{FF2B5EF4-FFF2-40B4-BE49-F238E27FC236}">
                <a16:creationId xmlns:a16="http://schemas.microsoft.com/office/drawing/2014/main" id="{F90FBE4B-D41E-47A7-8171-8B150AC5449B}"/>
              </a:ext>
            </a:extLst>
          </p:cNvPr>
          <p:cNvSpPr txBox="1">
            <a:spLocks/>
          </p:cNvSpPr>
          <p:nvPr/>
        </p:nvSpPr>
        <p:spPr>
          <a:xfrm>
            <a:off x="2697551" y="1204735"/>
            <a:ext cx="6661284" cy="611972"/>
          </a:xfrm>
          <a:prstGeom prst="rect">
            <a:avLst/>
          </a:prstGeom>
        </p:spPr>
        <p:txBody>
          <a:bodyPr vert="horz" lIns="68580" tIns="34290" rIns="68580" bIns="34290" rtlCol="0" anchor="t">
            <a:noAutofit/>
          </a:bodyPr>
          <a:lstStyle>
            <a:lvl1pPr algn="l" defTabSz="914400" rtl="0" eaLnBrk="1" latinLnBrk="0" hangingPunct="1">
              <a:lnSpc>
                <a:spcPct val="90000"/>
              </a:lnSpc>
              <a:spcBef>
                <a:spcPct val="0"/>
              </a:spcBef>
              <a:buNone/>
              <a:defRPr sz="5400" kern="1200">
                <a:solidFill>
                  <a:schemeClr val="bg1"/>
                </a:solidFill>
                <a:latin typeface="Segoe UI Light" panose="020B0502040204020203" pitchFamily="34" charset="0"/>
                <a:ea typeface="+mj-ea"/>
                <a:cs typeface="Segoe UI Light" panose="020B0502040204020203" pitchFamily="34" charset="0"/>
              </a:defRPr>
            </a:lvl1pPr>
          </a:lstStyle>
          <a:p>
            <a:pPr defTabSz="685800" fontAlgn="auto">
              <a:spcAft>
                <a:spcPts val="0"/>
              </a:spcAft>
            </a:pPr>
            <a:r>
              <a:rPr lang="en-US" sz="2100" b="0">
                <a:solidFill>
                  <a:srgbClr val="0068BB"/>
                </a:solidFill>
              </a:rPr>
              <a:t>Diagnose &amp; Visualize Scenarios with Network Watcher</a:t>
            </a:r>
          </a:p>
        </p:txBody>
      </p:sp>
      <p:sp>
        <p:nvSpPr>
          <p:cNvPr id="26" name="Title 5">
            <a:extLst>
              <a:ext uri="{FF2B5EF4-FFF2-40B4-BE49-F238E27FC236}">
                <a16:creationId xmlns:a16="http://schemas.microsoft.com/office/drawing/2014/main" id="{ED2A7FB8-97D4-40AF-BEE7-7B937D386BE2}"/>
              </a:ext>
            </a:extLst>
          </p:cNvPr>
          <p:cNvSpPr txBox="1">
            <a:spLocks/>
          </p:cNvSpPr>
          <p:nvPr/>
        </p:nvSpPr>
        <p:spPr>
          <a:xfrm>
            <a:off x="733575" y="1206424"/>
            <a:ext cx="1871660" cy="522125"/>
          </a:xfrm>
          <a:prstGeom prst="rect">
            <a:avLst/>
          </a:prstGeom>
        </p:spPr>
        <p:txBody>
          <a:bodyPr vert="horz" wrap="square" lIns="109728" tIns="68580" rIns="109728" bIns="68580" rtlCol="0" anchor="t">
            <a:noAutofit/>
          </a:bodyPr>
          <a:lstStyle>
            <a:lvl1pPr marL="0" algn="l" defTabSz="914367" rtl="0" eaLnBrk="1" latinLnBrk="0" hangingPunct="1">
              <a:lnSpc>
                <a:spcPct val="90000"/>
              </a:lnSpc>
              <a:spcBef>
                <a:spcPct val="0"/>
              </a:spcBef>
              <a:buNone/>
              <a:defRPr lang="en-US" sz="4400" b="0" kern="1200" cap="none" spc="-100" baseline="0">
                <a:ln w="3175">
                  <a:noFill/>
                </a:ln>
                <a:solidFill>
                  <a:schemeClr val="bg1"/>
                </a:solidFill>
                <a:effectLst/>
                <a:latin typeface="+mj-lt"/>
                <a:ea typeface="+mn-ea"/>
                <a:cs typeface="Segoe UI" pitchFamily="34" charset="0"/>
              </a:defRPr>
            </a:lvl1pPr>
          </a:lstStyle>
          <a:p>
            <a:pPr defTabSz="685775" fontAlgn="auto">
              <a:spcAft>
                <a:spcPts val="0"/>
              </a:spcAft>
            </a:pPr>
            <a:r>
              <a:rPr lang="en-US" sz="2100" spc="-75">
                <a:solidFill>
                  <a:srgbClr val="FFFFFF"/>
                </a:solidFill>
                <a:latin typeface="Segoe UI Light"/>
              </a:rPr>
              <a:t>Performance and Monitoring</a:t>
            </a:r>
          </a:p>
        </p:txBody>
      </p:sp>
      <p:sp>
        <p:nvSpPr>
          <p:cNvPr id="27" name="SecurityCamera_EB35">
            <a:extLst>
              <a:ext uri="{FF2B5EF4-FFF2-40B4-BE49-F238E27FC236}">
                <a16:creationId xmlns:a16="http://schemas.microsoft.com/office/drawing/2014/main" id="{B562E91F-9641-48E1-B838-B16F973926C1}"/>
              </a:ext>
            </a:extLst>
          </p:cNvPr>
          <p:cNvSpPr>
            <a:spLocks noChangeAspect="1" noEditPoints="1"/>
          </p:cNvSpPr>
          <p:nvPr/>
        </p:nvSpPr>
        <p:spPr bwMode="auto">
          <a:xfrm>
            <a:off x="287216" y="1396069"/>
            <a:ext cx="354042" cy="305654"/>
          </a:xfrm>
          <a:custGeom>
            <a:avLst/>
            <a:gdLst>
              <a:gd name="T0" fmla="*/ 1409 w 4712"/>
              <a:gd name="T1" fmla="*/ 2190 h 4068"/>
              <a:gd name="T2" fmla="*/ 1409 w 4712"/>
              <a:gd name="T3" fmla="*/ 3442 h 4068"/>
              <a:gd name="T4" fmla="*/ 0 w 4712"/>
              <a:gd name="T5" fmla="*/ 3442 h 4068"/>
              <a:gd name="T6" fmla="*/ 0 w 4712"/>
              <a:gd name="T7" fmla="*/ 4068 h 4068"/>
              <a:gd name="T8" fmla="*/ 2035 w 4712"/>
              <a:gd name="T9" fmla="*/ 4068 h 4068"/>
              <a:gd name="T10" fmla="*/ 2035 w 4712"/>
              <a:gd name="T11" fmla="*/ 2345 h 4068"/>
              <a:gd name="T12" fmla="*/ 4225 w 4712"/>
              <a:gd name="T13" fmla="*/ 1565 h 4068"/>
              <a:gd name="T14" fmla="*/ 4226 w 4712"/>
              <a:gd name="T15" fmla="*/ 1563 h 4068"/>
              <a:gd name="T16" fmla="*/ 4225 w 4712"/>
              <a:gd name="T17" fmla="*/ 1565 h 4068"/>
              <a:gd name="T18" fmla="*/ 617 w 4712"/>
              <a:gd name="T19" fmla="*/ 662 h 4068"/>
              <a:gd name="T20" fmla="*/ 4225 w 4712"/>
              <a:gd name="T21" fmla="*/ 1565 h 4068"/>
              <a:gd name="T22" fmla="*/ 4400 w 4712"/>
              <a:gd name="T23" fmla="*/ 1608 h 4068"/>
              <a:gd name="T24" fmla="*/ 4712 w 4712"/>
              <a:gd name="T25" fmla="*/ 982 h 4068"/>
              <a:gd name="T26" fmla="*/ 782 w 4712"/>
              <a:gd name="T27" fmla="*/ 0 h 4068"/>
              <a:gd name="T28" fmla="*/ 617 w 4712"/>
              <a:gd name="T29" fmla="*/ 662 h 4068"/>
              <a:gd name="T30" fmla="*/ 617 w 4712"/>
              <a:gd name="T31" fmla="*/ 662 h 4068"/>
              <a:gd name="T32" fmla="*/ 313 w 4712"/>
              <a:gd name="T33" fmla="*/ 1876 h 4068"/>
              <a:gd name="T34" fmla="*/ 3652 w 4712"/>
              <a:gd name="T35" fmla="*/ 2711 h 4068"/>
              <a:gd name="T36" fmla="*/ 4225 w 4712"/>
              <a:gd name="T37" fmla="*/ 1565 h 40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12" h="4068">
                <a:moveTo>
                  <a:pt x="1409" y="2190"/>
                </a:moveTo>
                <a:lnTo>
                  <a:pt x="1409" y="3442"/>
                </a:lnTo>
                <a:lnTo>
                  <a:pt x="0" y="3442"/>
                </a:lnTo>
                <a:moveTo>
                  <a:pt x="0" y="4068"/>
                </a:moveTo>
                <a:lnTo>
                  <a:pt x="2035" y="4068"/>
                </a:lnTo>
                <a:lnTo>
                  <a:pt x="2035" y="2345"/>
                </a:lnTo>
                <a:moveTo>
                  <a:pt x="4225" y="1565"/>
                </a:moveTo>
                <a:lnTo>
                  <a:pt x="4226" y="1563"/>
                </a:lnTo>
                <a:moveTo>
                  <a:pt x="4225" y="1565"/>
                </a:moveTo>
                <a:lnTo>
                  <a:pt x="617" y="662"/>
                </a:lnTo>
                <a:moveTo>
                  <a:pt x="4225" y="1565"/>
                </a:moveTo>
                <a:lnTo>
                  <a:pt x="4400" y="1608"/>
                </a:lnTo>
                <a:lnTo>
                  <a:pt x="4712" y="982"/>
                </a:lnTo>
                <a:lnTo>
                  <a:pt x="782" y="0"/>
                </a:lnTo>
                <a:lnTo>
                  <a:pt x="617" y="662"/>
                </a:lnTo>
                <a:moveTo>
                  <a:pt x="617" y="662"/>
                </a:moveTo>
                <a:lnTo>
                  <a:pt x="313" y="1876"/>
                </a:lnTo>
                <a:lnTo>
                  <a:pt x="3652" y="2711"/>
                </a:lnTo>
                <a:lnTo>
                  <a:pt x="4225" y="1565"/>
                </a:ln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85775" fontAlgn="auto">
              <a:spcBef>
                <a:spcPts val="0"/>
              </a:spcBef>
              <a:spcAft>
                <a:spcPts val="0"/>
              </a:spcAft>
            </a:pPr>
            <a:endParaRPr lang="en-US" sz="662" b="0">
              <a:gradFill>
                <a:gsLst>
                  <a:gs pos="0">
                    <a:srgbClr val="505050"/>
                  </a:gs>
                  <a:gs pos="100000">
                    <a:srgbClr val="505050"/>
                  </a:gs>
                </a:gsLst>
                <a:lin ang="5400000" scaled="1"/>
              </a:gradFill>
              <a:latin typeface="Segoe UI Semilight"/>
              <a:cs typeface="+mn-cs"/>
            </a:endParaRPr>
          </a:p>
        </p:txBody>
      </p:sp>
      <p:pic>
        <p:nvPicPr>
          <p:cNvPr id="2" name="Picture 1">
            <a:extLst>
              <a:ext uri="{FF2B5EF4-FFF2-40B4-BE49-F238E27FC236}">
                <a16:creationId xmlns:a16="http://schemas.microsoft.com/office/drawing/2014/main" id="{6EF98F5A-D517-421A-8D6F-627A2166994D}"/>
              </a:ext>
            </a:extLst>
          </p:cNvPr>
          <p:cNvPicPr>
            <a:picLocks noChangeAspect="1"/>
          </p:cNvPicPr>
          <p:nvPr/>
        </p:nvPicPr>
        <p:blipFill>
          <a:blip r:embed="rId3"/>
          <a:stretch>
            <a:fillRect/>
          </a:stretch>
        </p:blipFill>
        <p:spPr>
          <a:xfrm>
            <a:off x="2980691" y="1728549"/>
            <a:ext cx="6095004" cy="4069433"/>
          </a:xfrm>
          <a:prstGeom prst="rect">
            <a:avLst/>
          </a:prstGeom>
        </p:spPr>
      </p:pic>
      <p:pic>
        <p:nvPicPr>
          <p:cNvPr id="3" name="Picture 2">
            <a:extLst>
              <a:ext uri="{FF2B5EF4-FFF2-40B4-BE49-F238E27FC236}">
                <a16:creationId xmlns:a16="http://schemas.microsoft.com/office/drawing/2014/main" id="{563E561E-A6BE-470D-8B3C-602587C8AEE0}"/>
              </a:ext>
            </a:extLst>
          </p:cNvPr>
          <p:cNvPicPr>
            <a:picLocks noChangeAspect="1"/>
          </p:cNvPicPr>
          <p:nvPr/>
        </p:nvPicPr>
        <p:blipFill>
          <a:blip r:embed="rId4"/>
          <a:stretch>
            <a:fillRect/>
          </a:stretch>
        </p:blipFill>
        <p:spPr>
          <a:xfrm>
            <a:off x="2628617" y="2092389"/>
            <a:ext cx="6447079" cy="3228112"/>
          </a:xfrm>
          <a:prstGeom prst="rect">
            <a:avLst/>
          </a:prstGeom>
        </p:spPr>
      </p:pic>
    </p:spTree>
    <p:extLst>
      <p:ext uri="{BB962C8B-B14F-4D97-AF65-F5344CB8AC3E}">
        <p14:creationId xmlns:p14="http://schemas.microsoft.com/office/powerpoint/2010/main" val="21588982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6" presetClass="exit" presetSubtype="21" fill="hold" nodeType="clickEffect">
                                  <p:stCondLst>
                                    <p:cond delay="0"/>
                                  </p:stCondLst>
                                  <p:childTnLst>
                                    <p:animEffect transition="out" filter="barn(inVertical)">
                                      <p:cBhvr>
                                        <p:cTn id="10" dur="800"/>
                                        <p:tgtEl>
                                          <p:spTgt spid="2"/>
                                        </p:tgtEl>
                                      </p:cBhvr>
                                    </p:animEffect>
                                    <p:set>
                                      <p:cBhvr>
                                        <p:cTn id="11" dur="1" fill="hold">
                                          <p:stCondLst>
                                            <p:cond delay="799"/>
                                          </p:stCondLst>
                                        </p:cTn>
                                        <p:tgtEl>
                                          <p:spTgt spid="2"/>
                                        </p:tgtEl>
                                        <p:attrNameLst>
                                          <p:attrName>style.visibility</p:attrName>
                                        </p:attrNameLst>
                                      </p:cBhvr>
                                      <p:to>
                                        <p:strVal val="hidden"/>
                                      </p:to>
                                    </p:set>
                                  </p:childTnLst>
                                </p:cTn>
                              </p:par>
                            </p:childTnLst>
                          </p:cTn>
                        </p:par>
                        <p:par>
                          <p:cTn id="12" fill="hold">
                            <p:stCondLst>
                              <p:cond delay="800"/>
                            </p:stCondLst>
                            <p:childTnLst>
                              <p:par>
                                <p:cTn id="13" presetID="10" presetClass="entr" presetSubtype="0"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21FF60-8714-4FE2-B4B3-E7D7EEB26D91}"/>
              </a:ext>
            </a:extLst>
          </p:cNvPr>
          <p:cNvSpPr>
            <a:spLocks noGrp="1"/>
          </p:cNvSpPr>
          <p:nvPr>
            <p:ph type="title"/>
          </p:nvPr>
        </p:nvSpPr>
        <p:spPr/>
        <p:txBody>
          <a:bodyPr vert="horz" lIns="68580" tIns="34290" rIns="68580" bIns="34290" rtlCol="0" anchor="ctr">
            <a:normAutofit/>
          </a:bodyPr>
          <a:lstStyle/>
          <a:p>
            <a:pPr algn="ctr"/>
            <a:r>
              <a:rPr lang="en-US" kern="1200" dirty="0">
                <a:solidFill>
                  <a:schemeClr val="bg1"/>
                </a:solidFill>
                <a:latin typeface="+mj-lt"/>
                <a:ea typeface="+mj-ea"/>
                <a:cs typeface="+mj-cs"/>
              </a:rPr>
              <a:t>Virtual Private Network</a:t>
            </a:r>
          </a:p>
        </p:txBody>
      </p:sp>
      <p:sp>
        <p:nvSpPr>
          <p:cNvPr id="6" name="Text Placeholder 5">
            <a:extLst>
              <a:ext uri="{FF2B5EF4-FFF2-40B4-BE49-F238E27FC236}">
                <a16:creationId xmlns:a16="http://schemas.microsoft.com/office/drawing/2014/main" id="{D21302A0-84F6-4438-84A3-D68FE27B42AC}"/>
              </a:ext>
            </a:extLst>
          </p:cNvPr>
          <p:cNvSpPr>
            <a:spLocks noGrp="1"/>
          </p:cNvSpPr>
          <p:nvPr>
            <p:ph type="body" sz="quarter" idx="10"/>
          </p:nvPr>
        </p:nvSpPr>
        <p:spPr/>
        <p:txBody>
          <a:bodyPr>
            <a:normAutofit fontScale="25000" lnSpcReduction="20000"/>
          </a:bodyPr>
          <a:lstStyle/>
          <a:p>
            <a:r>
              <a:rPr lang="en-US" dirty="0"/>
              <a:t>At a high level, most hybrid configurations require 5 resources:</a:t>
            </a:r>
          </a:p>
          <a:p>
            <a:pPr marL="214313" indent="-214313">
              <a:buFont typeface="Arial" panose="020B0604020202020204" pitchFamily="34" charset="0"/>
              <a:buChar char="•"/>
            </a:pPr>
            <a:r>
              <a:rPr lang="en-US" dirty="0"/>
              <a:t>VNET</a:t>
            </a:r>
          </a:p>
          <a:p>
            <a:pPr marL="214313" indent="-214313">
              <a:buFont typeface="Arial" panose="020B0604020202020204" pitchFamily="34" charset="0"/>
              <a:buChar char="•"/>
            </a:pPr>
            <a:r>
              <a:rPr lang="en-US" dirty="0"/>
              <a:t>Gateway Subnet</a:t>
            </a:r>
          </a:p>
          <a:p>
            <a:pPr marL="214313" indent="-214313">
              <a:buFont typeface="Arial" panose="020B0604020202020204" pitchFamily="34" charset="0"/>
              <a:buChar char="•"/>
            </a:pPr>
            <a:r>
              <a:rPr lang="en-US" dirty="0"/>
              <a:t>Virtual Network Gateway (Route/Policy Based) </a:t>
            </a:r>
          </a:p>
          <a:p>
            <a:pPr marL="214313" indent="-214313">
              <a:buFont typeface="Arial" panose="020B0604020202020204" pitchFamily="34" charset="0"/>
              <a:buChar char="•"/>
            </a:pPr>
            <a:r>
              <a:rPr lang="en-US" dirty="0"/>
              <a:t>Local Network Gateway</a:t>
            </a:r>
          </a:p>
          <a:p>
            <a:pPr marL="214313" indent="-214313">
              <a:buFont typeface="Arial" panose="020B0604020202020204" pitchFamily="34" charset="0"/>
              <a:buChar char="•"/>
            </a:pPr>
            <a:r>
              <a:rPr lang="en-US" dirty="0"/>
              <a:t>Connection</a:t>
            </a:r>
          </a:p>
          <a:p>
            <a:endParaRPr lang="en-US" dirty="0"/>
          </a:p>
        </p:txBody>
      </p:sp>
      <p:pic>
        <p:nvPicPr>
          <p:cNvPr id="5" name="Content Placeholder 4">
            <a:extLst>
              <a:ext uri="{FF2B5EF4-FFF2-40B4-BE49-F238E27FC236}">
                <a16:creationId xmlns:a16="http://schemas.microsoft.com/office/drawing/2014/main" id="{1B0E3693-A37E-49D4-930F-C0E82EB54B56}"/>
              </a:ext>
            </a:extLst>
          </p:cNvPr>
          <p:cNvPicPr>
            <a:picLocks noGrp="1" noChangeAspect="1"/>
          </p:cNvPicPr>
          <p:nvPr>
            <p:ph idx="4294967295"/>
          </p:nvPr>
        </p:nvPicPr>
        <p:blipFill>
          <a:blip r:embed="rId4">
            <a:extLst>
              <a:ext uri="{28A0092B-C50C-407E-A947-70E740481C1C}">
                <a14:useLocalDpi xmlns:a14="http://schemas.microsoft.com/office/drawing/2010/main" val="0"/>
              </a:ext>
            </a:extLst>
          </a:blip>
          <a:stretch>
            <a:fillRect/>
          </a:stretch>
        </p:blipFill>
        <p:spPr>
          <a:xfrm>
            <a:off x="0" y="2162175"/>
            <a:ext cx="5251450" cy="3295650"/>
          </a:xfrm>
          <a:prstGeom prst="rect">
            <a:avLst/>
          </a:prstGeom>
        </p:spPr>
      </p:pic>
      <p:graphicFrame>
        <p:nvGraphicFramePr>
          <p:cNvPr id="12" name="Content Placeholder 3">
            <a:extLst>
              <a:ext uri="{FF2B5EF4-FFF2-40B4-BE49-F238E27FC236}">
                <a16:creationId xmlns:a16="http://schemas.microsoft.com/office/drawing/2014/main" id="{7EB313E1-B8C4-40DC-A86F-17353B37685F}"/>
              </a:ext>
            </a:extLst>
          </p:cNvPr>
          <p:cNvGraphicFramePr>
            <a:graphicFrameLocks/>
          </p:cNvGraphicFramePr>
          <p:nvPr>
            <p:extLst/>
          </p:nvPr>
        </p:nvGraphicFramePr>
        <p:xfrm>
          <a:off x="5534891" y="4126923"/>
          <a:ext cx="3345874" cy="1720017"/>
        </p:xfrm>
        <a:graphic>
          <a:graphicData uri="http://schemas.openxmlformats.org/drawingml/2006/table">
            <a:tbl>
              <a:tblPr/>
              <a:tblGrid>
                <a:gridCol w="720437">
                  <a:extLst>
                    <a:ext uri="{9D8B030D-6E8A-4147-A177-3AD203B41FA5}">
                      <a16:colId xmlns:a16="http://schemas.microsoft.com/office/drawing/2014/main" val="768412754"/>
                    </a:ext>
                  </a:extLst>
                </a:gridCol>
                <a:gridCol w="921328">
                  <a:extLst>
                    <a:ext uri="{9D8B030D-6E8A-4147-A177-3AD203B41FA5}">
                      <a16:colId xmlns:a16="http://schemas.microsoft.com/office/drawing/2014/main" val="699344795"/>
                    </a:ext>
                  </a:extLst>
                </a:gridCol>
                <a:gridCol w="872836">
                  <a:extLst>
                    <a:ext uri="{9D8B030D-6E8A-4147-A177-3AD203B41FA5}">
                      <a16:colId xmlns:a16="http://schemas.microsoft.com/office/drawing/2014/main" val="2218770451"/>
                    </a:ext>
                  </a:extLst>
                </a:gridCol>
                <a:gridCol w="831273">
                  <a:extLst>
                    <a:ext uri="{9D8B030D-6E8A-4147-A177-3AD203B41FA5}">
                      <a16:colId xmlns:a16="http://schemas.microsoft.com/office/drawing/2014/main" val="4092057729"/>
                    </a:ext>
                  </a:extLst>
                </a:gridCol>
              </a:tblGrid>
              <a:tr h="550025">
                <a:tc>
                  <a:txBody>
                    <a:bodyPr/>
                    <a:lstStyle/>
                    <a:p>
                      <a:pPr algn="l" fontAlgn="b"/>
                      <a:r>
                        <a:rPr lang="en-US" sz="900" b="1" dirty="0">
                          <a:effectLst/>
                          <a:latin typeface="segoe-ui_bold"/>
                        </a:rPr>
                        <a:t>Route Based SKU</a:t>
                      </a:r>
                      <a:endParaRPr lang="en-US" sz="900" b="0" dirty="0">
                        <a:effectLst/>
                        <a:latin typeface="segoe-ui_semibold"/>
                      </a:endParaRPr>
                    </a:p>
                  </a:txBody>
                  <a:tcPr marT="68580" marB="68580"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7620" cap="flat" cmpd="sng" algn="ctr">
                      <a:solidFill>
                        <a:srgbClr val="E3E3E3"/>
                      </a:solidFill>
                      <a:prstDash val="solid"/>
                      <a:round/>
                      <a:headEnd type="none" w="med" len="med"/>
                      <a:tailEnd type="none" w="med" len="med"/>
                    </a:lnB>
                    <a:solidFill>
                      <a:srgbClr val="FFFFFF"/>
                    </a:solidFill>
                  </a:tcPr>
                </a:tc>
                <a:tc>
                  <a:txBody>
                    <a:bodyPr/>
                    <a:lstStyle/>
                    <a:p>
                      <a:pPr algn="l" fontAlgn="b"/>
                      <a:r>
                        <a:rPr lang="en-US" sz="900" b="1" dirty="0">
                          <a:effectLst/>
                          <a:latin typeface="segoe-ui_bold"/>
                        </a:rPr>
                        <a:t>S2S/VNet-to-VNet</a:t>
                      </a:r>
                      <a:br>
                        <a:rPr lang="en-US" sz="900" b="1" dirty="0">
                          <a:effectLst/>
                          <a:latin typeface="segoe-ui_bold"/>
                        </a:rPr>
                      </a:br>
                      <a:r>
                        <a:rPr lang="en-US" sz="900" b="1" dirty="0">
                          <a:effectLst/>
                          <a:latin typeface="segoe-ui_bold"/>
                        </a:rPr>
                        <a:t>Tunnels</a:t>
                      </a:r>
                      <a:endParaRPr lang="en-US" sz="900" b="0" dirty="0">
                        <a:effectLst/>
                        <a:latin typeface="segoe-ui_semibold"/>
                      </a:endParaRPr>
                    </a:p>
                  </a:txBody>
                  <a:tcPr marT="68580" marB="68580"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7620" cap="flat" cmpd="sng" algn="ctr">
                      <a:solidFill>
                        <a:srgbClr val="E3E3E3"/>
                      </a:solidFill>
                      <a:prstDash val="solid"/>
                      <a:round/>
                      <a:headEnd type="none" w="med" len="med"/>
                      <a:tailEnd type="none" w="med" len="med"/>
                    </a:lnB>
                    <a:solidFill>
                      <a:srgbClr val="FFFFFF"/>
                    </a:solidFill>
                  </a:tcPr>
                </a:tc>
                <a:tc>
                  <a:txBody>
                    <a:bodyPr/>
                    <a:lstStyle/>
                    <a:p>
                      <a:pPr algn="l" fontAlgn="b"/>
                      <a:r>
                        <a:rPr lang="en-US" sz="900" b="1" dirty="0">
                          <a:effectLst/>
                          <a:latin typeface="segoe-ui_bold"/>
                        </a:rPr>
                        <a:t>P2S</a:t>
                      </a:r>
                      <a:br>
                        <a:rPr lang="en-US" sz="900" b="1" dirty="0">
                          <a:effectLst/>
                          <a:latin typeface="segoe-ui_bold"/>
                        </a:rPr>
                      </a:br>
                      <a:r>
                        <a:rPr lang="en-US" sz="900" b="1" dirty="0">
                          <a:effectLst/>
                          <a:latin typeface="segoe-ui_bold"/>
                        </a:rPr>
                        <a:t>Connections</a:t>
                      </a:r>
                      <a:endParaRPr lang="en-US" sz="900" b="0" dirty="0">
                        <a:effectLst/>
                        <a:latin typeface="segoe-ui_semibold"/>
                      </a:endParaRPr>
                    </a:p>
                  </a:txBody>
                  <a:tcPr marT="68580" marB="68580"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7620" cap="flat" cmpd="sng" algn="ctr">
                      <a:solidFill>
                        <a:srgbClr val="E3E3E3"/>
                      </a:solidFill>
                      <a:prstDash val="solid"/>
                      <a:round/>
                      <a:headEnd type="none" w="med" len="med"/>
                      <a:tailEnd type="none" w="med" len="med"/>
                    </a:lnB>
                    <a:solidFill>
                      <a:srgbClr val="FFFFFF"/>
                    </a:solidFill>
                  </a:tcPr>
                </a:tc>
                <a:tc>
                  <a:txBody>
                    <a:bodyPr/>
                    <a:lstStyle/>
                    <a:p>
                      <a:pPr algn="l" fontAlgn="b"/>
                      <a:r>
                        <a:rPr lang="en-US" sz="900" b="1" dirty="0">
                          <a:effectLst/>
                          <a:latin typeface="segoe-ui_bold"/>
                        </a:rPr>
                        <a:t>Aggregate</a:t>
                      </a:r>
                      <a:br>
                        <a:rPr lang="en-US" sz="900" b="1" dirty="0">
                          <a:effectLst/>
                          <a:latin typeface="segoe-ui_bold"/>
                        </a:rPr>
                      </a:br>
                      <a:r>
                        <a:rPr lang="en-US" sz="900" b="1" dirty="0">
                          <a:effectLst/>
                          <a:latin typeface="segoe-ui_bold"/>
                        </a:rPr>
                        <a:t>Throughput Benchmark</a:t>
                      </a:r>
                      <a:endParaRPr lang="en-US" sz="900" b="0" dirty="0">
                        <a:effectLst/>
                        <a:latin typeface="segoe-ui_semibold"/>
                      </a:endParaRPr>
                    </a:p>
                  </a:txBody>
                  <a:tcPr marT="68580" marB="68580"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7620"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4047134889"/>
                  </a:ext>
                </a:extLst>
              </a:tr>
              <a:tr h="292498">
                <a:tc>
                  <a:txBody>
                    <a:bodyPr/>
                    <a:lstStyle/>
                    <a:p>
                      <a:pPr fontAlgn="t"/>
                      <a:r>
                        <a:rPr lang="en-US" sz="900" b="1" dirty="0">
                          <a:effectLst/>
                          <a:latin typeface="segoe-ui_bold"/>
                        </a:rPr>
                        <a:t>VpnGw1</a:t>
                      </a:r>
                      <a:endParaRPr lang="en-US" sz="900" dirty="0">
                        <a:effectLst/>
                      </a:endParaRPr>
                    </a:p>
                  </a:txBody>
                  <a:tcPr marT="68580" marB="6858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7620" cap="flat" cmpd="sng" algn="ctr">
                      <a:solidFill>
                        <a:srgbClr val="E3E3E3"/>
                      </a:solidFill>
                      <a:prstDash val="solid"/>
                      <a:round/>
                      <a:headEnd type="none" w="med" len="med"/>
                      <a:tailEnd type="none" w="med" len="med"/>
                    </a:lnT>
                    <a:lnB w="7620" cap="flat" cmpd="sng" algn="ctr">
                      <a:solidFill>
                        <a:srgbClr val="E3E3E3"/>
                      </a:solidFill>
                      <a:prstDash val="solid"/>
                      <a:round/>
                      <a:headEnd type="none" w="med" len="med"/>
                      <a:tailEnd type="none" w="med" len="med"/>
                    </a:lnB>
                    <a:solidFill>
                      <a:srgbClr val="FFFFFF"/>
                    </a:solidFill>
                  </a:tcPr>
                </a:tc>
                <a:tc>
                  <a:txBody>
                    <a:bodyPr/>
                    <a:lstStyle/>
                    <a:p>
                      <a:pPr fontAlgn="t"/>
                      <a:r>
                        <a:rPr lang="en-US" sz="900" dirty="0">
                          <a:effectLst/>
                        </a:rPr>
                        <a:t>Max. 30</a:t>
                      </a:r>
                    </a:p>
                  </a:txBody>
                  <a:tcPr marT="68580" marB="6858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7620" cap="flat" cmpd="sng" algn="ctr">
                      <a:solidFill>
                        <a:srgbClr val="E3E3E3"/>
                      </a:solidFill>
                      <a:prstDash val="solid"/>
                      <a:round/>
                      <a:headEnd type="none" w="med" len="med"/>
                      <a:tailEnd type="none" w="med" len="med"/>
                    </a:lnT>
                    <a:lnB w="7620" cap="flat" cmpd="sng" algn="ctr">
                      <a:solidFill>
                        <a:srgbClr val="E3E3E3"/>
                      </a:solidFill>
                      <a:prstDash val="solid"/>
                      <a:round/>
                      <a:headEnd type="none" w="med" len="med"/>
                      <a:tailEnd type="none" w="med" len="med"/>
                    </a:lnB>
                    <a:solidFill>
                      <a:srgbClr val="FFFFFF"/>
                    </a:solidFill>
                  </a:tcPr>
                </a:tc>
                <a:tc>
                  <a:txBody>
                    <a:bodyPr/>
                    <a:lstStyle/>
                    <a:p>
                      <a:pPr fontAlgn="t"/>
                      <a:r>
                        <a:rPr lang="en-US" sz="900" dirty="0">
                          <a:effectLst/>
                        </a:rPr>
                        <a:t>Max. 128</a:t>
                      </a:r>
                    </a:p>
                  </a:txBody>
                  <a:tcPr marT="68580" marB="6858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7620" cap="flat" cmpd="sng" algn="ctr">
                      <a:solidFill>
                        <a:srgbClr val="E3E3E3"/>
                      </a:solidFill>
                      <a:prstDash val="solid"/>
                      <a:round/>
                      <a:headEnd type="none" w="med" len="med"/>
                      <a:tailEnd type="none" w="med" len="med"/>
                    </a:lnT>
                    <a:lnB w="7620" cap="flat" cmpd="sng" algn="ctr">
                      <a:solidFill>
                        <a:srgbClr val="E3E3E3"/>
                      </a:solidFill>
                      <a:prstDash val="solid"/>
                      <a:round/>
                      <a:headEnd type="none" w="med" len="med"/>
                      <a:tailEnd type="none" w="med" len="med"/>
                    </a:lnB>
                    <a:solidFill>
                      <a:srgbClr val="FFFFFF"/>
                    </a:solidFill>
                  </a:tcPr>
                </a:tc>
                <a:tc>
                  <a:txBody>
                    <a:bodyPr/>
                    <a:lstStyle/>
                    <a:p>
                      <a:pPr fontAlgn="t"/>
                      <a:r>
                        <a:rPr lang="en-US" sz="900">
                          <a:effectLst/>
                        </a:rPr>
                        <a:t>650 Mbps</a:t>
                      </a:r>
                    </a:p>
                  </a:txBody>
                  <a:tcPr marT="68580" marB="6858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7620" cap="flat" cmpd="sng" algn="ctr">
                      <a:solidFill>
                        <a:srgbClr val="E3E3E3"/>
                      </a:solidFill>
                      <a:prstDash val="solid"/>
                      <a:round/>
                      <a:headEnd type="none" w="med" len="med"/>
                      <a:tailEnd type="none" w="med" len="med"/>
                    </a:lnT>
                    <a:lnB w="7620"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3560124101"/>
                  </a:ext>
                </a:extLst>
              </a:tr>
              <a:tr h="292498">
                <a:tc>
                  <a:txBody>
                    <a:bodyPr/>
                    <a:lstStyle/>
                    <a:p>
                      <a:pPr fontAlgn="t"/>
                      <a:r>
                        <a:rPr lang="en-US" sz="900" b="1">
                          <a:effectLst/>
                          <a:latin typeface="segoe-ui_bold"/>
                        </a:rPr>
                        <a:t>VpnGw2</a:t>
                      </a:r>
                      <a:endParaRPr lang="en-US" sz="900">
                        <a:effectLst/>
                      </a:endParaRPr>
                    </a:p>
                  </a:txBody>
                  <a:tcPr marT="68580" marB="6858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7620" cap="flat" cmpd="sng" algn="ctr">
                      <a:solidFill>
                        <a:srgbClr val="E3E3E3"/>
                      </a:solidFill>
                      <a:prstDash val="solid"/>
                      <a:round/>
                      <a:headEnd type="none" w="med" len="med"/>
                      <a:tailEnd type="none" w="med" len="med"/>
                    </a:lnT>
                    <a:lnB w="7620" cap="flat" cmpd="sng" algn="ctr">
                      <a:solidFill>
                        <a:srgbClr val="E3E3E3"/>
                      </a:solidFill>
                      <a:prstDash val="solid"/>
                      <a:round/>
                      <a:headEnd type="none" w="med" len="med"/>
                      <a:tailEnd type="none" w="med" len="med"/>
                    </a:lnB>
                    <a:solidFill>
                      <a:srgbClr val="FFFFFF"/>
                    </a:solidFill>
                  </a:tcPr>
                </a:tc>
                <a:tc>
                  <a:txBody>
                    <a:bodyPr/>
                    <a:lstStyle/>
                    <a:p>
                      <a:pPr fontAlgn="t"/>
                      <a:r>
                        <a:rPr lang="en-US" sz="900" dirty="0">
                          <a:effectLst/>
                        </a:rPr>
                        <a:t>Max. 30</a:t>
                      </a:r>
                    </a:p>
                  </a:txBody>
                  <a:tcPr marT="68580" marB="6858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7620" cap="flat" cmpd="sng" algn="ctr">
                      <a:solidFill>
                        <a:srgbClr val="E3E3E3"/>
                      </a:solidFill>
                      <a:prstDash val="solid"/>
                      <a:round/>
                      <a:headEnd type="none" w="med" len="med"/>
                      <a:tailEnd type="none" w="med" len="med"/>
                    </a:lnT>
                    <a:lnB w="7620" cap="flat" cmpd="sng" algn="ctr">
                      <a:solidFill>
                        <a:srgbClr val="E3E3E3"/>
                      </a:solidFill>
                      <a:prstDash val="solid"/>
                      <a:round/>
                      <a:headEnd type="none" w="med" len="med"/>
                      <a:tailEnd type="none" w="med" len="med"/>
                    </a:lnB>
                    <a:solidFill>
                      <a:srgbClr val="FFFFFF"/>
                    </a:solidFill>
                  </a:tcPr>
                </a:tc>
                <a:tc>
                  <a:txBody>
                    <a:bodyPr/>
                    <a:lstStyle/>
                    <a:p>
                      <a:pPr fontAlgn="t"/>
                      <a:r>
                        <a:rPr lang="en-US" sz="900" dirty="0">
                          <a:effectLst/>
                        </a:rPr>
                        <a:t>Max. 128</a:t>
                      </a:r>
                    </a:p>
                  </a:txBody>
                  <a:tcPr marT="68580" marB="6858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7620" cap="flat" cmpd="sng" algn="ctr">
                      <a:solidFill>
                        <a:srgbClr val="E3E3E3"/>
                      </a:solidFill>
                      <a:prstDash val="solid"/>
                      <a:round/>
                      <a:headEnd type="none" w="med" len="med"/>
                      <a:tailEnd type="none" w="med" len="med"/>
                    </a:lnT>
                    <a:lnB w="7620" cap="flat" cmpd="sng" algn="ctr">
                      <a:solidFill>
                        <a:srgbClr val="E3E3E3"/>
                      </a:solidFill>
                      <a:prstDash val="solid"/>
                      <a:round/>
                      <a:headEnd type="none" w="med" len="med"/>
                      <a:tailEnd type="none" w="med" len="med"/>
                    </a:lnB>
                    <a:solidFill>
                      <a:srgbClr val="FFFFFF"/>
                    </a:solidFill>
                  </a:tcPr>
                </a:tc>
                <a:tc>
                  <a:txBody>
                    <a:bodyPr/>
                    <a:lstStyle/>
                    <a:p>
                      <a:pPr fontAlgn="t"/>
                      <a:r>
                        <a:rPr lang="en-US" sz="900">
                          <a:effectLst/>
                        </a:rPr>
                        <a:t>1 Gbps</a:t>
                      </a:r>
                    </a:p>
                  </a:txBody>
                  <a:tcPr marT="68580" marB="6858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7620" cap="flat" cmpd="sng" algn="ctr">
                      <a:solidFill>
                        <a:srgbClr val="E3E3E3"/>
                      </a:solidFill>
                      <a:prstDash val="solid"/>
                      <a:round/>
                      <a:headEnd type="none" w="med" len="med"/>
                      <a:tailEnd type="none" w="med" len="med"/>
                    </a:lnT>
                    <a:lnB w="7620"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74542414"/>
                  </a:ext>
                </a:extLst>
              </a:tr>
              <a:tr h="292498">
                <a:tc>
                  <a:txBody>
                    <a:bodyPr/>
                    <a:lstStyle/>
                    <a:p>
                      <a:pPr fontAlgn="t"/>
                      <a:r>
                        <a:rPr lang="en-US" sz="900" b="1">
                          <a:effectLst/>
                          <a:latin typeface="segoe-ui_bold"/>
                        </a:rPr>
                        <a:t>VpnGw3</a:t>
                      </a:r>
                      <a:endParaRPr lang="en-US" sz="900">
                        <a:effectLst/>
                      </a:endParaRPr>
                    </a:p>
                  </a:txBody>
                  <a:tcPr marT="68580" marB="6858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7620" cap="flat" cmpd="sng" algn="ctr">
                      <a:solidFill>
                        <a:srgbClr val="E3E3E3"/>
                      </a:solidFill>
                      <a:prstDash val="solid"/>
                      <a:round/>
                      <a:headEnd type="none" w="med" len="med"/>
                      <a:tailEnd type="none" w="med" len="med"/>
                    </a:lnT>
                    <a:lnB w="7620" cap="flat" cmpd="sng" algn="ctr">
                      <a:solidFill>
                        <a:srgbClr val="E3E3E3"/>
                      </a:solidFill>
                      <a:prstDash val="solid"/>
                      <a:round/>
                      <a:headEnd type="none" w="med" len="med"/>
                      <a:tailEnd type="none" w="med" len="med"/>
                    </a:lnB>
                    <a:solidFill>
                      <a:srgbClr val="FFFFFF"/>
                    </a:solidFill>
                  </a:tcPr>
                </a:tc>
                <a:tc>
                  <a:txBody>
                    <a:bodyPr/>
                    <a:lstStyle/>
                    <a:p>
                      <a:pPr fontAlgn="t"/>
                      <a:r>
                        <a:rPr lang="en-US" sz="900" dirty="0">
                          <a:effectLst/>
                        </a:rPr>
                        <a:t>Max. 30</a:t>
                      </a:r>
                    </a:p>
                  </a:txBody>
                  <a:tcPr marT="68580" marB="6858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7620" cap="flat" cmpd="sng" algn="ctr">
                      <a:solidFill>
                        <a:srgbClr val="E3E3E3"/>
                      </a:solidFill>
                      <a:prstDash val="solid"/>
                      <a:round/>
                      <a:headEnd type="none" w="med" len="med"/>
                      <a:tailEnd type="none" w="med" len="med"/>
                    </a:lnT>
                    <a:lnB w="7620" cap="flat" cmpd="sng" algn="ctr">
                      <a:solidFill>
                        <a:srgbClr val="E3E3E3"/>
                      </a:solidFill>
                      <a:prstDash val="solid"/>
                      <a:round/>
                      <a:headEnd type="none" w="med" len="med"/>
                      <a:tailEnd type="none" w="med" len="med"/>
                    </a:lnB>
                    <a:solidFill>
                      <a:srgbClr val="FFFFFF"/>
                    </a:solidFill>
                  </a:tcPr>
                </a:tc>
                <a:tc>
                  <a:txBody>
                    <a:bodyPr/>
                    <a:lstStyle/>
                    <a:p>
                      <a:pPr fontAlgn="t"/>
                      <a:r>
                        <a:rPr lang="en-US" sz="900" dirty="0">
                          <a:effectLst/>
                        </a:rPr>
                        <a:t>Max. 128</a:t>
                      </a:r>
                    </a:p>
                  </a:txBody>
                  <a:tcPr marT="68580" marB="6858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7620" cap="flat" cmpd="sng" algn="ctr">
                      <a:solidFill>
                        <a:srgbClr val="E3E3E3"/>
                      </a:solidFill>
                      <a:prstDash val="solid"/>
                      <a:round/>
                      <a:headEnd type="none" w="med" len="med"/>
                      <a:tailEnd type="none" w="med" len="med"/>
                    </a:lnT>
                    <a:lnB w="7620" cap="flat" cmpd="sng" algn="ctr">
                      <a:solidFill>
                        <a:srgbClr val="E3E3E3"/>
                      </a:solidFill>
                      <a:prstDash val="solid"/>
                      <a:round/>
                      <a:headEnd type="none" w="med" len="med"/>
                      <a:tailEnd type="none" w="med" len="med"/>
                    </a:lnB>
                    <a:solidFill>
                      <a:srgbClr val="FFFFFF"/>
                    </a:solidFill>
                  </a:tcPr>
                </a:tc>
                <a:tc>
                  <a:txBody>
                    <a:bodyPr/>
                    <a:lstStyle/>
                    <a:p>
                      <a:pPr fontAlgn="t"/>
                      <a:r>
                        <a:rPr lang="en-US" sz="900" dirty="0">
                          <a:effectLst/>
                        </a:rPr>
                        <a:t>1.25 Gbps</a:t>
                      </a:r>
                    </a:p>
                  </a:txBody>
                  <a:tcPr marT="68580" marB="6858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7620" cap="flat" cmpd="sng" algn="ctr">
                      <a:solidFill>
                        <a:srgbClr val="E3E3E3"/>
                      </a:solidFill>
                      <a:prstDash val="solid"/>
                      <a:round/>
                      <a:headEnd type="none" w="med" len="med"/>
                      <a:tailEnd type="none" w="med" len="med"/>
                    </a:lnT>
                    <a:lnB w="7620"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121621097"/>
                  </a:ext>
                </a:extLst>
              </a:tr>
              <a:tr h="292498">
                <a:tc>
                  <a:txBody>
                    <a:bodyPr/>
                    <a:lstStyle/>
                    <a:p>
                      <a:pPr fontAlgn="t"/>
                      <a:r>
                        <a:rPr lang="en-US" sz="900" b="1">
                          <a:effectLst/>
                          <a:latin typeface="segoe-ui_bold"/>
                        </a:rPr>
                        <a:t>Basic</a:t>
                      </a:r>
                      <a:endParaRPr lang="en-US" sz="900">
                        <a:effectLst/>
                      </a:endParaRPr>
                    </a:p>
                  </a:txBody>
                  <a:tcPr marT="68580" marB="6858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7620" cap="flat" cmpd="sng" algn="ctr">
                      <a:solidFill>
                        <a:srgbClr val="E3E3E3"/>
                      </a:solidFill>
                      <a:prstDash val="solid"/>
                      <a:round/>
                      <a:headEnd type="none" w="med" len="med"/>
                      <a:tailEnd type="none" w="med" len="med"/>
                    </a:lnT>
                    <a:lnB w="7620" cap="flat" cmpd="sng" algn="ctr">
                      <a:solidFill>
                        <a:srgbClr val="E3E3E3"/>
                      </a:solidFill>
                      <a:prstDash val="solid"/>
                      <a:round/>
                      <a:headEnd type="none" w="med" len="med"/>
                      <a:tailEnd type="none" w="med" len="med"/>
                    </a:lnB>
                    <a:solidFill>
                      <a:srgbClr val="FFFFFF"/>
                    </a:solidFill>
                  </a:tcPr>
                </a:tc>
                <a:tc>
                  <a:txBody>
                    <a:bodyPr/>
                    <a:lstStyle/>
                    <a:p>
                      <a:pPr fontAlgn="t"/>
                      <a:r>
                        <a:rPr lang="en-US" sz="900">
                          <a:effectLst/>
                        </a:rPr>
                        <a:t>Max. 10</a:t>
                      </a:r>
                    </a:p>
                  </a:txBody>
                  <a:tcPr marT="68580" marB="6858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7620" cap="flat" cmpd="sng" algn="ctr">
                      <a:solidFill>
                        <a:srgbClr val="E3E3E3"/>
                      </a:solidFill>
                      <a:prstDash val="solid"/>
                      <a:round/>
                      <a:headEnd type="none" w="med" len="med"/>
                      <a:tailEnd type="none" w="med" len="med"/>
                    </a:lnT>
                    <a:lnB w="7620" cap="flat" cmpd="sng" algn="ctr">
                      <a:solidFill>
                        <a:srgbClr val="E3E3E3"/>
                      </a:solidFill>
                      <a:prstDash val="solid"/>
                      <a:round/>
                      <a:headEnd type="none" w="med" len="med"/>
                      <a:tailEnd type="none" w="med" len="med"/>
                    </a:lnB>
                    <a:solidFill>
                      <a:srgbClr val="FFFFFF"/>
                    </a:solidFill>
                  </a:tcPr>
                </a:tc>
                <a:tc>
                  <a:txBody>
                    <a:bodyPr/>
                    <a:lstStyle/>
                    <a:p>
                      <a:pPr fontAlgn="t"/>
                      <a:r>
                        <a:rPr lang="en-US" sz="900" dirty="0">
                          <a:effectLst/>
                        </a:rPr>
                        <a:t>Max. 128</a:t>
                      </a:r>
                    </a:p>
                  </a:txBody>
                  <a:tcPr marT="68580" marB="6858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7620" cap="flat" cmpd="sng" algn="ctr">
                      <a:solidFill>
                        <a:srgbClr val="E3E3E3"/>
                      </a:solidFill>
                      <a:prstDash val="solid"/>
                      <a:round/>
                      <a:headEnd type="none" w="med" len="med"/>
                      <a:tailEnd type="none" w="med" len="med"/>
                    </a:lnT>
                    <a:lnB w="7620" cap="flat" cmpd="sng" algn="ctr">
                      <a:solidFill>
                        <a:srgbClr val="E3E3E3"/>
                      </a:solidFill>
                      <a:prstDash val="solid"/>
                      <a:round/>
                      <a:headEnd type="none" w="med" len="med"/>
                      <a:tailEnd type="none" w="med" len="med"/>
                    </a:lnB>
                    <a:solidFill>
                      <a:srgbClr val="FFFFFF"/>
                    </a:solidFill>
                  </a:tcPr>
                </a:tc>
                <a:tc>
                  <a:txBody>
                    <a:bodyPr/>
                    <a:lstStyle/>
                    <a:p>
                      <a:pPr fontAlgn="t"/>
                      <a:r>
                        <a:rPr lang="en-US" sz="900" dirty="0">
                          <a:effectLst/>
                        </a:rPr>
                        <a:t>100 Mbps</a:t>
                      </a:r>
                    </a:p>
                  </a:txBody>
                  <a:tcPr marT="68580" marB="6858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7620"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785877235"/>
                  </a:ext>
                </a:extLst>
              </a:tr>
            </a:tbl>
          </a:graphicData>
        </a:graphic>
      </p:graphicFrame>
    </p:spTree>
    <p:custDataLst>
      <p:tags r:id="rId1"/>
    </p:custDataLst>
    <p:extLst>
      <p:ext uri="{BB962C8B-B14F-4D97-AF65-F5344CB8AC3E}">
        <p14:creationId xmlns:p14="http://schemas.microsoft.com/office/powerpoint/2010/main" val="277857705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21FF60-8714-4FE2-B4B3-E7D7EEB26D91}"/>
              </a:ext>
            </a:extLst>
          </p:cNvPr>
          <p:cNvSpPr>
            <a:spLocks noGrp="1"/>
          </p:cNvSpPr>
          <p:nvPr>
            <p:ph type="title"/>
          </p:nvPr>
        </p:nvSpPr>
        <p:spPr/>
        <p:txBody>
          <a:bodyPr vert="horz" lIns="68580" tIns="34290" rIns="68580" bIns="34290" rtlCol="0" anchor="ctr">
            <a:normAutofit/>
          </a:bodyPr>
          <a:lstStyle/>
          <a:p>
            <a:pPr algn="ctr"/>
            <a:r>
              <a:rPr lang="en-US" dirty="0">
                <a:solidFill>
                  <a:schemeClr val="bg1"/>
                </a:solidFill>
              </a:rPr>
              <a:t>Express Route</a:t>
            </a:r>
            <a:endParaRPr lang="en-US" kern="1200" dirty="0">
              <a:solidFill>
                <a:schemeClr val="bg1"/>
              </a:solidFill>
              <a:latin typeface="+mj-lt"/>
              <a:ea typeface="+mj-ea"/>
              <a:cs typeface="+mj-cs"/>
            </a:endParaRPr>
          </a:p>
        </p:txBody>
      </p:sp>
      <p:sp>
        <p:nvSpPr>
          <p:cNvPr id="8" name="Text Placeholder 7">
            <a:extLst>
              <a:ext uri="{FF2B5EF4-FFF2-40B4-BE49-F238E27FC236}">
                <a16:creationId xmlns:a16="http://schemas.microsoft.com/office/drawing/2014/main" id="{AA91F32C-CB16-4C36-8977-1B5870F884D8}"/>
              </a:ext>
            </a:extLst>
          </p:cNvPr>
          <p:cNvSpPr>
            <a:spLocks noGrp="1"/>
          </p:cNvSpPr>
          <p:nvPr>
            <p:ph type="body" sz="quarter" idx="10"/>
          </p:nvPr>
        </p:nvSpPr>
        <p:spPr/>
        <p:txBody>
          <a:bodyPr/>
          <a:lstStyle/>
          <a:p>
            <a:pPr marL="214313" indent="-214313">
              <a:buFont typeface="Arial" panose="020B0604020202020204" pitchFamily="34" charset="0"/>
              <a:buChar char="•"/>
            </a:pPr>
            <a:r>
              <a:rPr lang="en-US" sz="1275" dirty="0"/>
              <a:t>Layer 3 connectivity between your on-premises and Azure</a:t>
            </a:r>
          </a:p>
          <a:p>
            <a:pPr marL="214313" indent="-214313">
              <a:buFont typeface="Arial" panose="020B0604020202020204" pitchFamily="34" charset="0"/>
              <a:buChar char="•"/>
            </a:pPr>
            <a:r>
              <a:rPr lang="en-US" sz="1275" dirty="0"/>
              <a:t>Dynamic routing between your network and Microsoft by leveraging BGP</a:t>
            </a:r>
          </a:p>
          <a:p>
            <a:pPr marL="214313" indent="-214313">
              <a:buFont typeface="Arial" panose="020B0604020202020204" pitchFamily="34" charset="0"/>
              <a:buChar char="•"/>
            </a:pPr>
            <a:r>
              <a:rPr lang="en-US" sz="1275" dirty="0"/>
              <a:t>Built-in redundancy </a:t>
            </a:r>
          </a:p>
          <a:p>
            <a:pPr marL="214313" indent="-214313">
              <a:buFont typeface="Arial" panose="020B0604020202020204" pitchFamily="34" charset="0"/>
              <a:buChar char="•"/>
            </a:pPr>
            <a:r>
              <a:rPr lang="en-US" sz="1275" dirty="0"/>
              <a:t>Range of bandwidth options</a:t>
            </a:r>
          </a:p>
          <a:p>
            <a:pPr marL="214313" indent="-214313">
              <a:buFont typeface="Arial" panose="020B0604020202020204" pitchFamily="34" charset="0"/>
              <a:buChar char="•"/>
            </a:pPr>
            <a:r>
              <a:rPr lang="en-US" sz="1275" dirty="0"/>
              <a:t>Flexible billing models</a:t>
            </a:r>
          </a:p>
          <a:p>
            <a:pPr marL="557213" lvl="1" indent="-214313">
              <a:buFont typeface="Arial" panose="020B0604020202020204" pitchFamily="34" charset="0"/>
              <a:buChar char="•"/>
            </a:pPr>
            <a:r>
              <a:rPr lang="en-US" sz="1275" dirty="0"/>
              <a:t>Unlimited data</a:t>
            </a:r>
          </a:p>
          <a:p>
            <a:pPr marL="557213" lvl="1" indent="-214313">
              <a:buFont typeface="Arial" panose="020B0604020202020204" pitchFamily="34" charset="0"/>
              <a:buChar char="•"/>
            </a:pPr>
            <a:r>
              <a:rPr lang="en-US" sz="1275" dirty="0"/>
              <a:t>Metered data</a:t>
            </a:r>
          </a:p>
          <a:p>
            <a:pPr marL="557213" lvl="1" indent="-214313">
              <a:buFont typeface="Arial" panose="020B0604020202020204" pitchFamily="34" charset="0"/>
              <a:buChar char="•"/>
            </a:pPr>
            <a:r>
              <a:rPr lang="en-US" sz="1275" dirty="0"/>
              <a:t>Premium add-on</a:t>
            </a:r>
          </a:p>
          <a:p>
            <a:pPr marL="214313" indent="-214313">
              <a:buFont typeface="Arial" panose="020B0604020202020204" pitchFamily="34" charset="0"/>
              <a:buChar char="•"/>
            </a:pPr>
            <a:r>
              <a:rPr lang="en-US" sz="1275" dirty="0"/>
              <a:t>Prerequisites</a:t>
            </a:r>
          </a:p>
          <a:p>
            <a:pPr marL="557213" lvl="1" indent="-214313">
              <a:buFont typeface="Arial" panose="020B0604020202020204" pitchFamily="34" charset="0"/>
              <a:buChar char="•"/>
            </a:pPr>
            <a:r>
              <a:rPr lang="en-US" sz="1275" dirty="0"/>
              <a:t>Azure Account</a:t>
            </a:r>
          </a:p>
          <a:p>
            <a:pPr marL="557213" lvl="1" indent="-214313">
              <a:buFont typeface="Arial" panose="020B0604020202020204" pitchFamily="34" charset="0"/>
              <a:buChar char="•"/>
            </a:pPr>
            <a:r>
              <a:rPr lang="en-US" sz="1275" dirty="0"/>
              <a:t>Connectivity Providers</a:t>
            </a:r>
          </a:p>
          <a:p>
            <a:pPr marL="557213" lvl="1" indent="-214313">
              <a:buFont typeface="Arial" panose="020B0604020202020204" pitchFamily="34" charset="0"/>
              <a:buChar char="•"/>
            </a:pPr>
            <a:r>
              <a:rPr lang="en-US" sz="1275" dirty="0"/>
              <a:t>Network Requirements</a:t>
            </a:r>
          </a:p>
          <a:p>
            <a:pPr marL="214313" indent="-214313">
              <a:buFont typeface="Arial" panose="020B0604020202020204" pitchFamily="34" charset="0"/>
              <a:buChar char="•"/>
            </a:pPr>
            <a:endParaRPr lang="en-US" dirty="0"/>
          </a:p>
        </p:txBody>
      </p:sp>
      <p:pic>
        <p:nvPicPr>
          <p:cNvPr id="29700" name="Picture 4" descr="https://docs.microsoft.com/en-us/azure/expressroute/media/expressroute-introduction/expressroute-connection-overview.png">
            <a:extLst>
              <a:ext uri="{FF2B5EF4-FFF2-40B4-BE49-F238E27FC236}">
                <a16:creationId xmlns:a16="http://schemas.microsoft.com/office/drawing/2014/main" id="{52CC5D3F-6E41-4566-9DC9-69A708B8A9F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719" y="2763650"/>
            <a:ext cx="5535450" cy="2646993"/>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36504550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pic>
        <p:nvPicPr>
          <p:cNvPr id="53" name="Picture 52" descr="ExpressRoute connectivity model diagram">
            <a:extLst>
              <a:ext uri="{FF2B5EF4-FFF2-40B4-BE49-F238E27FC236}">
                <a16:creationId xmlns:a16="http://schemas.microsoft.com/office/drawing/2014/main" id="{D4444A5D-DC3C-4B4F-B8B5-5DC5FC809F5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83788" y="2403975"/>
            <a:ext cx="6176425" cy="3307454"/>
          </a:xfrm>
          <a:prstGeom prst="rect">
            <a:avLst/>
          </a:prstGeom>
          <a:noFill/>
          <a:extLst>
            <a:ext uri="{909E8E84-426E-40DD-AFC4-6F175D3DCCD1}">
              <a14:hiddenFill xmlns:a14="http://schemas.microsoft.com/office/drawing/2010/main">
                <a:solidFill>
                  <a:srgbClr val="FFFFFF"/>
                </a:solidFill>
              </a14:hiddenFill>
            </a:ext>
          </a:extLst>
        </p:spPr>
      </p:pic>
      <p:sp>
        <p:nvSpPr>
          <p:cNvPr id="54" name="Title 53">
            <a:extLst>
              <a:ext uri="{FF2B5EF4-FFF2-40B4-BE49-F238E27FC236}">
                <a16:creationId xmlns:a16="http://schemas.microsoft.com/office/drawing/2014/main" id="{5A9C5B12-C943-426B-A8B2-CCFC3E4B52FE}"/>
              </a:ext>
            </a:extLst>
          </p:cNvPr>
          <p:cNvSpPr>
            <a:spLocks noGrp="1"/>
          </p:cNvSpPr>
          <p:nvPr>
            <p:ph type="title"/>
          </p:nvPr>
        </p:nvSpPr>
        <p:spPr/>
        <p:txBody>
          <a:bodyPr>
            <a:normAutofit/>
          </a:bodyPr>
          <a:lstStyle/>
          <a:p>
            <a:pPr algn="ctr"/>
            <a:r>
              <a:rPr lang="en-US" sz="2400" dirty="0">
                <a:solidFill>
                  <a:schemeClr val="bg1"/>
                </a:solidFill>
              </a:rPr>
              <a:t>Express Route Connectivity Models</a:t>
            </a:r>
          </a:p>
        </p:txBody>
      </p:sp>
      <p:sp>
        <p:nvSpPr>
          <p:cNvPr id="2" name="Text Placeholder 1">
            <a:extLst>
              <a:ext uri="{FF2B5EF4-FFF2-40B4-BE49-F238E27FC236}">
                <a16:creationId xmlns:a16="http://schemas.microsoft.com/office/drawing/2014/main" id="{BEC9D7B7-3949-4DF6-9256-FFF92487DD1A}"/>
              </a:ext>
            </a:extLst>
          </p:cNvPr>
          <p:cNvSpPr>
            <a:spLocks noGrp="1"/>
          </p:cNvSpPr>
          <p:nvPr>
            <p:ph type="body" sz="quarter" idx="10"/>
          </p:nvPr>
        </p:nvSpPr>
        <p:spPr/>
        <p:txBody>
          <a:bodyPr/>
          <a:lstStyle/>
          <a:p>
            <a:endParaRPr lang="en-US"/>
          </a:p>
        </p:txBody>
      </p:sp>
    </p:spTree>
    <p:custDataLst>
      <p:tags r:id="rId1"/>
    </p:custDataLst>
    <p:extLst>
      <p:ext uri="{BB962C8B-B14F-4D97-AF65-F5344CB8AC3E}">
        <p14:creationId xmlns:p14="http://schemas.microsoft.com/office/powerpoint/2010/main" val="29310907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85312C0-BED9-42BC-BD81-5AD55A90BECD}"/>
              </a:ext>
            </a:extLst>
          </p:cNvPr>
          <p:cNvSpPr>
            <a:spLocks noGrp="1"/>
          </p:cNvSpPr>
          <p:nvPr>
            <p:ph type="title"/>
          </p:nvPr>
        </p:nvSpPr>
        <p:spPr>
          <a:xfrm>
            <a:off x="628650" y="1131094"/>
            <a:ext cx="7886700" cy="645689"/>
          </a:xfrm>
        </p:spPr>
        <p:txBody>
          <a:bodyPr/>
          <a:lstStyle/>
          <a:p>
            <a:r>
              <a:rPr lang="en-US" dirty="0">
                <a:solidFill>
                  <a:schemeClr val="accent1"/>
                </a:solidFill>
              </a:rPr>
              <a:t>Azure</a:t>
            </a:r>
            <a:r>
              <a:rPr lang="en-US" dirty="0"/>
              <a:t> </a:t>
            </a:r>
            <a:r>
              <a:rPr lang="en-US" dirty="0">
                <a:solidFill>
                  <a:schemeClr val="accent1"/>
                </a:solidFill>
              </a:rPr>
              <a:t>Virtual Network Overview</a:t>
            </a:r>
          </a:p>
        </p:txBody>
      </p:sp>
      <p:sp>
        <p:nvSpPr>
          <p:cNvPr id="6" name="Content Placeholder 5">
            <a:extLst>
              <a:ext uri="{FF2B5EF4-FFF2-40B4-BE49-F238E27FC236}">
                <a16:creationId xmlns:a16="http://schemas.microsoft.com/office/drawing/2014/main" id="{81BDC596-6529-4F0A-933C-9085B34F1335}"/>
              </a:ext>
            </a:extLst>
          </p:cNvPr>
          <p:cNvSpPr>
            <a:spLocks noGrp="1"/>
          </p:cNvSpPr>
          <p:nvPr>
            <p:ph sz="half" idx="2"/>
          </p:nvPr>
        </p:nvSpPr>
        <p:spPr>
          <a:xfrm>
            <a:off x="463711" y="2051937"/>
            <a:ext cx="4264434" cy="3501547"/>
          </a:xfrm>
        </p:spPr>
        <p:txBody>
          <a:bodyPr>
            <a:normAutofit fontScale="92500"/>
          </a:bodyPr>
          <a:lstStyle/>
          <a:p>
            <a:r>
              <a:rPr lang="en-US" sz="1350" b="1" dirty="0"/>
              <a:t>Isolated</a:t>
            </a:r>
          </a:p>
          <a:p>
            <a:r>
              <a:rPr lang="en-US" sz="1350" b="1" dirty="0"/>
              <a:t>50/1000 Virtual Networks per Region per Subscription</a:t>
            </a:r>
          </a:p>
          <a:p>
            <a:r>
              <a:rPr lang="en-US" sz="1350" b="1" dirty="0"/>
              <a:t>Up to 500K Concurrent TCP connections per NIC per VM</a:t>
            </a:r>
          </a:p>
          <a:p>
            <a:r>
              <a:rPr lang="en-US" sz="1350" b="1" dirty="0"/>
              <a:t>9/25 DNS servers per Vnet</a:t>
            </a:r>
          </a:p>
          <a:p>
            <a:r>
              <a:rPr lang="en-US" sz="1350" b="1" dirty="0"/>
              <a:t>20 custom DNS servers per Vnet</a:t>
            </a:r>
          </a:p>
          <a:p>
            <a:r>
              <a:rPr lang="en-US" sz="1350" dirty="0"/>
              <a:t>Internet Connected by default</a:t>
            </a:r>
          </a:p>
          <a:p>
            <a:r>
              <a:rPr lang="en-US" sz="1350" dirty="0"/>
              <a:t>Use Public IP address Ranges and Private IP Address ranges</a:t>
            </a:r>
          </a:p>
          <a:p>
            <a:r>
              <a:rPr lang="en-US" sz="1350" dirty="0"/>
              <a:t>Some IP address Ranges are not allowed:</a:t>
            </a:r>
          </a:p>
          <a:p>
            <a:pPr lvl="1"/>
            <a:r>
              <a:rPr lang="en-US" sz="1350" dirty="0"/>
              <a:t>224.0.0.0/4 (Multicast)</a:t>
            </a:r>
          </a:p>
          <a:p>
            <a:pPr lvl="1"/>
            <a:r>
              <a:rPr lang="en-US" sz="1350" dirty="0"/>
              <a:t>255.255.255.255/32 (Broadcast)</a:t>
            </a:r>
          </a:p>
          <a:p>
            <a:pPr lvl="1"/>
            <a:r>
              <a:rPr lang="en-US" sz="1350" dirty="0"/>
              <a:t>127.0.0.0/8 (loopback)</a:t>
            </a:r>
          </a:p>
          <a:p>
            <a:pPr lvl="1"/>
            <a:r>
              <a:rPr lang="en-US" sz="1350" dirty="0"/>
              <a:t>169.254.0.0/16 (link-local)</a:t>
            </a:r>
          </a:p>
          <a:p>
            <a:pPr lvl="1"/>
            <a:r>
              <a:rPr lang="en-US" sz="1350" dirty="0"/>
              <a:t>168.63.129.16/32 (Internal DNS)</a:t>
            </a:r>
          </a:p>
        </p:txBody>
      </p:sp>
      <p:sp>
        <p:nvSpPr>
          <p:cNvPr id="47" name="Content Placeholder 5">
            <a:extLst>
              <a:ext uri="{FF2B5EF4-FFF2-40B4-BE49-F238E27FC236}">
                <a16:creationId xmlns:a16="http://schemas.microsoft.com/office/drawing/2014/main" id="{B7A4623F-CEC1-4223-88C9-B5A0C4545815}"/>
              </a:ext>
            </a:extLst>
          </p:cNvPr>
          <p:cNvSpPr txBox="1">
            <a:spLocks/>
          </p:cNvSpPr>
          <p:nvPr/>
        </p:nvSpPr>
        <p:spPr>
          <a:xfrm>
            <a:off x="5698361" y="2051937"/>
            <a:ext cx="3080268" cy="3362833"/>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71450" indent="-171450" defTabSz="685800" fontAlgn="auto">
              <a:spcBef>
                <a:spcPts val="750"/>
              </a:spcBef>
              <a:spcAft>
                <a:spcPts val="0"/>
              </a:spcAft>
            </a:pPr>
            <a:r>
              <a:rPr lang="en-US" sz="1800" b="0" dirty="0">
                <a:solidFill>
                  <a:prstClr val="black"/>
                </a:solidFill>
                <a:latin typeface="Calibri" panose="020F0502020204030204"/>
              </a:rPr>
              <a:t>Vnet properties</a:t>
            </a:r>
          </a:p>
          <a:p>
            <a:pPr marL="514350" lvl="1" indent="-171450" defTabSz="685800" fontAlgn="auto">
              <a:spcBef>
                <a:spcPts val="375"/>
              </a:spcBef>
              <a:spcAft>
                <a:spcPts val="0"/>
              </a:spcAft>
            </a:pPr>
            <a:r>
              <a:rPr lang="en-US" sz="1500" b="0" dirty="0">
                <a:solidFill>
                  <a:prstClr val="black"/>
                </a:solidFill>
                <a:latin typeface="Calibri" panose="020F0502020204030204"/>
              </a:rPr>
              <a:t>Name</a:t>
            </a:r>
          </a:p>
          <a:p>
            <a:pPr marL="514350" lvl="1" indent="-171450" defTabSz="685800" fontAlgn="auto">
              <a:spcBef>
                <a:spcPts val="375"/>
              </a:spcBef>
              <a:spcAft>
                <a:spcPts val="0"/>
              </a:spcAft>
            </a:pPr>
            <a:r>
              <a:rPr lang="en-US" sz="1500" b="0" dirty="0">
                <a:solidFill>
                  <a:prstClr val="black"/>
                </a:solidFill>
                <a:latin typeface="Calibri" panose="020F0502020204030204"/>
              </a:rPr>
              <a:t>Location</a:t>
            </a:r>
          </a:p>
          <a:p>
            <a:pPr marL="514350" lvl="1" indent="-171450" defTabSz="685800" fontAlgn="auto">
              <a:spcBef>
                <a:spcPts val="375"/>
              </a:spcBef>
              <a:spcAft>
                <a:spcPts val="0"/>
              </a:spcAft>
            </a:pPr>
            <a:r>
              <a:rPr lang="en-US" sz="1500" b="0" dirty="0">
                <a:solidFill>
                  <a:prstClr val="black"/>
                </a:solidFill>
                <a:latin typeface="Calibri" panose="020F0502020204030204"/>
              </a:rPr>
              <a:t>Address Space</a:t>
            </a:r>
          </a:p>
          <a:p>
            <a:pPr marL="514350" lvl="1" indent="-171450" defTabSz="685800" fontAlgn="auto">
              <a:spcBef>
                <a:spcPts val="375"/>
              </a:spcBef>
              <a:spcAft>
                <a:spcPts val="0"/>
              </a:spcAft>
            </a:pPr>
            <a:r>
              <a:rPr lang="en-US" sz="1500" b="0" dirty="0">
                <a:solidFill>
                  <a:prstClr val="black"/>
                </a:solidFill>
                <a:latin typeface="Calibri" panose="020F0502020204030204"/>
              </a:rPr>
              <a:t>Subnets</a:t>
            </a:r>
          </a:p>
          <a:p>
            <a:pPr marL="514350" lvl="1" indent="-171450" defTabSz="685800" fontAlgn="auto">
              <a:spcBef>
                <a:spcPts val="375"/>
              </a:spcBef>
              <a:spcAft>
                <a:spcPts val="0"/>
              </a:spcAft>
            </a:pPr>
            <a:r>
              <a:rPr lang="en-US" sz="1500" b="0" dirty="0">
                <a:solidFill>
                  <a:prstClr val="black"/>
                </a:solidFill>
                <a:latin typeface="Calibri" panose="020F0502020204030204"/>
              </a:rPr>
              <a:t>DNS server</a:t>
            </a:r>
          </a:p>
          <a:p>
            <a:pPr marL="171450" indent="-171450" defTabSz="685800" fontAlgn="auto">
              <a:spcBef>
                <a:spcPts val="750"/>
              </a:spcBef>
              <a:spcAft>
                <a:spcPts val="0"/>
              </a:spcAft>
            </a:pPr>
            <a:r>
              <a:rPr lang="en-US" sz="1800" b="0" dirty="0">
                <a:solidFill>
                  <a:prstClr val="black"/>
                </a:solidFill>
                <a:latin typeface="Calibri" panose="020F0502020204030204"/>
              </a:rPr>
              <a:t>Subnet properties</a:t>
            </a:r>
          </a:p>
          <a:p>
            <a:pPr marL="514350" lvl="1" indent="-171450" defTabSz="685800" fontAlgn="auto">
              <a:spcBef>
                <a:spcPts val="375"/>
              </a:spcBef>
              <a:spcAft>
                <a:spcPts val="0"/>
              </a:spcAft>
            </a:pPr>
            <a:r>
              <a:rPr lang="en-US" sz="1500" b="0" dirty="0">
                <a:solidFill>
                  <a:prstClr val="black"/>
                </a:solidFill>
                <a:latin typeface="Calibri" panose="020F0502020204030204"/>
              </a:rPr>
              <a:t>Name</a:t>
            </a:r>
          </a:p>
          <a:p>
            <a:pPr marL="514350" lvl="1" indent="-171450" defTabSz="685800" fontAlgn="auto">
              <a:spcBef>
                <a:spcPts val="375"/>
              </a:spcBef>
              <a:spcAft>
                <a:spcPts val="0"/>
              </a:spcAft>
            </a:pPr>
            <a:r>
              <a:rPr lang="en-US" sz="1500" b="0" dirty="0">
                <a:solidFill>
                  <a:prstClr val="black"/>
                </a:solidFill>
                <a:latin typeface="Calibri" panose="020F0502020204030204"/>
              </a:rPr>
              <a:t>Address Prefix</a:t>
            </a:r>
          </a:p>
          <a:p>
            <a:pPr marL="514350" lvl="1" indent="-171450" defTabSz="685800" fontAlgn="auto">
              <a:spcBef>
                <a:spcPts val="375"/>
              </a:spcBef>
              <a:spcAft>
                <a:spcPts val="0"/>
              </a:spcAft>
            </a:pPr>
            <a:r>
              <a:rPr lang="en-US" sz="1500" b="0" dirty="0">
                <a:solidFill>
                  <a:prstClr val="black"/>
                </a:solidFill>
                <a:latin typeface="Calibri" panose="020F0502020204030204"/>
              </a:rPr>
              <a:t>IP Configuration</a:t>
            </a:r>
          </a:p>
          <a:p>
            <a:pPr marL="514350" lvl="1" indent="-171450" defTabSz="685800" fontAlgn="auto">
              <a:spcBef>
                <a:spcPts val="375"/>
              </a:spcBef>
              <a:spcAft>
                <a:spcPts val="0"/>
              </a:spcAft>
            </a:pPr>
            <a:r>
              <a:rPr lang="en-US" sz="1500" b="0" dirty="0">
                <a:solidFill>
                  <a:prstClr val="black"/>
                </a:solidFill>
                <a:latin typeface="Calibri" panose="020F0502020204030204"/>
              </a:rPr>
              <a:t>Network Security Groups</a:t>
            </a:r>
          </a:p>
          <a:p>
            <a:pPr marL="514350" lvl="1" indent="-171450" defTabSz="685800" fontAlgn="auto">
              <a:spcBef>
                <a:spcPts val="375"/>
              </a:spcBef>
              <a:spcAft>
                <a:spcPts val="0"/>
              </a:spcAft>
            </a:pPr>
            <a:r>
              <a:rPr lang="en-US" sz="1500" b="0" dirty="0">
                <a:solidFill>
                  <a:prstClr val="black"/>
                </a:solidFill>
                <a:latin typeface="Calibri" panose="020F0502020204030204"/>
              </a:rPr>
              <a:t>Route Tables</a:t>
            </a:r>
          </a:p>
          <a:p>
            <a:pPr marL="342900" lvl="1" indent="0" defTabSz="685800" fontAlgn="auto">
              <a:spcBef>
                <a:spcPts val="375"/>
              </a:spcBef>
              <a:spcAft>
                <a:spcPts val="0"/>
              </a:spcAft>
              <a:buNone/>
            </a:pPr>
            <a:endParaRPr lang="en-US" sz="1500" b="0" dirty="0">
              <a:solidFill>
                <a:prstClr val="black"/>
              </a:solidFill>
              <a:latin typeface="Calibri" panose="020F0502020204030204"/>
            </a:endParaRPr>
          </a:p>
          <a:p>
            <a:pPr marL="342900" lvl="1" indent="0" defTabSz="685800" fontAlgn="auto">
              <a:spcBef>
                <a:spcPts val="375"/>
              </a:spcBef>
              <a:spcAft>
                <a:spcPts val="0"/>
              </a:spcAft>
              <a:buNone/>
            </a:pPr>
            <a:endParaRPr lang="en-US" sz="1500" b="0" dirty="0">
              <a:solidFill>
                <a:prstClr val="black"/>
              </a:solidFill>
              <a:latin typeface="Calibri" panose="020F0502020204030204"/>
            </a:endParaRPr>
          </a:p>
        </p:txBody>
      </p:sp>
      <p:sp>
        <p:nvSpPr>
          <p:cNvPr id="2" name="TextBox 1">
            <a:extLst>
              <a:ext uri="{FF2B5EF4-FFF2-40B4-BE49-F238E27FC236}">
                <a16:creationId xmlns:a16="http://schemas.microsoft.com/office/drawing/2014/main" id="{BA16A139-F72A-46A3-80E1-787635B76CAE}"/>
              </a:ext>
            </a:extLst>
          </p:cNvPr>
          <p:cNvSpPr txBox="1"/>
          <p:nvPr/>
        </p:nvSpPr>
        <p:spPr>
          <a:xfrm>
            <a:off x="296141" y="5543494"/>
            <a:ext cx="5366405" cy="507831"/>
          </a:xfrm>
          <a:prstGeom prst="rect">
            <a:avLst/>
          </a:prstGeom>
          <a:noFill/>
        </p:spPr>
        <p:txBody>
          <a:bodyPr wrap="none" rtlCol="0">
            <a:spAutoFit/>
          </a:bodyPr>
          <a:lstStyle/>
          <a:p>
            <a:pPr defTabSz="685800" fontAlgn="auto">
              <a:spcBef>
                <a:spcPts val="0"/>
              </a:spcBef>
              <a:spcAft>
                <a:spcPts val="0"/>
              </a:spcAft>
            </a:pPr>
            <a:r>
              <a:rPr lang="en-US" sz="1350" b="0" dirty="0">
                <a:solidFill>
                  <a:prstClr val="black"/>
                </a:solidFill>
                <a:latin typeface="Calibri" panose="020F0502020204030204"/>
                <a:cs typeface="+mn-cs"/>
              </a:rPr>
              <a:t>https://docs.microsoft.com/en-us/azure/azure-subscription-service-limits</a:t>
            </a:r>
          </a:p>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3" name="Rectangle 2">
            <a:extLst>
              <a:ext uri="{FF2B5EF4-FFF2-40B4-BE49-F238E27FC236}">
                <a16:creationId xmlns:a16="http://schemas.microsoft.com/office/drawing/2014/main" id="{49FFBAFE-28EB-4FC9-BF9B-76E39017F903}"/>
              </a:ext>
            </a:extLst>
          </p:cNvPr>
          <p:cNvSpPr/>
          <p:nvPr/>
        </p:nvSpPr>
        <p:spPr>
          <a:xfrm>
            <a:off x="202791" y="1836174"/>
            <a:ext cx="8738419" cy="39433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57175" indent="-257175" defTabSz="685800" fontAlgn="auto">
              <a:spcBef>
                <a:spcPts val="0"/>
              </a:spcBef>
              <a:spcAft>
                <a:spcPts val="0"/>
              </a:spcAft>
              <a:buFont typeface="+mj-lt"/>
              <a:buAutoNum type="arabicPeriod"/>
            </a:pPr>
            <a:r>
              <a:rPr lang="en-US" sz="1950" b="0" dirty="0">
                <a:solidFill>
                  <a:prstClr val="white"/>
                </a:solidFill>
                <a:latin typeface="Calibri" panose="020F0502020204030204"/>
              </a:rPr>
              <a:t>What Azure locations will you use to host </a:t>
            </a:r>
            <a:r>
              <a:rPr lang="en-US" sz="1950" b="0" dirty="0" err="1">
                <a:solidFill>
                  <a:prstClr val="white"/>
                </a:solidFill>
                <a:latin typeface="Calibri" panose="020F0502020204030204"/>
              </a:rPr>
              <a:t>VNets</a:t>
            </a:r>
            <a:r>
              <a:rPr lang="en-US" sz="1950" b="0" dirty="0">
                <a:solidFill>
                  <a:prstClr val="white"/>
                </a:solidFill>
                <a:latin typeface="Calibri" panose="020F0502020204030204"/>
              </a:rPr>
              <a:t>?</a:t>
            </a:r>
          </a:p>
          <a:p>
            <a:pPr marL="257175" indent="-257175" defTabSz="685800" fontAlgn="auto">
              <a:spcBef>
                <a:spcPts val="0"/>
              </a:spcBef>
              <a:spcAft>
                <a:spcPts val="0"/>
              </a:spcAft>
              <a:buFont typeface="+mj-lt"/>
              <a:buAutoNum type="arabicPeriod"/>
            </a:pPr>
            <a:endParaRPr lang="en-US" sz="600" b="0" dirty="0">
              <a:solidFill>
                <a:prstClr val="white"/>
              </a:solidFill>
              <a:latin typeface="Calibri" panose="020F0502020204030204"/>
            </a:endParaRPr>
          </a:p>
          <a:p>
            <a:pPr marL="257175" indent="-257175" defTabSz="685800" fontAlgn="auto">
              <a:spcBef>
                <a:spcPts val="0"/>
              </a:spcBef>
              <a:spcAft>
                <a:spcPts val="0"/>
              </a:spcAft>
              <a:buFont typeface="+mj-lt"/>
              <a:buAutoNum type="arabicPeriod"/>
            </a:pPr>
            <a:r>
              <a:rPr lang="en-US" sz="1950" b="0" dirty="0">
                <a:solidFill>
                  <a:prstClr val="white"/>
                </a:solidFill>
                <a:latin typeface="Calibri" panose="020F0502020204030204"/>
              </a:rPr>
              <a:t>Do you need to provide communication between these Azure locations?</a:t>
            </a:r>
          </a:p>
          <a:p>
            <a:pPr marL="257175" indent="-257175" defTabSz="685800" fontAlgn="auto">
              <a:spcBef>
                <a:spcPts val="0"/>
              </a:spcBef>
              <a:spcAft>
                <a:spcPts val="0"/>
              </a:spcAft>
              <a:buFont typeface="+mj-lt"/>
              <a:buAutoNum type="arabicPeriod"/>
            </a:pPr>
            <a:endParaRPr lang="en-US" sz="600" b="0" dirty="0">
              <a:solidFill>
                <a:prstClr val="white"/>
              </a:solidFill>
              <a:latin typeface="Calibri" panose="020F0502020204030204"/>
            </a:endParaRPr>
          </a:p>
          <a:p>
            <a:pPr marL="257175" indent="-257175" defTabSz="685800" fontAlgn="auto">
              <a:spcBef>
                <a:spcPts val="0"/>
              </a:spcBef>
              <a:spcAft>
                <a:spcPts val="0"/>
              </a:spcAft>
              <a:buFont typeface="+mj-lt"/>
              <a:buAutoNum type="arabicPeriod"/>
            </a:pPr>
            <a:r>
              <a:rPr lang="en-US" sz="1950" b="0" dirty="0">
                <a:solidFill>
                  <a:prstClr val="white"/>
                </a:solidFill>
                <a:latin typeface="Calibri" panose="020F0502020204030204"/>
              </a:rPr>
              <a:t>Do you need to provide communication between your Azure </a:t>
            </a:r>
            <a:r>
              <a:rPr lang="en-US" sz="1950" b="0" dirty="0" err="1">
                <a:solidFill>
                  <a:prstClr val="white"/>
                </a:solidFill>
                <a:latin typeface="Calibri" panose="020F0502020204030204"/>
              </a:rPr>
              <a:t>VNet</a:t>
            </a:r>
            <a:r>
              <a:rPr lang="en-US" sz="1950" b="0" dirty="0">
                <a:solidFill>
                  <a:prstClr val="white"/>
                </a:solidFill>
                <a:latin typeface="Calibri" panose="020F0502020204030204"/>
              </a:rPr>
              <a:t>(s) and your on-premises datacenter(s)?</a:t>
            </a:r>
          </a:p>
          <a:p>
            <a:pPr marL="257175" indent="-257175" defTabSz="685800" fontAlgn="auto">
              <a:spcBef>
                <a:spcPts val="0"/>
              </a:spcBef>
              <a:spcAft>
                <a:spcPts val="0"/>
              </a:spcAft>
              <a:buFont typeface="+mj-lt"/>
              <a:buAutoNum type="arabicPeriod"/>
            </a:pPr>
            <a:endParaRPr lang="en-US" sz="600" b="0" dirty="0">
              <a:solidFill>
                <a:prstClr val="white"/>
              </a:solidFill>
              <a:latin typeface="Calibri" panose="020F0502020204030204"/>
            </a:endParaRPr>
          </a:p>
          <a:p>
            <a:pPr marL="257175" indent="-257175" defTabSz="685800" fontAlgn="auto">
              <a:spcBef>
                <a:spcPts val="0"/>
              </a:spcBef>
              <a:spcAft>
                <a:spcPts val="0"/>
              </a:spcAft>
              <a:buFont typeface="+mj-lt"/>
              <a:buAutoNum type="arabicPeriod"/>
            </a:pPr>
            <a:r>
              <a:rPr lang="en-US" sz="1950" b="0" dirty="0">
                <a:solidFill>
                  <a:prstClr val="white"/>
                </a:solidFill>
                <a:latin typeface="Calibri" panose="020F0502020204030204"/>
              </a:rPr>
              <a:t>How many Infrastructure as a Service (IaaS) VMs, cloud services roles, and web apps do you need for your solution?</a:t>
            </a:r>
          </a:p>
          <a:p>
            <a:pPr marL="257175" indent="-257175" defTabSz="685800" fontAlgn="auto">
              <a:spcBef>
                <a:spcPts val="0"/>
              </a:spcBef>
              <a:spcAft>
                <a:spcPts val="0"/>
              </a:spcAft>
              <a:buFont typeface="+mj-lt"/>
              <a:buAutoNum type="arabicPeriod"/>
            </a:pPr>
            <a:endParaRPr lang="en-US" sz="600" b="0" dirty="0">
              <a:solidFill>
                <a:prstClr val="white"/>
              </a:solidFill>
              <a:latin typeface="Calibri" panose="020F0502020204030204"/>
            </a:endParaRPr>
          </a:p>
          <a:p>
            <a:pPr marL="257175" indent="-257175" defTabSz="685800" fontAlgn="auto">
              <a:spcBef>
                <a:spcPts val="0"/>
              </a:spcBef>
              <a:spcAft>
                <a:spcPts val="0"/>
              </a:spcAft>
              <a:buFont typeface="+mj-lt"/>
              <a:buAutoNum type="arabicPeriod"/>
            </a:pPr>
            <a:r>
              <a:rPr lang="en-US" sz="1950" b="0" dirty="0">
                <a:solidFill>
                  <a:prstClr val="white"/>
                </a:solidFill>
                <a:latin typeface="Calibri" panose="020F0502020204030204"/>
              </a:rPr>
              <a:t>Do you need to isolate traffic based on groups of VMs (i.e. front end web servers and back end database servers)?</a:t>
            </a:r>
          </a:p>
          <a:p>
            <a:pPr marL="257175" indent="-257175" defTabSz="685800" fontAlgn="auto">
              <a:spcBef>
                <a:spcPts val="0"/>
              </a:spcBef>
              <a:spcAft>
                <a:spcPts val="0"/>
              </a:spcAft>
              <a:buFont typeface="+mj-lt"/>
              <a:buAutoNum type="arabicPeriod"/>
            </a:pPr>
            <a:endParaRPr lang="en-US" sz="600" b="0" dirty="0">
              <a:solidFill>
                <a:prstClr val="white"/>
              </a:solidFill>
              <a:latin typeface="Calibri" panose="020F0502020204030204"/>
            </a:endParaRPr>
          </a:p>
          <a:p>
            <a:pPr marL="257175" indent="-257175" defTabSz="685800" fontAlgn="auto">
              <a:spcBef>
                <a:spcPts val="0"/>
              </a:spcBef>
              <a:spcAft>
                <a:spcPts val="0"/>
              </a:spcAft>
              <a:buFont typeface="+mj-lt"/>
              <a:buAutoNum type="arabicPeriod"/>
            </a:pPr>
            <a:r>
              <a:rPr lang="en-US" sz="1950" b="0" dirty="0">
                <a:solidFill>
                  <a:prstClr val="white"/>
                </a:solidFill>
                <a:latin typeface="Calibri" panose="020F0502020204030204"/>
              </a:rPr>
              <a:t>Do you need to control traffic flow using virtual appliances?</a:t>
            </a:r>
          </a:p>
          <a:p>
            <a:pPr marL="257175" indent="-257175" defTabSz="685800" fontAlgn="auto">
              <a:spcBef>
                <a:spcPts val="0"/>
              </a:spcBef>
              <a:spcAft>
                <a:spcPts val="0"/>
              </a:spcAft>
              <a:buFont typeface="+mj-lt"/>
              <a:buAutoNum type="arabicPeriod"/>
            </a:pPr>
            <a:endParaRPr lang="en-US" sz="600" b="0" dirty="0">
              <a:solidFill>
                <a:prstClr val="white"/>
              </a:solidFill>
              <a:latin typeface="Calibri" panose="020F0502020204030204"/>
            </a:endParaRPr>
          </a:p>
          <a:p>
            <a:pPr marL="257175" indent="-257175" defTabSz="685800" fontAlgn="auto">
              <a:spcBef>
                <a:spcPts val="0"/>
              </a:spcBef>
              <a:spcAft>
                <a:spcPts val="0"/>
              </a:spcAft>
              <a:buFont typeface="+mj-lt"/>
              <a:buAutoNum type="arabicPeriod"/>
            </a:pPr>
            <a:r>
              <a:rPr lang="en-US" sz="1950" b="0" dirty="0">
                <a:solidFill>
                  <a:prstClr val="white"/>
                </a:solidFill>
                <a:latin typeface="Calibri" panose="020F0502020204030204"/>
              </a:rPr>
              <a:t>Do users need different sets of permissions to different Azure resources?</a:t>
            </a:r>
          </a:p>
        </p:txBody>
      </p:sp>
    </p:spTree>
    <p:custDataLst>
      <p:tags r:id="rId1"/>
    </p:custDataLst>
    <p:extLst>
      <p:ext uri="{BB962C8B-B14F-4D97-AF65-F5344CB8AC3E}">
        <p14:creationId xmlns:p14="http://schemas.microsoft.com/office/powerpoint/2010/main" val="992717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0.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pic>
        <p:nvPicPr>
          <p:cNvPr id="5" name="Picture 4" descr="[0]">
            <a:extLst>
              <a:ext uri="{FF2B5EF4-FFF2-40B4-BE49-F238E27FC236}">
                <a16:creationId xmlns:a16="http://schemas.microsoft.com/office/drawing/2014/main" id="{745974B6-FB4A-469A-9B05-3B4AE9BD383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a:stretch/>
        </p:blipFill>
        <p:spPr bwMode="auto">
          <a:xfrm>
            <a:off x="1363409" y="2113671"/>
            <a:ext cx="6417183" cy="3887080"/>
          </a:xfrm>
          <a:prstGeom prst="rect">
            <a:avLst/>
          </a:prstGeom>
          <a:noFill/>
          <a:extLst>
            <a:ext uri="{909E8E84-426E-40DD-AFC4-6F175D3DCCD1}">
              <a14:hiddenFill xmlns:a14="http://schemas.microsoft.com/office/drawing/2010/main">
                <a:solidFill>
                  <a:srgbClr val="FFFFFF"/>
                </a:solidFill>
              </a14:hiddenFill>
            </a:ext>
          </a:extLst>
        </p:spPr>
      </p:pic>
      <p:sp>
        <p:nvSpPr>
          <p:cNvPr id="54" name="Title 53">
            <a:extLst>
              <a:ext uri="{FF2B5EF4-FFF2-40B4-BE49-F238E27FC236}">
                <a16:creationId xmlns:a16="http://schemas.microsoft.com/office/drawing/2014/main" id="{5A9C5B12-C943-426B-A8B2-CCFC3E4B52FE}"/>
              </a:ext>
            </a:extLst>
          </p:cNvPr>
          <p:cNvSpPr>
            <a:spLocks noGrp="1"/>
          </p:cNvSpPr>
          <p:nvPr>
            <p:ph type="title"/>
          </p:nvPr>
        </p:nvSpPr>
        <p:spPr/>
        <p:txBody>
          <a:bodyPr>
            <a:normAutofit/>
          </a:bodyPr>
          <a:lstStyle/>
          <a:p>
            <a:pPr algn="ctr"/>
            <a:r>
              <a:rPr lang="en-US" sz="2400">
                <a:solidFill>
                  <a:schemeClr val="bg1"/>
                </a:solidFill>
              </a:rPr>
              <a:t>Express Route: Routing Domains (Peerings)</a:t>
            </a:r>
            <a:endParaRPr lang="en-US" sz="2400" dirty="0">
              <a:solidFill>
                <a:schemeClr val="bg1"/>
              </a:solidFill>
            </a:endParaRPr>
          </a:p>
        </p:txBody>
      </p:sp>
      <p:sp>
        <p:nvSpPr>
          <p:cNvPr id="2" name="Text Placeholder 1">
            <a:extLst>
              <a:ext uri="{FF2B5EF4-FFF2-40B4-BE49-F238E27FC236}">
                <a16:creationId xmlns:a16="http://schemas.microsoft.com/office/drawing/2014/main" id="{2E7B04F8-8104-4270-8E39-44C79402F692}"/>
              </a:ext>
            </a:extLst>
          </p:cNvPr>
          <p:cNvSpPr>
            <a:spLocks noGrp="1"/>
          </p:cNvSpPr>
          <p:nvPr>
            <p:ph type="body" sz="quarter" idx="10"/>
          </p:nvPr>
        </p:nvSpPr>
        <p:spPr/>
        <p:txBody>
          <a:bodyPr/>
          <a:lstStyle/>
          <a:p>
            <a:endParaRPr lang="en-US"/>
          </a:p>
        </p:txBody>
      </p:sp>
    </p:spTree>
    <p:custDataLst>
      <p:tags r:id="rId1"/>
    </p:custDataLst>
    <p:extLst>
      <p:ext uri="{BB962C8B-B14F-4D97-AF65-F5344CB8AC3E}">
        <p14:creationId xmlns:p14="http://schemas.microsoft.com/office/powerpoint/2010/main" val="5160291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74" name="Rectangle 69">
            <a:extLst>
              <a:ext uri="{FF2B5EF4-FFF2-40B4-BE49-F238E27FC236}">
                <a16:creationId xmlns:a16="http://schemas.microsoft.com/office/drawing/2014/main" id="{A4AC5506-6312-4701-8D3C-40187889A94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346065"/>
            <a:ext cx="9144000" cy="552413"/>
          </a:xfrm>
          <a:prstGeom prst="rect">
            <a:avLst/>
          </a:prstGeom>
          <a:solidFill>
            <a:schemeClr val="tx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endParaRPr lang="en-US" sz="1350" b="0">
              <a:solidFill>
                <a:prstClr val="white"/>
              </a:solidFill>
              <a:latin typeface="Calibri" panose="020F0502020204030204"/>
            </a:endParaRPr>
          </a:p>
        </p:txBody>
      </p:sp>
      <p:sp>
        <p:nvSpPr>
          <p:cNvPr id="54" name="Title 53">
            <a:extLst>
              <a:ext uri="{FF2B5EF4-FFF2-40B4-BE49-F238E27FC236}">
                <a16:creationId xmlns:a16="http://schemas.microsoft.com/office/drawing/2014/main" id="{5A9C5B12-C943-426B-A8B2-CCFC3E4B52FE}"/>
              </a:ext>
            </a:extLst>
          </p:cNvPr>
          <p:cNvSpPr>
            <a:spLocks noGrp="1"/>
          </p:cNvSpPr>
          <p:nvPr>
            <p:ph type="title"/>
          </p:nvPr>
        </p:nvSpPr>
        <p:spPr>
          <a:xfrm>
            <a:off x="417399" y="1339850"/>
            <a:ext cx="8408194" cy="558627"/>
          </a:xfrm>
        </p:spPr>
        <p:txBody>
          <a:bodyPr>
            <a:normAutofit/>
          </a:bodyPr>
          <a:lstStyle/>
          <a:p>
            <a:pPr algn="ctr"/>
            <a:r>
              <a:rPr lang="en-US" sz="2400" dirty="0">
                <a:solidFill>
                  <a:schemeClr val="bg1"/>
                </a:solidFill>
              </a:rPr>
              <a:t>Express Route Standard vs Premium Add-on</a:t>
            </a:r>
          </a:p>
        </p:txBody>
      </p:sp>
      <p:graphicFrame>
        <p:nvGraphicFramePr>
          <p:cNvPr id="6" name="Table 5">
            <a:extLst>
              <a:ext uri="{FF2B5EF4-FFF2-40B4-BE49-F238E27FC236}">
                <a16:creationId xmlns:a16="http://schemas.microsoft.com/office/drawing/2014/main" id="{124A6C33-A2A9-48DA-9C0C-9355236F3C52}"/>
              </a:ext>
            </a:extLst>
          </p:cNvPr>
          <p:cNvGraphicFramePr>
            <a:graphicFrameLocks noGrp="1"/>
          </p:cNvGraphicFramePr>
          <p:nvPr>
            <p:extLst/>
          </p:nvPr>
        </p:nvGraphicFramePr>
        <p:xfrm>
          <a:off x="5087679" y="2431482"/>
          <a:ext cx="3620386" cy="3139536"/>
        </p:xfrm>
        <a:graphic>
          <a:graphicData uri="http://schemas.openxmlformats.org/drawingml/2006/table">
            <a:tbl>
              <a:tblPr/>
              <a:tblGrid>
                <a:gridCol w="1028700">
                  <a:extLst>
                    <a:ext uri="{9D8B030D-6E8A-4147-A177-3AD203B41FA5}">
                      <a16:colId xmlns:a16="http://schemas.microsoft.com/office/drawing/2014/main" val="3104857422"/>
                    </a:ext>
                  </a:extLst>
                </a:gridCol>
                <a:gridCol w="1156291">
                  <a:extLst>
                    <a:ext uri="{9D8B030D-6E8A-4147-A177-3AD203B41FA5}">
                      <a16:colId xmlns:a16="http://schemas.microsoft.com/office/drawing/2014/main" val="931953243"/>
                    </a:ext>
                  </a:extLst>
                </a:gridCol>
                <a:gridCol w="1435395">
                  <a:extLst>
                    <a:ext uri="{9D8B030D-6E8A-4147-A177-3AD203B41FA5}">
                      <a16:colId xmlns:a16="http://schemas.microsoft.com/office/drawing/2014/main" val="3637846521"/>
                    </a:ext>
                  </a:extLst>
                </a:gridCol>
              </a:tblGrid>
              <a:tr h="774576">
                <a:tc>
                  <a:txBody>
                    <a:bodyPr/>
                    <a:lstStyle/>
                    <a:p>
                      <a:pPr algn="l" fontAlgn="b"/>
                      <a:r>
                        <a:rPr lang="en-US" sz="1100" b="1">
                          <a:effectLst/>
                          <a:latin typeface="segoe-ui_bold"/>
                        </a:rPr>
                        <a:t>Circuit Size</a:t>
                      </a:r>
                      <a:endParaRPr lang="en-US" sz="1100" b="0">
                        <a:effectLst/>
                        <a:latin typeface="segoe-ui_semibold"/>
                      </a:endParaRPr>
                    </a:p>
                  </a:txBody>
                  <a:tcPr marL="85320" marR="85320" marT="63990" marB="63990"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7620" cap="flat" cmpd="sng" algn="ctr">
                      <a:solidFill>
                        <a:srgbClr val="E3E3E3"/>
                      </a:solidFill>
                      <a:prstDash val="solid"/>
                      <a:round/>
                      <a:headEnd type="none" w="med" len="med"/>
                      <a:tailEnd type="none" w="med" len="med"/>
                    </a:lnB>
                    <a:solidFill>
                      <a:srgbClr val="FFFFFF"/>
                    </a:solidFill>
                  </a:tcPr>
                </a:tc>
                <a:tc>
                  <a:txBody>
                    <a:bodyPr/>
                    <a:lstStyle/>
                    <a:p>
                      <a:pPr algn="l" fontAlgn="b"/>
                      <a:r>
                        <a:rPr lang="en-US" sz="1100" b="1" dirty="0">
                          <a:effectLst/>
                          <a:latin typeface="segoe-ui_bold"/>
                        </a:rPr>
                        <a:t>Number of VNet links for standard</a:t>
                      </a:r>
                      <a:endParaRPr lang="en-US" sz="1100" b="0" dirty="0">
                        <a:effectLst/>
                        <a:latin typeface="segoe-ui_semibold"/>
                      </a:endParaRPr>
                    </a:p>
                  </a:txBody>
                  <a:tcPr marL="85320" marR="85320" marT="63990" marB="63990"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7620" cap="flat" cmpd="sng" algn="ctr">
                      <a:solidFill>
                        <a:srgbClr val="E3E3E3"/>
                      </a:solidFill>
                      <a:prstDash val="solid"/>
                      <a:round/>
                      <a:headEnd type="none" w="med" len="med"/>
                      <a:tailEnd type="none" w="med" len="med"/>
                    </a:lnB>
                    <a:solidFill>
                      <a:srgbClr val="FFFFFF"/>
                    </a:solidFill>
                  </a:tcPr>
                </a:tc>
                <a:tc>
                  <a:txBody>
                    <a:bodyPr/>
                    <a:lstStyle/>
                    <a:p>
                      <a:pPr algn="l" fontAlgn="b"/>
                      <a:r>
                        <a:rPr lang="en-US" sz="1100" b="1" dirty="0">
                          <a:effectLst/>
                          <a:latin typeface="segoe-ui_bold"/>
                        </a:rPr>
                        <a:t>Number of VNet Links with Premium add-on</a:t>
                      </a:r>
                      <a:endParaRPr lang="en-US" sz="1100" b="0" dirty="0">
                        <a:effectLst/>
                        <a:latin typeface="segoe-ui_semibold"/>
                      </a:endParaRPr>
                    </a:p>
                  </a:txBody>
                  <a:tcPr marL="85320" marR="85320" marT="63990" marB="63990"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7620"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3878541458"/>
                  </a:ext>
                </a:extLst>
              </a:tr>
              <a:tr h="288235">
                <a:tc>
                  <a:txBody>
                    <a:bodyPr/>
                    <a:lstStyle/>
                    <a:p>
                      <a:pPr fontAlgn="t"/>
                      <a:r>
                        <a:rPr lang="en-US" sz="1100">
                          <a:effectLst/>
                        </a:rPr>
                        <a:t>50 Mbps</a:t>
                      </a:r>
                    </a:p>
                  </a:txBody>
                  <a:tcPr marL="85320" marR="85320" marT="63990" marB="6399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7620" cap="flat" cmpd="sng" algn="ctr">
                      <a:solidFill>
                        <a:srgbClr val="E3E3E3"/>
                      </a:solidFill>
                      <a:prstDash val="solid"/>
                      <a:round/>
                      <a:headEnd type="none" w="med" len="med"/>
                      <a:tailEnd type="none" w="med" len="med"/>
                    </a:lnT>
                    <a:lnB w="7620" cap="flat" cmpd="sng" algn="ctr">
                      <a:solidFill>
                        <a:srgbClr val="E3E3E3"/>
                      </a:solidFill>
                      <a:prstDash val="solid"/>
                      <a:round/>
                      <a:headEnd type="none" w="med" len="med"/>
                      <a:tailEnd type="none" w="med" len="med"/>
                    </a:lnB>
                    <a:solidFill>
                      <a:srgbClr val="FFFFFF"/>
                    </a:solidFill>
                  </a:tcPr>
                </a:tc>
                <a:tc>
                  <a:txBody>
                    <a:bodyPr/>
                    <a:lstStyle/>
                    <a:p>
                      <a:pPr fontAlgn="t"/>
                      <a:r>
                        <a:rPr lang="en-US" sz="1100">
                          <a:effectLst/>
                        </a:rPr>
                        <a:t>10</a:t>
                      </a:r>
                    </a:p>
                  </a:txBody>
                  <a:tcPr marL="85320" marR="85320" marT="63990" marB="6399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7620" cap="flat" cmpd="sng" algn="ctr">
                      <a:solidFill>
                        <a:srgbClr val="E3E3E3"/>
                      </a:solidFill>
                      <a:prstDash val="solid"/>
                      <a:round/>
                      <a:headEnd type="none" w="med" len="med"/>
                      <a:tailEnd type="none" w="med" len="med"/>
                    </a:lnT>
                    <a:lnB w="7620" cap="flat" cmpd="sng" algn="ctr">
                      <a:solidFill>
                        <a:srgbClr val="E3E3E3"/>
                      </a:solidFill>
                      <a:prstDash val="solid"/>
                      <a:round/>
                      <a:headEnd type="none" w="med" len="med"/>
                      <a:tailEnd type="none" w="med" len="med"/>
                    </a:lnB>
                    <a:solidFill>
                      <a:srgbClr val="FFFFFF"/>
                    </a:solidFill>
                  </a:tcPr>
                </a:tc>
                <a:tc>
                  <a:txBody>
                    <a:bodyPr/>
                    <a:lstStyle/>
                    <a:p>
                      <a:pPr fontAlgn="t"/>
                      <a:r>
                        <a:rPr lang="en-US" sz="1100">
                          <a:effectLst/>
                        </a:rPr>
                        <a:t>20</a:t>
                      </a:r>
                    </a:p>
                  </a:txBody>
                  <a:tcPr marL="85320" marR="85320" marT="63990" marB="6399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7620" cap="flat" cmpd="sng" algn="ctr">
                      <a:solidFill>
                        <a:srgbClr val="E3E3E3"/>
                      </a:solidFill>
                      <a:prstDash val="solid"/>
                      <a:round/>
                      <a:headEnd type="none" w="med" len="med"/>
                      <a:tailEnd type="none" w="med" len="med"/>
                    </a:lnT>
                    <a:lnB w="7620"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2538011258"/>
                  </a:ext>
                </a:extLst>
              </a:tr>
              <a:tr h="288235">
                <a:tc>
                  <a:txBody>
                    <a:bodyPr/>
                    <a:lstStyle/>
                    <a:p>
                      <a:pPr fontAlgn="t"/>
                      <a:r>
                        <a:rPr lang="en-US" sz="1100">
                          <a:effectLst/>
                        </a:rPr>
                        <a:t>100 Mbps</a:t>
                      </a:r>
                    </a:p>
                  </a:txBody>
                  <a:tcPr marL="85320" marR="85320" marT="63990" marB="6399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7620" cap="flat" cmpd="sng" algn="ctr">
                      <a:solidFill>
                        <a:srgbClr val="E3E3E3"/>
                      </a:solidFill>
                      <a:prstDash val="solid"/>
                      <a:round/>
                      <a:headEnd type="none" w="med" len="med"/>
                      <a:tailEnd type="none" w="med" len="med"/>
                    </a:lnT>
                    <a:lnB w="7620" cap="flat" cmpd="sng" algn="ctr">
                      <a:solidFill>
                        <a:srgbClr val="E3E3E3"/>
                      </a:solidFill>
                      <a:prstDash val="solid"/>
                      <a:round/>
                      <a:headEnd type="none" w="med" len="med"/>
                      <a:tailEnd type="none" w="med" len="med"/>
                    </a:lnB>
                    <a:solidFill>
                      <a:srgbClr val="FFFFFF"/>
                    </a:solidFill>
                  </a:tcPr>
                </a:tc>
                <a:tc>
                  <a:txBody>
                    <a:bodyPr/>
                    <a:lstStyle/>
                    <a:p>
                      <a:pPr fontAlgn="t"/>
                      <a:r>
                        <a:rPr lang="en-US" sz="1100">
                          <a:effectLst/>
                        </a:rPr>
                        <a:t>10</a:t>
                      </a:r>
                    </a:p>
                  </a:txBody>
                  <a:tcPr marL="85320" marR="85320" marT="63990" marB="6399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7620" cap="flat" cmpd="sng" algn="ctr">
                      <a:solidFill>
                        <a:srgbClr val="E3E3E3"/>
                      </a:solidFill>
                      <a:prstDash val="solid"/>
                      <a:round/>
                      <a:headEnd type="none" w="med" len="med"/>
                      <a:tailEnd type="none" w="med" len="med"/>
                    </a:lnT>
                    <a:lnB w="7620" cap="flat" cmpd="sng" algn="ctr">
                      <a:solidFill>
                        <a:srgbClr val="E3E3E3"/>
                      </a:solidFill>
                      <a:prstDash val="solid"/>
                      <a:round/>
                      <a:headEnd type="none" w="med" len="med"/>
                      <a:tailEnd type="none" w="med" len="med"/>
                    </a:lnB>
                    <a:solidFill>
                      <a:srgbClr val="FFFFFF"/>
                    </a:solidFill>
                  </a:tcPr>
                </a:tc>
                <a:tc>
                  <a:txBody>
                    <a:bodyPr/>
                    <a:lstStyle/>
                    <a:p>
                      <a:pPr fontAlgn="t"/>
                      <a:r>
                        <a:rPr lang="en-US" sz="1100" dirty="0">
                          <a:effectLst/>
                        </a:rPr>
                        <a:t>25</a:t>
                      </a:r>
                    </a:p>
                  </a:txBody>
                  <a:tcPr marL="85320" marR="85320" marT="63990" marB="6399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7620" cap="flat" cmpd="sng" algn="ctr">
                      <a:solidFill>
                        <a:srgbClr val="E3E3E3"/>
                      </a:solidFill>
                      <a:prstDash val="solid"/>
                      <a:round/>
                      <a:headEnd type="none" w="med" len="med"/>
                      <a:tailEnd type="none" w="med" len="med"/>
                    </a:lnT>
                    <a:lnB w="7620"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1586830316"/>
                  </a:ext>
                </a:extLst>
              </a:tr>
              <a:tr h="288235">
                <a:tc>
                  <a:txBody>
                    <a:bodyPr/>
                    <a:lstStyle/>
                    <a:p>
                      <a:pPr fontAlgn="t"/>
                      <a:r>
                        <a:rPr lang="en-US" sz="1100">
                          <a:effectLst/>
                        </a:rPr>
                        <a:t>200 Mbps</a:t>
                      </a:r>
                    </a:p>
                  </a:txBody>
                  <a:tcPr marL="85320" marR="85320" marT="63990" marB="6399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7620" cap="flat" cmpd="sng" algn="ctr">
                      <a:solidFill>
                        <a:srgbClr val="E3E3E3"/>
                      </a:solidFill>
                      <a:prstDash val="solid"/>
                      <a:round/>
                      <a:headEnd type="none" w="med" len="med"/>
                      <a:tailEnd type="none" w="med" len="med"/>
                    </a:lnT>
                    <a:lnB w="7620" cap="flat" cmpd="sng" algn="ctr">
                      <a:solidFill>
                        <a:srgbClr val="E3E3E3"/>
                      </a:solidFill>
                      <a:prstDash val="solid"/>
                      <a:round/>
                      <a:headEnd type="none" w="med" len="med"/>
                      <a:tailEnd type="none" w="med" len="med"/>
                    </a:lnB>
                    <a:solidFill>
                      <a:srgbClr val="FFFFFF"/>
                    </a:solidFill>
                  </a:tcPr>
                </a:tc>
                <a:tc>
                  <a:txBody>
                    <a:bodyPr/>
                    <a:lstStyle/>
                    <a:p>
                      <a:pPr fontAlgn="t"/>
                      <a:r>
                        <a:rPr lang="en-US" sz="1100">
                          <a:effectLst/>
                        </a:rPr>
                        <a:t>10</a:t>
                      </a:r>
                    </a:p>
                  </a:txBody>
                  <a:tcPr marL="85320" marR="85320" marT="63990" marB="6399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7620" cap="flat" cmpd="sng" algn="ctr">
                      <a:solidFill>
                        <a:srgbClr val="E3E3E3"/>
                      </a:solidFill>
                      <a:prstDash val="solid"/>
                      <a:round/>
                      <a:headEnd type="none" w="med" len="med"/>
                      <a:tailEnd type="none" w="med" len="med"/>
                    </a:lnT>
                    <a:lnB w="7620" cap="flat" cmpd="sng" algn="ctr">
                      <a:solidFill>
                        <a:srgbClr val="E3E3E3"/>
                      </a:solidFill>
                      <a:prstDash val="solid"/>
                      <a:round/>
                      <a:headEnd type="none" w="med" len="med"/>
                      <a:tailEnd type="none" w="med" len="med"/>
                    </a:lnB>
                    <a:solidFill>
                      <a:srgbClr val="FFFFFF"/>
                    </a:solidFill>
                  </a:tcPr>
                </a:tc>
                <a:tc>
                  <a:txBody>
                    <a:bodyPr/>
                    <a:lstStyle/>
                    <a:p>
                      <a:pPr fontAlgn="t"/>
                      <a:r>
                        <a:rPr lang="en-US" sz="1100">
                          <a:effectLst/>
                        </a:rPr>
                        <a:t>25</a:t>
                      </a:r>
                    </a:p>
                  </a:txBody>
                  <a:tcPr marL="85320" marR="85320" marT="63990" marB="6399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7620" cap="flat" cmpd="sng" algn="ctr">
                      <a:solidFill>
                        <a:srgbClr val="E3E3E3"/>
                      </a:solidFill>
                      <a:prstDash val="solid"/>
                      <a:round/>
                      <a:headEnd type="none" w="med" len="med"/>
                      <a:tailEnd type="none" w="med" len="med"/>
                    </a:lnT>
                    <a:lnB w="7620"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993457006"/>
                  </a:ext>
                </a:extLst>
              </a:tr>
              <a:tr h="288235">
                <a:tc>
                  <a:txBody>
                    <a:bodyPr/>
                    <a:lstStyle/>
                    <a:p>
                      <a:pPr fontAlgn="t"/>
                      <a:r>
                        <a:rPr lang="en-US" sz="1100" dirty="0">
                          <a:effectLst/>
                        </a:rPr>
                        <a:t>500 Mbps</a:t>
                      </a:r>
                    </a:p>
                  </a:txBody>
                  <a:tcPr marL="85320" marR="85320" marT="63990" marB="6399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7620" cap="flat" cmpd="sng" algn="ctr">
                      <a:solidFill>
                        <a:srgbClr val="E3E3E3"/>
                      </a:solidFill>
                      <a:prstDash val="solid"/>
                      <a:round/>
                      <a:headEnd type="none" w="med" len="med"/>
                      <a:tailEnd type="none" w="med" len="med"/>
                    </a:lnT>
                    <a:lnB w="7620" cap="flat" cmpd="sng" algn="ctr">
                      <a:solidFill>
                        <a:srgbClr val="E3E3E3"/>
                      </a:solidFill>
                      <a:prstDash val="solid"/>
                      <a:round/>
                      <a:headEnd type="none" w="med" len="med"/>
                      <a:tailEnd type="none" w="med" len="med"/>
                    </a:lnB>
                    <a:solidFill>
                      <a:srgbClr val="FFFFFF"/>
                    </a:solidFill>
                  </a:tcPr>
                </a:tc>
                <a:tc>
                  <a:txBody>
                    <a:bodyPr/>
                    <a:lstStyle/>
                    <a:p>
                      <a:pPr fontAlgn="t"/>
                      <a:r>
                        <a:rPr lang="en-US" sz="1100">
                          <a:effectLst/>
                        </a:rPr>
                        <a:t>10</a:t>
                      </a:r>
                    </a:p>
                  </a:txBody>
                  <a:tcPr marL="85320" marR="85320" marT="63990" marB="6399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7620" cap="flat" cmpd="sng" algn="ctr">
                      <a:solidFill>
                        <a:srgbClr val="E3E3E3"/>
                      </a:solidFill>
                      <a:prstDash val="solid"/>
                      <a:round/>
                      <a:headEnd type="none" w="med" len="med"/>
                      <a:tailEnd type="none" w="med" len="med"/>
                    </a:lnT>
                    <a:lnB w="7620" cap="flat" cmpd="sng" algn="ctr">
                      <a:solidFill>
                        <a:srgbClr val="E3E3E3"/>
                      </a:solidFill>
                      <a:prstDash val="solid"/>
                      <a:round/>
                      <a:headEnd type="none" w="med" len="med"/>
                      <a:tailEnd type="none" w="med" len="med"/>
                    </a:lnB>
                    <a:solidFill>
                      <a:srgbClr val="FFFFFF"/>
                    </a:solidFill>
                  </a:tcPr>
                </a:tc>
                <a:tc>
                  <a:txBody>
                    <a:bodyPr/>
                    <a:lstStyle/>
                    <a:p>
                      <a:pPr fontAlgn="t"/>
                      <a:r>
                        <a:rPr lang="en-US" sz="1100">
                          <a:effectLst/>
                        </a:rPr>
                        <a:t>40</a:t>
                      </a:r>
                    </a:p>
                  </a:txBody>
                  <a:tcPr marL="85320" marR="85320" marT="63990" marB="6399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7620" cap="flat" cmpd="sng" algn="ctr">
                      <a:solidFill>
                        <a:srgbClr val="E3E3E3"/>
                      </a:solidFill>
                      <a:prstDash val="solid"/>
                      <a:round/>
                      <a:headEnd type="none" w="med" len="med"/>
                      <a:tailEnd type="none" w="med" len="med"/>
                    </a:lnT>
                    <a:lnB w="7620"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1314638310"/>
                  </a:ext>
                </a:extLst>
              </a:tr>
              <a:tr h="288235">
                <a:tc>
                  <a:txBody>
                    <a:bodyPr/>
                    <a:lstStyle/>
                    <a:p>
                      <a:pPr fontAlgn="t"/>
                      <a:r>
                        <a:rPr lang="en-US" sz="1100">
                          <a:effectLst/>
                        </a:rPr>
                        <a:t>1 Gbps</a:t>
                      </a:r>
                    </a:p>
                  </a:txBody>
                  <a:tcPr marL="85320" marR="85320" marT="63990" marB="6399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7620" cap="flat" cmpd="sng" algn="ctr">
                      <a:solidFill>
                        <a:srgbClr val="E3E3E3"/>
                      </a:solidFill>
                      <a:prstDash val="solid"/>
                      <a:round/>
                      <a:headEnd type="none" w="med" len="med"/>
                      <a:tailEnd type="none" w="med" len="med"/>
                    </a:lnT>
                    <a:lnB w="7620" cap="flat" cmpd="sng" algn="ctr">
                      <a:solidFill>
                        <a:srgbClr val="E3E3E3"/>
                      </a:solidFill>
                      <a:prstDash val="solid"/>
                      <a:round/>
                      <a:headEnd type="none" w="med" len="med"/>
                      <a:tailEnd type="none" w="med" len="med"/>
                    </a:lnB>
                    <a:solidFill>
                      <a:srgbClr val="FFFFFF"/>
                    </a:solidFill>
                  </a:tcPr>
                </a:tc>
                <a:tc>
                  <a:txBody>
                    <a:bodyPr/>
                    <a:lstStyle/>
                    <a:p>
                      <a:pPr fontAlgn="t"/>
                      <a:r>
                        <a:rPr lang="en-US" sz="1100">
                          <a:effectLst/>
                        </a:rPr>
                        <a:t>10</a:t>
                      </a:r>
                    </a:p>
                  </a:txBody>
                  <a:tcPr marL="85320" marR="85320" marT="63990" marB="6399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7620" cap="flat" cmpd="sng" algn="ctr">
                      <a:solidFill>
                        <a:srgbClr val="E3E3E3"/>
                      </a:solidFill>
                      <a:prstDash val="solid"/>
                      <a:round/>
                      <a:headEnd type="none" w="med" len="med"/>
                      <a:tailEnd type="none" w="med" len="med"/>
                    </a:lnT>
                    <a:lnB w="7620" cap="flat" cmpd="sng" algn="ctr">
                      <a:solidFill>
                        <a:srgbClr val="E3E3E3"/>
                      </a:solidFill>
                      <a:prstDash val="solid"/>
                      <a:round/>
                      <a:headEnd type="none" w="med" len="med"/>
                      <a:tailEnd type="none" w="med" len="med"/>
                    </a:lnB>
                    <a:solidFill>
                      <a:srgbClr val="FFFFFF"/>
                    </a:solidFill>
                  </a:tcPr>
                </a:tc>
                <a:tc>
                  <a:txBody>
                    <a:bodyPr/>
                    <a:lstStyle/>
                    <a:p>
                      <a:pPr fontAlgn="t"/>
                      <a:r>
                        <a:rPr lang="en-US" sz="1100">
                          <a:effectLst/>
                        </a:rPr>
                        <a:t>50</a:t>
                      </a:r>
                    </a:p>
                  </a:txBody>
                  <a:tcPr marL="85320" marR="85320" marT="63990" marB="6399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7620" cap="flat" cmpd="sng" algn="ctr">
                      <a:solidFill>
                        <a:srgbClr val="E3E3E3"/>
                      </a:solidFill>
                      <a:prstDash val="solid"/>
                      <a:round/>
                      <a:headEnd type="none" w="med" len="med"/>
                      <a:tailEnd type="none" w="med" len="med"/>
                    </a:lnT>
                    <a:lnB w="7620"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1137234072"/>
                  </a:ext>
                </a:extLst>
              </a:tr>
              <a:tr h="288235">
                <a:tc>
                  <a:txBody>
                    <a:bodyPr/>
                    <a:lstStyle/>
                    <a:p>
                      <a:pPr fontAlgn="t"/>
                      <a:r>
                        <a:rPr lang="en-US" sz="1100" dirty="0">
                          <a:effectLst/>
                        </a:rPr>
                        <a:t>2 Gbps</a:t>
                      </a:r>
                    </a:p>
                  </a:txBody>
                  <a:tcPr marL="85320" marR="85320" marT="63990" marB="6399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7620" cap="flat" cmpd="sng" algn="ctr">
                      <a:solidFill>
                        <a:srgbClr val="E3E3E3"/>
                      </a:solidFill>
                      <a:prstDash val="solid"/>
                      <a:round/>
                      <a:headEnd type="none" w="med" len="med"/>
                      <a:tailEnd type="none" w="med" len="med"/>
                    </a:lnT>
                    <a:lnB w="7620" cap="flat" cmpd="sng" algn="ctr">
                      <a:solidFill>
                        <a:srgbClr val="E3E3E3"/>
                      </a:solidFill>
                      <a:prstDash val="solid"/>
                      <a:round/>
                      <a:headEnd type="none" w="med" len="med"/>
                      <a:tailEnd type="none" w="med" len="med"/>
                    </a:lnB>
                    <a:solidFill>
                      <a:srgbClr val="FFFFFF"/>
                    </a:solidFill>
                  </a:tcPr>
                </a:tc>
                <a:tc>
                  <a:txBody>
                    <a:bodyPr/>
                    <a:lstStyle/>
                    <a:p>
                      <a:pPr fontAlgn="t"/>
                      <a:r>
                        <a:rPr lang="en-US" sz="1100">
                          <a:effectLst/>
                        </a:rPr>
                        <a:t>10</a:t>
                      </a:r>
                    </a:p>
                  </a:txBody>
                  <a:tcPr marL="85320" marR="85320" marT="63990" marB="6399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7620" cap="flat" cmpd="sng" algn="ctr">
                      <a:solidFill>
                        <a:srgbClr val="E3E3E3"/>
                      </a:solidFill>
                      <a:prstDash val="solid"/>
                      <a:round/>
                      <a:headEnd type="none" w="med" len="med"/>
                      <a:tailEnd type="none" w="med" len="med"/>
                    </a:lnT>
                    <a:lnB w="7620" cap="flat" cmpd="sng" algn="ctr">
                      <a:solidFill>
                        <a:srgbClr val="E3E3E3"/>
                      </a:solidFill>
                      <a:prstDash val="solid"/>
                      <a:round/>
                      <a:headEnd type="none" w="med" len="med"/>
                      <a:tailEnd type="none" w="med" len="med"/>
                    </a:lnB>
                    <a:solidFill>
                      <a:srgbClr val="FFFFFF"/>
                    </a:solidFill>
                  </a:tcPr>
                </a:tc>
                <a:tc>
                  <a:txBody>
                    <a:bodyPr/>
                    <a:lstStyle/>
                    <a:p>
                      <a:pPr fontAlgn="t"/>
                      <a:r>
                        <a:rPr lang="en-US" sz="1100">
                          <a:effectLst/>
                        </a:rPr>
                        <a:t>60</a:t>
                      </a:r>
                    </a:p>
                  </a:txBody>
                  <a:tcPr marL="85320" marR="85320" marT="63990" marB="6399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7620" cap="flat" cmpd="sng" algn="ctr">
                      <a:solidFill>
                        <a:srgbClr val="E3E3E3"/>
                      </a:solidFill>
                      <a:prstDash val="solid"/>
                      <a:round/>
                      <a:headEnd type="none" w="med" len="med"/>
                      <a:tailEnd type="none" w="med" len="med"/>
                    </a:lnT>
                    <a:lnB w="7620"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1653775273"/>
                  </a:ext>
                </a:extLst>
              </a:tr>
              <a:tr h="288235">
                <a:tc>
                  <a:txBody>
                    <a:bodyPr/>
                    <a:lstStyle/>
                    <a:p>
                      <a:pPr fontAlgn="t"/>
                      <a:r>
                        <a:rPr lang="en-US" sz="1100">
                          <a:effectLst/>
                        </a:rPr>
                        <a:t>5 Gbps</a:t>
                      </a:r>
                    </a:p>
                  </a:txBody>
                  <a:tcPr marL="85320" marR="85320" marT="63990" marB="6399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7620" cap="flat" cmpd="sng" algn="ctr">
                      <a:solidFill>
                        <a:srgbClr val="E3E3E3"/>
                      </a:solidFill>
                      <a:prstDash val="solid"/>
                      <a:round/>
                      <a:headEnd type="none" w="med" len="med"/>
                      <a:tailEnd type="none" w="med" len="med"/>
                    </a:lnT>
                    <a:lnB w="7620" cap="flat" cmpd="sng" algn="ctr">
                      <a:solidFill>
                        <a:srgbClr val="E3E3E3"/>
                      </a:solidFill>
                      <a:prstDash val="solid"/>
                      <a:round/>
                      <a:headEnd type="none" w="med" len="med"/>
                      <a:tailEnd type="none" w="med" len="med"/>
                    </a:lnB>
                    <a:solidFill>
                      <a:srgbClr val="FFFFFF"/>
                    </a:solidFill>
                  </a:tcPr>
                </a:tc>
                <a:tc>
                  <a:txBody>
                    <a:bodyPr/>
                    <a:lstStyle/>
                    <a:p>
                      <a:pPr fontAlgn="t"/>
                      <a:r>
                        <a:rPr lang="en-US" sz="1100">
                          <a:effectLst/>
                        </a:rPr>
                        <a:t>10</a:t>
                      </a:r>
                    </a:p>
                  </a:txBody>
                  <a:tcPr marL="85320" marR="85320" marT="63990" marB="6399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7620" cap="flat" cmpd="sng" algn="ctr">
                      <a:solidFill>
                        <a:srgbClr val="E3E3E3"/>
                      </a:solidFill>
                      <a:prstDash val="solid"/>
                      <a:round/>
                      <a:headEnd type="none" w="med" len="med"/>
                      <a:tailEnd type="none" w="med" len="med"/>
                    </a:lnT>
                    <a:lnB w="7620" cap="flat" cmpd="sng" algn="ctr">
                      <a:solidFill>
                        <a:srgbClr val="E3E3E3"/>
                      </a:solidFill>
                      <a:prstDash val="solid"/>
                      <a:round/>
                      <a:headEnd type="none" w="med" len="med"/>
                      <a:tailEnd type="none" w="med" len="med"/>
                    </a:lnB>
                    <a:solidFill>
                      <a:srgbClr val="FFFFFF"/>
                    </a:solidFill>
                  </a:tcPr>
                </a:tc>
                <a:tc>
                  <a:txBody>
                    <a:bodyPr/>
                    <a:lstStyle/>
                    <a:p>
                      <a:pPr fontAlgn="t"/>
                      <a:r>
                        <a:rPr lang="en-US" sz="1100">
                          <a:effectLst/>
                        </a:rPr>
                        <a:t>75</a:t>
                      </a:r>
                    </a:p>
                  </a:txBody>
                  <a:tcPr marL="85320" marR="85320" marT="63990" marB="6399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7620" cap="flat" cmpd="sng" algn="ctr">
                      <a:solidFill>
                        <a:srgbClr val="E3E3E3"/>
                      </a:solidFill>
                      <a:prstDash val="solid"/>
                      <a:round/>
                      <a:headEnd type="none" w="med" len="med"/>
                      <a:tailEnd type="none" w="med" len="med"/>
                    </a:lnT>
                    <a:lnB w="7620"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1096623584"/>
                  </a:ext>
                </a:extLst>
              </a:tr>
              <a:tr h="288235">
                <a:tc>
                  <a:txBody>
                    <a:bodyPr/>
                    <a:lstStyle/>
                    <a:p>
                      <a:pPr fontAlgn="t"/>
                      <a:r>
                        <a:rPr lang="en-US" sz="1100">
                          <a:effectLst/>
                        </a:rPr>
                        <a:t>10 Gbps</a:t>
                      </a:r>
                    </a:p>
                  </a:txBody>
                  <a:tcPr marL="85320" marR="85320" marT="63990" marB="6399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7620"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tc>
                  <a:txBody>
                    <a:bodyPr/>
                    <a:lstStyle/>
                    <a:p>
                      <a:pPr fontAlgn="t"/>
                      <a:r>
                        <a:rPr lang="en-US" sz="1100" dirty="0">
                          <a:effectLst/>
                        </a:rPr>
                        <a:t>10</a:t>
                      </a:r>
                    </a:p>
                  </a:txBody>
                  <a:tcPr marL="85320" marR="85320" marT="63990" marB="6399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7620"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tc>
                  <a:txBody>
                    <a:bodyPr/>
                    <a:lstStyle/>
                    <a:p>
                      <a:pPr fontAlgn="t"/>
                      <a:r>
                        <a:rPr lang="en-US" sz="1100" dirty="0">
                          <a:effectLst/>
                        </a:rPr>
                        <a:t>100</a:t>
                      </a:r>
                    </a:p>
                  </a:txBody>
                  <a:tcPr marL="85320" marR="85320" marT="63990" marB="6399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7620"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2501860031"/>
                  </a:ext>
                </a:extLst>
              </a:tr>
            </a:tbl>
          </a:graphicData>
        </a:graphic>
      </p:graphicFrame>
      <p:graphicFrame>
        <p:nvGraphicFramePr>
          <p:cNvPr id="7" name="Table 6">
            <a:extLst>
              <a:ext uri="{FF2B5EF4-FFF2-40B4-BE49-F238E27FC236}">
                <a16:creationId xmlns:a16="http://schemas.microsoft.com/office/drawing/2014/main" id="{F44BFD39-FA42-4B11-A144-EAEB0888BC76}"/>
              </a:ext>
            </a:extLst>
          </p:cNvPr>
          <p:cNvGraphicFramePr>
            <a:graphicFrameLocks noGrp="1"/>
          </p:cNvGraphicFramePr>
          <p:nvPr>
            <p:extLst/>
          </p:nvPr>
        </p:nvGraphicFramePr>
        <p:xfrm>
          <a:off x="435935" y="2431482"/>
          <a:ext cx="3920686" cy="1350120"/>
        </p:xfrm>
        <a:graphic>
          <a:graphicData uri="http://schemas.openxmlformats.org/drawingml/2006/table">
            <a:tbl>
              <a:tblPr/>
              <a:tblGrid>
                <a:gridCol w="1440641">
                  <a:extLst>
                    <a:ext uri="{9D8B030D-6E8A-4147-A177-3AD203B41FA5}">
                      <a16:colId xmlns:a16="http://schemas.microsoft.com/office/drawing/2014/main" val="3104857422"/>
                    </a:ext>
                  </a:extLst>
                </a:gridCol>
                <a:gridCol w="1204137">
                  <a:extLst>
                    <a:ext uri="{9D8B030D-6E8A-4147-A177-3AD203B41FA5}">
                      <a16:colId xmlns:a16="http://schemas.microsoft.com/office/drawing/2014/main" val="931953243"/>
                    </a:ext>
                  </a:extLst>
                </a:gridCol>
                <a:gridCol w="1275908">
                  <a:extLst>
                    <a:ext uri="{9D8B030D-6E8A-4147-A177-3AD203B41FA5}">
                      <a16:colId xmlns:a16="http://schemas.microsoft.com/office/drawing/2014/main" val="3637846521"/>
                    </a:ext>
                  </a:extLst>
                </a:gridCol>
              </a:tblGrid>
              <a:tr h="382399">
                <a:tc>
                  <a:txBody>
                    <a:bodyPr/>
                    <a:lstStyle/>
                    <a:p>
                      <a:pPr algn="l" fontAlgn="b"/>
                      <a:r>
                        <a:rPr lang="en-US" sz="1100" b="1" dirty="0">
                          <a:effectLst/>
                          <a:latin typeface="segoe-ui_semibold"/>
                        </a:rPr>
                        <a:t>Number of Routes</a:t>
                      </a:r>
                    </a:p>
                  </a:txBody>
                  <a:tcPr marL="85320" marR="85320" marT="63990" marB="63990"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7620" cap="flat" cmpd="sng" algn="ctr">
                      <a:solidFill>
                        <a:srgbClr val="E3E3E3"/>
                      </a:solidFill>
                      <a:prstDash val="solid"/>
                      <a:round/>
                      <a:headEnd type="none" w="med" len="med"/>
                      <a:tailEnd type="none" w="med" len="med"/>
                    </a:lnB>
                    <a:solidFill>
                      <a:srgbClr val="FFFFFF"/>
                    </a:solidFill>
                  </a:tcPr>
                </a:tc>
                <a:tc>
                  <a:txBody>
                    <a:bodyPr/>
                    <a:lstStyle/>
                    <a:p>
                      <a:pPr algn="l" fontAlgn="b"/>
                      <a:r>
                        <a:rPr lang="en-US" sz="1100" b="1" dirty="0">
                          <a:effectLst/>
                          <a:latin typeface="segoe-ui_bold"/>
                        </a:rPr>
                        <a:t>Express Route</a:t>
                      </a:r>
                      <a:endParaRPr lang="en-US" sz="1100" b="1" dirty="0">
                        <a:effectLst/>
                        <a:latin typeface="segoe-ui_semibold"/>
                      </a:endParaRPr>
                    </a:p>
                  </a:txBody>
                  <a:tcPr marL="85320" marR="85320" marT="63990" marB="63990"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7620" cap="flat" cmpd="sng" algn="ctr">
                      <a:solidFill>
                        <a:srgbClr val="E3E3E3"/>
                      </a:solidFill>
                      <a:prstDash val="solid"/>
                      <a:round/>
                      <a:headEnd type="none" w="med" len="med"/>
                      <a:tailEnd type="none" w="med" len="med"/>
                    </a:lnB>
                    <a:solidFill>
                      <a:srgbClr val="FFFFFF"/>
                    </a:solidFill>
                  </a:tcPr>
                </a:tc>
                <a:tc>
                  <a:txBody>
                    <a:bodyPr/>
                    <a:lstStyle/>
                    <a:p>
                      <a:pPr algn="l" fontAlgn="b"/>
                      <a:r>
                        <a:rPr lang="en-US" sz="1100" b="1" dirty="0">
                          <a:effectLst/>
                          <a:latin typeface="segoe-ui_bold"/>
                        </a:rPr>
                        <a:t>Premium add-on</a:t>
                      </a:r>
                      <a:endParaRPr lang="en-US" sz="1100" b="1" dirty="0">
                        <a:effectLst/>
                        <a:latin typeface="segoe-ui_semibold"/>
                      </a:endParaRPr>
                    </a:p>
                  </a:txBody>
                  <a:tcPr marL="85320" marR="85320" marT="63990" marB="63990"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7620"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3878541458"/>
                  </a:ext>
                </a:extLst>
              </a:tr>
              <a:tr h="288235">
                <a:tc>
                  <a:txBody>
                    <a:bodyPr/>
                    <a:lstStyle/>
                    <a:p>
                      <a:pPr fontAlgn="t"/>
                      <a:r>
                        <a:rPr lang="en-US" sz="1100" b="1" dirty="0">
                          <a:effectLst/>
                        </a:rPr>
                        <a:t>Private Peering</a:t>
                      </a:r>
                    </a:p>
                  </a:txBody>
                  <a:tcPr marL="85320" marR="85320" marT="63990" marB="6399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7620" cap="flat" cmpd="sng" algn="ctr">
                      <a:solidFill>
                        <a:srgbClr val="E3E3E3"/>
                      </a:solidFill>
                      <a:prstDash val="solid"/>
                      <a:round/>
                      <a:headEnd type="none" w="med" len="med"/>
                      <a:tailEnd type="none" w="med" len="med"/>
                    </a:lnT>
                    <a:lnB w="7620" cap="flat" cmpd="sng" algn="ctr">
                      <a:solidFill>
                        <a:srgbClr val="E3E3E3"/>
                      </a:solidFill>
                      <a:prstDash val="solid"/>
                      <a:round/>
                      <a:headEnd type="none" w="med" len="med"/>
                      <a:tailEnd type="none" w="med" len="med"/>
                    </a:lnB>
                    <a:solidFill>
                      <a:srgbClr val="FFFFFF"/>
                    </a:solidFill>
                  </a:tcPr>
                </a:tc>
                <a:tc>
                  <a:txBody>
                    <a:bodyPr/>
                    <a:lstStyle/>
                    <a:p>
                      <a:pPr fontAlgn="t"/>
                      <a:r>
                        <a:rPr lang="en-US" sz="1100" b="1" dirty="0">
                          <a:effectLst/>
                        </a:rPr>
                        <a:t>4,000</a:t>
                      </a:r>
                    </a:p>
                  </a:txBody>
                  <a:tcPr marL="85320" marR="85320" marT="63990" marB="6399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7620" cap="flat" cmpd="sng" algn="ctr">
                      <a:solidFill>
                        <a:srgbClr val="E3E3E3"/>
                      </a:solidFill>
                      <a:prstDash val="solid"/>
                      <a:round/>
                      <a:headEnd type="none" w="med" len="med"/>
                      <a:tailEnd type="none" w="med" len="med"/>
                    </a:lnT>
                    <a:lnB w="7620" cap="flat" cmpd="sng" algn="ctr">
                      <a:solidFill>
                        <a:srgbClr val="E3E3E3"/>
                      </a:solidFill>
                      <a:prstDash val="solid"/>
                      <a:round/>
                      <a:headEnd type="none" w="med" len="med"/>
                      <a:tailEnd type="none" w="med" len="med"/>
                    </a:lnB>
                    <a:solidFill>
                      <a:srgbClr val="FFFFFF"/>
                    </a:solidFill>
                  </a:tcPr>
                </a:tc>
                <a:tc>
                  <a:txBody>
                    <a:bodyPr/>
                    <a:lstStyle/>
                    <a:p>
                      <a:pPr fontAlgn="t"/>
                      <a:r>
                        <a:rPr lang="en-US" sz="1100" b="1" dirty="0">
                          <a:effectLst/>
                        </a:rPr>
                        <a:t>10,000</a:t>
                      </a:r>
                    </a:p>
                  </a:txBody>
                  <a:tcPr marL="85320" marR="85320" marT="63990" marB="6399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7620" cap="flat" cmpd="sng" algn="ctr">
                      <a:solidFill>
                        <a:srgbClr val="E3E3E3"/>
                      </a:solidFill>
                      <a:prstDash val="solid"/>
                      <a:round/>
                      <a:headEnd type="none" w="med" len="med"/>
                      <a:tailEnd type="none" w="med" len="med"/>
                    </a:lnT>
                    <a:lnB w="7620"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2538011258"/>
                  </a:ext>
                </a:extLst>
              </a:tr>
              <a:tr h="288235">
                <a:tc>
                  <a:txBody>
                    <a:bodyPr/>
                    <a:lstStyle/>
                    <a:p>
                      <a:pPr fontAlgn="t"/>
                      <a:r>
                        <a:rPr lang="en-US" sz="1100" b="1" dirty="0">
                          <a:effectLst/>
                        </a:rPr>
                        <a:t>Public Peering</a:t>
                      </a:r>
                    </a:p>
                  </a:txBody>
                  <a:tcPr marL="85320" marR="85320" marT="63990" marB="6399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7620" cap="flat" cmpd="sng" algn="ctr">
                      <a:solidFill>
                        <a:srgbClr val="E3E3E3"/>
                      </a:solidFill>
                      <a:prstDash val="solid"/>
                      <a:round/>
                      <a:headEnd type="none" w="med" len="med"/>
                      <a:tailEnd type="none" w="med" len="med"/>
                    </a:lnT>
                    <a:lnB w="7620" cap="flat" cmpd="sng" algn="ctr">
                      <a:solidFill>
                        <a:srgbClr val="E3E3E3"/>
                      </a:solidFill>
                      <a:prstDash val="solid"/>
                      <a:round/>
                      <a:headEnd type="none" w="med" len="med"/>
                      <a:tailEnd type="none" w="med" len="med"/>
                    </a:lnB>
                    <a:solidFill>
                      <a:srgbClr val="FFFFFF"/>
                    </a:solidFill>
                  </a:tcPr>
                </a:tc>
                <a:tc>
                  <a:txBody>
                    <a:bodyPr/>
                    <a:lstStyle/>
                    <a:p>
                      <a:pPr fontAlgn="t"/>
                      <a:r>
                        <a:rPr lang="en-US" sz="1100" b="1" dirty="0">
                          <a:effectLst/>
                        </a:rPr>
                        <a:t>200</a:t>
                      </a:r>
                    </a:p>
                  </a:txBody>
                  <a:tcPr marL="85320" marR="85320" marT="63990" marB="6399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7620" cap="flat" cmpd="sng" algn="ctr">
                      <a:solidFill>
                        <a:srgbClr val="E3E3E3"/>
                      </a:solidFill>
                      <a:prstDash val="solid"/>
                      <a:round/>
                      <a:headEnd type="none" w="med" len="med"/>
                      <a:tailEnd type="none" w="med" len="med"/>
                    </a:lnT>
                    <a:lnB w="7620" cap="flat" cmpd="sng" algn="ctr">
                      <a:solidFill>
                        <a:srgbClr val="E3E3E3"/>
                      </a:solidFill>
                      <a:prstDash val="solid"/>
                      <a:round/>
                      <a:headEnd type="none" w="med" len="med"/>
                      <a:tailEnd type="none" w="med" len="med"/>
                    </a:lnB>
                    <a:solidFill>
                      <a:srgbClr val="FFFFFF"/>
                    </a:solidFill>
                  </a:tcPr>
                </a:tc>
                <a:tc>
                  <a:txBody>
                    <a:bodyPr/>
                    <a:lstStyle/>
                    <a:p>
                      <a:pPr fontAlgn="t"/>
                      <a:r>
                        <a:rPr lang="en-US" sz="1100" b="1" dirty="0">
                          <a:effectLst/>
                        </a:rPr>
                        <a:t>200</a:t>
                      </a:r>
                    </a:p>
                  </a:txBody>
                  <a:tcPr marL="85320" marR="85320" marT="63990" marB="6399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7620" cap="flat" cmpd="sng" algn="ctr">
                      <a:solidFill>
                        <a:srgbClr val="E3E3E3"/>
                      </a:solidFill>
                      <a:prstDash val="solid"/>
                      <a:round/>
                      <a:headEnd type="none" w="med" len="med"/>
                      <a:tailEnd type="none" w="med" len="med"/>
                    </a:lnT>
                    <a:lnB w="7620"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1586830316"/>
                  </a:ext>
                </a:extLst>
              </a:tr>
              <a:tr h="288235">
                <a:tc>
                  <a:txBody>
                    <a:bodyPr/>
                    <a:lstStyle/>
                    <a:p>
                      <a:pPr fontAlgn="t"/>
                      <a:r>
                        <a:rPr lang="en-US" sz="1100" b="1" dirty="0">
                          <a:effectLst/>
                        </a:rPr>
                        <a:t>Microsoft Peering</a:t>
                      </a:r>
                    </a:p>
                  </a:txBody>
                  <a:tcPr marL="85320" marR="85320" marT="63990" marB="6399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7620" cap="flat" cmpd="sng" algn="ctr">
                      <a:solidFill>
                        <a:srgbClr val="E3E3E3"/>
                      </a:solidFill>
                      <a:prstDash val="solid"/>
                      <a:round/>
                      <a:headEnd type="none" w="med" len="med"/>
                      <a:tailEnd type="none" w="med" len="med"/>
                    </a:lnT>
                    <a:lnB w="7620" cap="flat" cmpd="sng" algn="ctr">
                      <a:solidFill>
                        <a:srgbClr val="E3E3E3"/>
                      </a:solidFill>
                      <a:prstDash val="solid"/>
                      <a:round/>
                      <a:headEnd type="none" w="med" len="med"/>
                      <a:tailEnd type="none" w="med" len="med"/>
                    </a:lnB>
                    <a:solidFill>
                      <a:srgbClr val="FFFFFF"/>
                    </a:solidFill>
                  </a:tcPr>
                </a:tc>
                <a:tc>
                  <a:txBody>
                    <a:bodyPr/>
                    <a:lstStyle/>
                    <a:p>
                      <a:pPr fontAlgn="t"/>
                      <a:r>
                        <a:rPr lang="en-US" sz="1100" b="1" dirty="0">
                          <a:effectLst/>
                        </a:rPr>
                        <a:t>200</a:t>
                      </a:r>
                    </a:p>
                  </a:txBody>
                  <a:tcPr marL="85320" marR="85320" marT="63990" marB="6399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7620" cap="flat" cmpd="sng" algn="ctr">
                      <a:solidFill>
                        <a:srgbClr val="E3E3E3"/>
                      </a:solidFill>
                      <a:prstDash val="solid"/>
                      <a:round/>
                      <a:headEnd type="none" w="med" len="med"/>
                      <a:tailEnd type="none" w="med" len="med"/>
                    </a:lnT>
                    <a:lnB w="7620" cap="flat" cmpd="sng" algn="ctr">
                      <a:solidFill>
                        <a:srgbClr val="E3E3E3"/>
                      </a:solidFill>
                      <a:prstDash val="solid"/>
                      <a:round/>
                      <a:headEnd type="none" w="med" len="med"/>
                      <a:tailEnd type="none" w="med" len="med"/>
                    </a:lnB>
                    <a:solidFill>
                      <a:srgbClr val="FFFFFF"/>
                    </a:solidFill>
                  </a:tcPr>
                </a:tc>
                <a:tc>
                  <a:txBody>
                    <a:bodyPr/>
                    <a:lstStyle/>
                    <a:p>
                      <a:pPr fontAlgn="t"/>
                      <a:r>
                        <a:rPr lang="en-US" sz="1100" b="1" dirty="0">
                          <a:effectLst/>
                        </a:rPr>
                        <a:t>200</a:t>
                      </a:r>
                    </a:p>
                  </a:txBody>
                  <a:tcPr marL="85320" marR="85320" marT="63990" marB="6399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7620" cap="flat" cmpd="sng" algn="ctr">
                      <a:solidFill>
                        <a:srgbClr val="E3E3E3"/>
                      </a:solidFill>
                      <a:prstDash val="solid"/>
                      <a:round/>
                      <a:headEnd type="none" w="med" len="med"/>
                      <a:tailEnd type="none" w="med" len="med"/>
                    </a:lnT>
                    <a:lnB w="7620"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993457006"/>
                  </a:ext>
                </a:extLst>
              </a:tr>
            </a:tbl>
          </a:graphicData>
        </a:graphic>
      </p:graphicFrame>
      <p:sp>
        <p:nvSpPr>
          <p:cNvPr id="2" name="TextBox 1">
            <a:extLst>
              <a:ext uri="{FF2B5EF4-FFF2-40B4-BE49-F238E27FC236}">
                <a16:creationId xmlns:a16="http://schemas.microsoft.com/office/drawing/2014/main" id="{A8FD7F14-3627-4C04-850A-44FCC88B6CD2}"/>
              </a:ext>
            </a:extLst>
          </p:cNvPr>
          <p:cNvSpPr txBox="1"/>
          <p:nvPr/>
        </p:nvSpPr>
        <p:spPr>
          <a:xfrm>
            <a:off x="179077" y="4200724"/>
            <a:ext cx="4496744" cy="784830"/>
          </a:xfrm>
          <a:prstGeom prst="rect">
            <a:avLst/>
          </a:prstGeom>
          <a:noFill/>
        </p:spPr>
        <p:txBody>
          <a:bodyPr wrap="none" rtlCol="0">
            <a:spAutoFit/>
          </a:bodyPr>
          <a:lstStyle/>
          <a:p>
            <a:pPr defTabSz="685800" fontAlgn="auto">
              <a:spcBef>
                <a:spcPts val="0"/>
              </a:spcBef>
              <a:spcAft>
                <a:spcPts val="0"/>
              </a:spcAft>
            </a:pPr>
            <a:r>
              <a:rPr lang="en-US" sz="1050" b="0" dirty="0">
                <a:solidFill>
                  <a:prstClr val="black"/>
                </a:solidFill>
                <a:latin typeface="Calibri" panose="020F0502020204030204"/>
                <a:cs typeface="+mn-cs"/>
              </a:rPr>
              <a:t>Global connectivity for services - An ExpressRoute circuit created in any region </a:t>
            </a:r>
          </a:p>
          <a:p>
            <a:pPr defTabSz="685800" fontAlgn="auto">
              <a:spcBef>
                <a:spcPts val="0"/>
              </a:spcBef>
              <a:spcAft>
                <a:spcPts val="0"/>
              </a:spcAft>
            </a:pPr>
            <a:r>
              <a:rPr lang="en-US" sz="1050" b="0" dirty="0">
                <a:solidFill>
                  <a:prstClr val="black"/>
                </a:solidFill>
                <a:latin typeface="Calibri" panose="020F0502020204030204"/>
                <a:cs typeface="+mn-cs"/>
              </a:rPr>
              <a:t>(excluding Azure China, Azure Germany, and Azure Government cloud) </a:t>
            </a:r>
          </a:p>
          <a:p>
            <a:pPr defTabSz="685800" fontAlgn="auto">
              <a:spcBef>
                <a:spcPts val="0"/>
              </a:spcBef>
              <a:spcAft>
                <a:spcPts val="0"/>
              </a:spcAft>
            </a:pPr>
            <a:r>
              <a:rPr lang="en-US" sz="1050" b="0" dirty="0">
                <a:solidFill>
                  <a:prstClr val="black"/>
                </a:solidFill>
                <a:latin typeface="Calibri" panose="020F0502020204030204"/>
                <a:cs typeface="+mn-cs"/>
              </a:rPr>
              <a:t>will have access to resources across any other region in the world.</a:t>
            </a:r>
          </a:p>
          <a:p>
            <a:pPr defTabSz="685800" fontAlgn="auto">
              <a:spcBef>
                <a:spcPts val="0"/>
              </a:spcBef>
              <a:spcAft>
                <a:spcPts val="0"/>
              </a:spcAft>
            </a:pPr>
            <a:endParaRPr lang="en-US" sz="1350" b="0" dirty="0">
              <a:solidFill>
                <a:prstClr val="black"/>
              </a:solidFill>
              <a:latin typeface="Calibri" panose="020F0502020204030204"/>
              <a:cs typeface="+mn-cs"/>
            </a:endParaRPr>
          </a:p>
        </p:txBody>
      </p:sp>
    </p:spTree>
    <p:custDataLst>
      <p:tags r:id="rId1"/>
    </p:custDataLst>
    <p:extLst>
      <p:ext uri="{BB962C8B-B14F-4D97-AF65-F5344CB8AC3E}">
        <p14:creationId xmlns:p14="http://schemas.microsoft.com/office/powerpoint/2010/main" val="39047745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92" name="Rectangle 78">
            <a:extLst>
              <a:ext uri="{FF2B5EF4-FFF2-40B4-BE49-F238E27FC236}">
                <a16:creationId xmlns:a16="http://schemas.microsoft.com/office/drawing/2014/main" id="{823AC064-BC96-4F32-8AE1-B2FD38754823}"/>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83551" y="4332410"/>
            <a:ext cx="8579095" cy="138319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endParaRPr lang="en-US" sz="1350" b="0">
              <a:solidFill>
                <a:prstClr val="white"/>
              </a:solidFill>
              <a:latin typeface="Calibri" panose="020F0502020204030204"/>
            </a:endParaRPr>
          </a:p>
        </p:txBody>
      </p:sp>
      <p:cxnSp>
        <p:nvCxnSpPr>
          <p:cNvPr id="93" name="Straight Connector 80">
            <a:extLst>
              <a:ext uri="{FF2B5EF4-FFF2-40B4-BE49-F238E27FC236}">
                <a16:creationId xmlns:a16="http://schemas.microsoft.com/office/drawing/2014/main" id="{7E7C77BC-7138-40B1-A15B-20F57A494629}"/>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657350" y="5161268"/>
            <a:ext cx="582930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4" name="Straight Connector 82">
            <a:extLst>
              <a:ext uri="{FF2B5EF4-FFF2-40B4-BE49-F238E27FC236}">
                <a16:creationId xmlns:a16="http://schemas.microsoft.com/office/drawing/2014/main" id="{DB146403-F3D6-484B-B2ED-97F9565D0370}"/>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572000" y="1215562"/>
            <a:ext cx="0" cy="2743200"/>
          </a:xfrm>
          <a:prstGeom prst="line">
            <a:avLst/>
          </a:prstGeom>
          <a:ln w="101600" cmpd="dbl">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6" name="Picture 5" descr="Coexist">
            <a:extLst>
              <a:ext uri="{FF2B5EF4-FFF2-40B4-BE49-F238E27FC236}">
                <a16:creationId xmlns:a16="http://schemas.microsoft.com/office/drawing/2014/main" id="{9B4E0BFE-5531-4D63-BB92-172671A21A2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a:stretch/>
        </p:blipFill>
        <p:spPr bwMode="auto">
          <a:xfrm>
            <a:off x="240030" y="1625557"/>
            <a:ext cx="4091938" cy="192321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Coexist">
            <a:extLst>
              <a:ext uri="{FF2B5EF4-FFF2-40B4-BE49-F238E27FC236}">
                <a16:creationId xmlns:a16="http://schemas.microsoft.com/office/drawing/2014/main" id="{27A2741B-4276-4263-B514-1312CF1AAB4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a:stretch/>
        </p:blipFill>
        <p:spPr bwMode="auto">
          <a:xfrm>
            <a:off x="4812033" y="1840384"/>
            <a:ext cx="4091938" cy="1493557"/>
          </a:xfrm>
          <a:prstGeom prst="rect">
            <a:avLst/>
          </a:prstGeom>
          <a:noFill/>
          <a:extLst>
            <a:ext uri="{909E8E84-426E-40DD-AFC4-6F175D3DCCD1}">
              <a14:hiddenFill xmlns:a14="http://schemas.microsoft.com/office/drawing/2010/main">
                <a:solidFill>
                  <a:srgbClr val="FFFFFF"/>
                </a:solidFill>
              </a14:hiddenFill>
            </a:ext>
          </a:extLst>
        </p:spPr>
      </p:pic>
      <p:sp>
        <p:nvSpPr>
          <p:cNvPr id="54" name="Title 53">
            <a:extLst>
              <a:ext uri="{FF2B5EF4-FFF2-40B4-BE49-F238E27FC236}">
                <a16:creationId xmlns:a16="http://schemas.microsoft.com/office/drawing/2014/main" id="{5A9C5B12-C943-426B-A8B2-CCFC3E4B52FE}"/>
              </a:ext>
            </a:extLst>
          </p:cNvPr>
          <p:cNvSpPr>
            <a:spLocks noGrp="1"/>
          </p:cNvSpPr>
          <p:nvPr>
            <p:ph type="title"/>
          </p:nvPr>
        </p:nvSpPr>
        <p:spPr>
          <a:xfrm>
            <a:off x="395653" y="4424729"/>
            <a:ext cx="8354891" cy="697835"/>
          </a:xfrm>
        </p:spPr>
        <p:txBody>
          <a:bodyPr vert="horz" lIns="68580" tIns="34290" rIns="68580" bIns="34290" rtlCol="0" anchor="b">
            <a:normAutofit/>
          </a:bodyPr>
          <a:lstStyle/>
          <a:p>
            <a:pPr algn="ctr"/>
            <a:r>
              <a:rPr lang="en-US" sz="4050" dirty="0">
                <a:solidFill>
                  <a:schemeClr val="bg1"/>
                </a:solidFill>
              </a:rPr>
              <a:t>Express Route and Site-to-Site Co-Exist</a:t>
            </a:r>
          </a:p>
        </p:txBody>
      </p:sp>
    </p:spTree>
    <p:custDataLst>
      <p:tags r:id="rId1"/>
    </p:custDataLst>
    <p:extLst>
      <p:ext uri="{BB962C8B-B14F-4D97-AF65-F5344CB8AC3E}">
        <p14:creationId xmlns:p14="http://schemas.microsoft.com/office/powerpoint/2010/main" val="389020539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72" name="Rectangle 71">
            <a:extLst>
              <a:ext uri="{FF2B5EF4-FFF2-40B4-BE49-F238E27FC236}">
                <a16:creationId xmlns:a16="http://schemas.microsoft.com/office/drawing/2014/main" id="{047C8CCB-F95D-4249-92DD-651249D3535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57250"/>
            <a:ext cx="1510168" cy="514350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endParaRPr lang="en-US" sz="1350" b="0">
              <a:solidFill>
                <a:prstClr val="white"/>
              </a:solidFill>
              <a:latin typeface="Calibri" panose="020F0502020204030204"/>
            </a:endParaRPr>
          </a:p>
        </p:txBody>
      </p:sp>
      <p:pic>
        <p:nvPicPr>
          <p:cNvPr id="5125" name="Picture 2" descr="https://www.credera.com/wp-content/uploads/2016/11/azure1.png">
            <a:extLst>
              <a:ext uri="{FF2B5EF4-FFF2-40B4-BE49-F238E27FC236}">
                <a16:creationId xmlns:a16="http://schemas.microsoft.com/office/drawing/2014/main" id="{5F051764-59A0-4511-AF7E-2E07BBF210B3}"/>
              </a:ext>
            </a:extLst>
          </p:cNvPr>
          <p:cNvPicPr>
            <a:picLocks noGrp="1" noChangeAspect="1" noChangeArrowheads="1"/>
          </p:cNvPicPr>
          <p:nvPr>
            <p:ph sz="half" idx="1"/>
          </p:nvPr>
        </p:nvPicPr>
        <p:blipFill>
          <a:blip r:embed="rId4">
            <a:extLst>
              <a:ext uri="{28A0092B-C50C-407E-A947-70E740481C1C}">
                <a14:useLocalDpi xmlns:a14="http://schemas.microsoft.com/office/drawing/2010/main" val="0"/>
              </a:ext>
            </a:extLst>
          </a:blip>
          <a:srcRect/>
          <a:stretch>
            <a:fillRect/>
          </a:stretch>
        </p:blipFill>
        <p:spPr bwMode="auto">
          <a:xfrm>
            <a:off x="2872321" y="2212896"/>
            <a:ext cx="5391149" cy="312686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8BAEC909-23FC-445D-BFC6-BF2606CFE3DA}"/>
              </a:ext>
            </a:extLst>
          </p:cNvPr>
          <p:cNvSpPr>
            <a:spLocks noGrp="1"/>
          </p:cNvSpPr>
          <p:nvPr>
            <p:ph type="title"/>
          </p:nvPr>
        </p:nvSpPr>
        <p:spPr>
          <a:xfrm>
            <a:off x="480060" y="2413023"/>
            <a:ext cx="2064266" cy="2031956"/>
          </a:xfrm>
          <a:prstGeom prst="ellipse">
            <a:avLst/>
          </a:prstGeom>
          <a:solidFill>
            <a:schemeClr val="tx1">
              <a:lumMod val="85000"/>
              <a:lumOff val="15000"/>
            </a:schemeClr>
          </a:solidFill>
          <a:ln w="174625" cmpd="thinThick">
            <a:solidFill>
              <a:schemeClr val="tx1">
                <a:lumMod val="85000"/>
                <a:lumOff val="15000"/>
              </a:schemeClr>
            </a:solidFill>
          </a:ln>
        </p:spPr>
        <p:txBody>
          <a:bodyPr vert="horz" lIns="68580" tIns="34290" rIns="68580" bIns="34290" rtlCol="0" anchor="ctr">
            <a:normAutofit/>
          </a:bodyPr>
          <a:lstStyle/>
          <a:p>
            <a:pPr algn="ctr"/>
            <a:r>
              <a:rPr lang="en-US" sz="1950" dirty="0">
                <a:solidFill>
                  <a:schemeClr val="bg1"/>
                </a:solidFill>
              </a:rPr>
              <a:t>Integrating Web App with Virtual Network</a:t>
            </a:r>
          </a:p>
        </p:txBody>
      </p:sp>
    </p:spTree>
    <p:custDataLst>
      <p:tags r:id="rId1"/>
    </p:custDataLst>
    <p:extLst>
      <p:ext uri="{BB962C8B-B14F-4D97-AF65-F5344CB8AC3E}">
        <p14:creationId xmlns:p14="http://schemas.microsoft.com/office/powerpoint/2010/main" val="7704571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1">
            <a:extLst>
              <a:ext uri="{FF2B5EF4-FFF2-40B4-BE49-F238E27FC236}">
                <a16:creationId xmlns:a16="http://schemas.microsoft.com/office/drawing/2014/main" id="{BA4A3E08-7981-4A0E-B7BA-C412AD0D10AC}"/>
              </a:ext>
            </a:extLst>
          </p:cNvPr>
          <p:cNvSpPr>
            <a:spLocks noChangeArrowheads="1"/>
          </p:cNvSpPr>
          <p:nvPr/>
        </p:nvSpPr>
        <p:spPr bwMode="auto">
          <a:xfrm>
            <a:off x="1" y="614877"/>
            <a:ext cx="138564" cy="4847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anchor="ctr" anchorCtr="0" compatLnSpc="1">
            <a:prstTxWarp prst="textNoShape">
              <a:avLst/>
            </a:prstTxWarp>
            <a:spAutoFit/>
          </a:bodyPr>
          <a:lstStyle/>
          <a:p>
            <a:pPr defTabSz="685800" eaLnBrk="0" hangingPunct="0"/>
            <a:br>
              <a:rPr lang="en-US" altLang="en-US" sz="1350" b="0">
                <a:solidFill>
                  <a:prstClr val="black"/>
                </a:solidFill>
                <a:latin typeface="Arial" panose="020B0604020202020204" pitchFamily="34" charset="0"/>
                <a:cs typeface="+mn-cs"/>
              </a:rPr>
            </a:br>
            <a:endParaRPr lang="en-US" altLang="en-US" sz="1350" b="0">
              <a:solidFill>
                <a:prstClr val="black"/>
              </a:solidFill>
              <a:latin typeface="Arial" panose="020B0604020202020204" pitchFamily="34" charset="0"/>
              <a:cs typeface="+mn-cs"/>
            </a:endParaRPr>
          </a:p>
        </p:txBody>
      </p:sp>
      <p:graphicFrame>
        <p:nvGraphicFramePr>
          <p:cNvPr id="15" name="Table 14">
            <a:extLst>
              <a:ext uri="{FF2B5EF4-FFF2-40B4-BE49-F238E27FC236}">
                <a16:creationId xmlns:a16="http://schemas.microsoft.com/office/drawing/2014/main" id="{6A314598-044E-426E-96C3-818DBEEBE706}"/>
              </a:ext>
            </a:extLst>
          </p:cNvPr>
          <p:cNvGraphicFramePr>
            <a:graphicFrameLocks noGrp="1"/>
          </p:cNvGraphicFramePr>
          <p:nvPr>
            <p:extLst/>
          </p:nvPr>
        </p:nvGraphicFramePr>
        <p:xfrm>
          <a:off x="3449783" y="1002752"/>
          <a:ext cx="5590310" cy="4822616"/>
        </p:xfrm>
        <a:graphic>
          <a:graphicData uri="http://schemas.openxmlformats.org/drawingml/2006/table">
            <a:tbl>
              <a:tblPr/>
              <a:tblGrid>
                <a:gridCol w="1407968">
                  <a:extLst>
                    <a:ext uri="{9D8B030D-6E8A-4147-A177-3AD203B41FA5}">
                      <a16:colId xmlns:a16="http://schemas.microsoft.com/office/drawing/2014/main" val="3786957459"/>
                    </a:ext>
                  </a:extLst>
                </a:gridCol>
                <a:gridCol w="1394114">
                  <a:extLst>
                    <a:ext uri="{9D8B030D-6E8A-4147-A177-3AD203B41FA5}">
                      <a16:colId xmlns:a16="http://schemas.microsoft.com/office/drawing/2014/main" val="2512011081"/>
                    </a:ext>
                  </a:extLst>
                </a:gridCol>
                <a:gridCol w="1394114">
                  <a:extLst>
                    <a:ext uri="{9D8B030D-6E8A-4147-A177-3AD203B41FA5}">
                      <a16:colId xmlns:a16="http://schemas.microsoft.com/office/drawing/2014/main" val="167881094"/>
                    </a:ext>
                  </a:extLst>
                </a:gridCol>
                <a:gridCol w="1394114">
                  <a:extLst>
                    <a:ext uri="{9D8B030D-6E8A-4147-A177-3AD203B41FA5}">
                      <a16:colId xmlns:a16="http://schemas.microsoft.com/office/drawing/2014/main" val="3837844557"/>
                    </a:ext>
                  </a:extLst>
                </a:gridCol>
              </a:tblGrid>
              <a:tr h="365684">
                <a:tc>
                  <a:txBody>
                    <a:bodyPr/>
                    <a:lstStyle/>
                    <a:p>
                      <a:pPr algn="l" fontAlgn="b"/>
                      <a:br>
                        <a:rPr lang="en-US" sz="1100" b="1" dirty="0">
                          <a:effectLst/>
                          <a:latin typeface="segoe-ui_bold"/>
                        </a:rPr>
                      </a:br>
                      <a:endParaRPr lang="en-US" sz="1100" b="0" dirty="0">
                        <a:effectLst/>
                        <a:latin typeface="segoe-ui_semibold"/>
                      </a:endParaRPr>
                    </a:p>
                  </a:txBody>
                  <a:tcPr marL="30429" marR="30429" marT="22822" marB="22822"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7620" cap="flat" cmpd="sng" algn="ctr">
                      <a:solidFill>
                        <a:srgbClr val="E3E3E3"/>
                      </a:solidFill>
                      <a:prstDash val="solid"/>
                      <a:round/>
                      <a:headEnd type="none" w="med" len="med"/>
                      <a:tailEnd type="none" w="med" len="med"/>
                    </a:lnB>
                    <a:solidFill>
                      <a:srgbClr val="FFFFFF"/>
                    </a:solidFill>
                  </a:tcPr>
                </a:tc>
                <a:tc>
                  <a:txBody>
                    <a:bodyPr/>
                    <a:lstStyle/>
                    <a:p>
                      <a:pPr algn="ctr" fontAlgn="b"/>
                      <a:r>
                        <a:rPr lang="en-US" sz="1100" b="1" dirty="0">
                          <a:effectLst/>
                          <a:latin typeface="segoe-ui_bold"/>
                        </a:rPr>
                        <a:t>Point-to-Site</a:t>
                      </a:r>
                      <a:endParaRPr lang="en-US" sz="1100" b="0" dirty="0">
                        <a:effectLst/>
                        <a:latin typeface="segoe-ui_semibold"/>
                      </a:endParaRPr>
                    </a:p>
                  </a:txBody>
                  <a:tcPr marL="30429" marR="30429" marT="22822" marB="22822"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7620" cap="flat" cmpd="sng" algn="ctr">
                      <a:solidFill>
                        <a:srgbClr val="E3E3E3"/>
                      </a:solidFill>
                      <a:prstDash val="solid"/>
                      <a:round/>
                      <a:headEnd type="none" w="med" len="med"/>
                      <a:tailEnd type="none" w="med" len="med"/>
                    </a:lnB>
                    <a:solidFill>
                      <a:srgbClr val="FFFFFF"/>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1100" b="0" dirty="0">
                        <a:effectLst/>
                        <a:latin typeface="segoe-ui_semibold"/>
                      </a:endParaRPr>
                    </a:p>
                    <a:p>
                      <a:pPr algn="ctr" fontAlgn="b"/>
                      <a:r>
                        <a:rPr lang="en-US" sz="1100" b="1" dirty="0">
                          <a:effectLst/>
                          <a:latin typeface="segoe-ui_semibold"/>
                        </a:rPr>
                        <a:t>Site-to-Site</a:t>
                      </a:r>
                    </a:p>
                  </a:txBody>
                  <a:tcPr marL="30429" marR="30429" marT="22822" marB="22822"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7620" cap="flat" cmpd="sng" algn="ctr">
                      <a:solidFill>
                        <a:srgbClr val="E3E3E3"/>
                      </a:solidFill>
                      <a:prstDash val="solid"/>
                      <a:round/>
                      <a:headEnd type="none" w="med" len="med"/>
                      <a:tailEnd type="none" w="med" len="med"/>
                    </a:lnB>
                    <a:solidFill>
                      <a:srgbClr val="FFFFFF"/>
                    </a:solidFill>
                  </a:tcPr>
                </a:tc>
                <a:tc>
                  <a:txBody>
                    <a:bodyPr/>
                    <a:lstStyle/>
                    <a:p>
                      <a:pPr algn="ctr"/>
                      <a:r>
                        <a:rPr lang="en-US" sz="1100" b="1" dirty="0">
                          <a:effectLst/>
                          <a:latin typeface="segoe-ui_bold"/>
                        </a:rPr>
                        <a:t>ExpressRoute</a:t>
                      </a:r>
                      <a:endParaRPr lang="en-US" sz="1100" kern="1200" dirty="0">
                        <a:solidFill>
                          <a:schemeClr val="tx1"/>
                        </a:solidFill>
                        <a:effectLst/>
                        <a:latin typeface="+mn-lt"/>
                        <a:ea typeface="+mn-ea"/>
                        <a:cs typeface="+mn-cs"/>
                      </a:endParaRPr>
                    </a:p>
                  </a:txBody>
                  <a:tcPr marL="22822" marR="22822" marT="11411" marB="11411" anchor="b">
                    <a:lnL w="12700" cap="flat" cmpd="sng" algn="ctr">
                      <a:solidFill>
                        <a:srgbClr val="E3E3E3"/>
                      </a:solidFill>
                      <a:prstDash val="solid"/>
                      <a:round/>
                      <a:headEnd type="none" w="med" len="med"/>
                      <a:tailEnd type="none" w="med" len="med"/>
                    </a:lnL>
                    <a:lnB w="7620" cap="flat" cmpd="sng" algn="ctr">
                      <a:solidFill>
                        <a:srgbClr val="E3E3E3"/>
                      </a:solidFill>
                      <a:prstDash val="solid"/>
                      <a:round/>
                      <a:headEnd type="none" w="med" len="med"/>
                      <a:tailEnd type="none" w="med" len="med"/>
                    </a:lnB>
                    <a:noFill/>
                  </a:tcPr>
                </a:tc>
                <a:extLst>
                  <a:ext uri="{0D108BD9-81ED-4DB2-BD59-A6C34878D82A}">
                    <a16:rowId xmlns:a16="http://schemas.microsoft.com/office/drawing/2014/main" val="2142559680"/>
                  </a:ext>
                </a:extLst>
              </a:tr>
              <a:tr h="515705">
                <a:tc>
                  <a:txBody>
                    <a:bodyPr/>
                    <a:lstStyle/>
                    <a:p>
                      <a:pPr fontAlgn="t"/>
                      <a:r>
                        <a:rPr lang="en-US" sz="1100" b="1">
                          <a:effectLst/>
                          <a:latin typeface="segoe-ui_bold"/>
                        </a:rPr>
                        <a:t>Azure Supported Services</a:t>
                      </a:r>
                      <a:endParaRPr lang="en-US" sz="1100">
                        <a:effectLst/>
                      </a:endParaRPr>
                    </a:p>
                  </a:txBody>
                  <a:tcPr marL="30429" marR="30429" marT="22822" marB="2282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7620" cap="flat" cmpd="sng" algn="ctr">
                      <a:solidFill>
                        <a:srgbClr val="E3E3E3"/>
                      </a:solidFill>
                      <a:prstDash val="solid"/>
                      <a:round/>
                      <a:headEnd type="none" w="med" len="med"/>
                      <a:tailEnd type="none" w="med" len="med"/>
                    </a:lnT>
                    <a:lnB w="7620" cap="flat" cmpd="sng" algn="ctr">
                      <a:solidFill>
                        <a:srgbClr val="E3E3E3"/>
                      </a:solidFill>
                      <a:prstDash val="solid"/>
                      <a:round/>
                      <a:headEnd type="none" w="med" len="med"/>
                      <a:tailEnd type="none" w="med" len="med"/>
                    </a:lnB>
                    <a:solidFill>
                      <a:srgbClr val="FFFFFF"/>
                    </a:solidFill>
                  </a:tcPr>
                </a:tc>
                <a:tc>
                  <a:txBody>
                    <a:bodyPr/>
                    <a:lstStyle/>
                    <a:p>
                      <a:pPr fontAlgn="t"/>
                      <a:r>
                        <a:rPr lang="en-US" sz="1100">
                          <a:effectLst/>
                        </a:rPr>
                        <a:t>Cloud Services and Virtual Machines</a:t>
                      </a:r>
                    </a:p>
                  </a:txBody>
                  <a:tcPr marL="30429" marR="30429" marT="22822" marB="2282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7620" cap="flat" cmpd="sng" algn="ctr">
                      <a:solidFill>
                        <a:srgbClr val="E3E3E3"/>
                      </a:solidFill>
                      <a:prstDash val="solid"/>
                      <a:round/>
                      <a:headEnd type="none" w="med" len="med"/>
                      <a:tailEnd type="none" w="med" len="med"/>
                    </a:lnT>
                    <a:lnB w="7620" cap="flat" cmpd="sng" algn="ctr">
                      <a:solidFill>
                        <a:srgbClr val="E3E3E3"/>
                      </a:solidFill>
                      <a:prstDash val="solid"/>
                      <a:round/>
                      <a:headEnd type="none" w="med" len="med"/>
                      <a:tailEnd type="none" w="med" len="med"/>
                    </a:lnB>
                    <a:solidFill>
                      <a:srgbClr val="FFFFFF"/>
                    </a:solidFill>
                  </a:tcPr>
                </a:tc>
                <a:tc>
                  <a:txBody>
                    <a:bodyPr/>
                    <a:lstStyle/>
                    <a:p>
                      <a:pPr fontAlgn="t"/>
                      <a:r>
                        <a:rPr lang="en-US" sz="1100" dirty="0">
                          <a:effectLst/>
                        </a:rPr>
                        <a:t>Cloud Services and Virtual Machines</a:t>
                      </a:r>
                    </a:p>
                  </a:txBody>
                  <a:tcPr marL="30429" marR="30429" marT="22822" marB="2282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7620" cap="flat" cmpd="sng" algn="ctr">
                      <a:solidFill>
                        <a:srgbClr val="E3E3E3"/>
                      </a:solidFill>
                      <a:prstDash val="solid"/>
                      <a:round/>
                      <a:headEnd type="none" w="med" len="med"/>
                      <a:tailEnd type="none" w="med" len="med"/>
                    </a:lnT>
                    <a:lnB w="7620" cap="flat" cmpd="sng" algn="ctr">
                      <a:solidFill>
                        <a:srgbClr val="E3E3E3"/>
                      </a:solidFill>
                      <a:prstDash val="solid"/>
                      <a:round/>
                      <a:headEnd type="none" w="med" len="med"/>
                      <a:tailEnd type="none" w="med" len="med"/>
                    </a:lnB>
                    <a:solidFill>
                      <a:srgbClr val="FFFFFF"/>
                    </a:solidFill>
                  </a:tcPr>
                </a:tc>
                <a:tc>
                  <a:txBody>
                    <a:bodyPr/>
                    <a:lstStyle/>
                    <a:p>
                      <a:pPr fontAlgn="t"/>
                      <a:r>
                        <a:rPr lang="en-US" sz="1100" u="none" strike="noStrike" dirty="0">
                          <a:solidFill>
                            <a:srgbClr val="0078D7"/>
                          </a:solidFill>
                          <a:effectLst/>
                          <a:hlinkClick r:id="rId4"/>
                        </a:rPr>
                        <a:t>Services list</a:t>
                      </a:r>
                      <a:endParaRPr lang="en-US" sz="1100" dirty="0">
                        <a:effectLst/>
                      </a:endParaRPr>
                    </a:p>
                  </a:txBody>
                  <a:tcPr marL="30429" marR="30429" marT="22822" marB="2282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7620" cap="flat" cmpd="sng" algn="ctr">
                      <a:solidFill>
                        <a:srgbClr val="E3E3E3"/>
                      </a:solidFill>
                      <a:prstDash val="solid"/>
                      <a:round/>
                      <a:headEnd type="none" w="med" len="med"/>
                      <a:tailEnd type="none" w="med" len="med"/>
                    </a:lnT>
                    <a:lnB w="7620"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3353976583"/>
                  </a:ext>
                </a:extLst>
              </a:tr>
              <a:tr h="829658">
                <a:tc>
                  <a:txBody>
                    <a:bodyPr/>
                    <a:lstStyle/>
                    <a:p>
                      <a:pPr fontAlgn="t"/>
                      <a:r>
                        <a:rPr lang="en-US" sz="1100" b="1" dirty="0">
                          <a:effectLst/>
                          <a:latin typeface="segoe-ui_bold"/>
                        </a:rPr>
                        <a:t>Typical Bandwidths</a:t>
                      </a:r>
                      <a:endParaRPr lang="en-US" sz="1100" dirty="0">
                        <a:effectLst/>
                      </a:endParaRPr>
                    </a:p>
                  </a:txBody>
                  <a:tcPr marL="30429" marR="30429" marT="22822" marB="2282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7620" cap="flat" cmpd="sng" algn="ctr">
                      <a:solidFill>
                        <a:srgbClr val="E3E3E3"/>
                      </a:solidFill>
                      <a:prstDash val="solid"/>
                      <a:round/>
                      <a:headEnd type="none" w="med" len="med"/>
                      <a:tailEnd type="none" w="med" len="med"/>
                    </a:lnT>
                    <a:lnB w="7620" cap="flat" cmpd="sng" algn="ctr">
                      <a:solidFill>
                        <a:srgbClr val="E3E3E3"/>
                      </a:solidFill>
                      <a:prstDash val="solid"/>
                      <a:round/>
                      <a:headEnd type="none" w="med" len="med"/>
                      <a:tailEnd type="none" w="med" len="med"/>
                    </a:lnB>
                    <a:solidFill>
                      <a:srgbClr val="FFFFFF"/>
                    </a:solidFill>
                  </a:tcPr>
                </a:tc>
                <a:tc>
                  <a:txBody>
                    <a:bodyPr/>
                    <a:lstStyle/>
                    <a:p>
                      <a:pPr fontAlgn="t"/>
                      <a:r>
                        <a:rPr lang="en-US" sz="1100">
                          <a:effectLst/>
                        </a:rPr>
                        <a:t>Typically &lt; 100 Mbps aggregate</a:t>
                      </a:r>
                    </a:p>
                  </a:txBody>
                  <a:tcPr marL="30429" marR="30429" marT="22822" marB="2282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7620" cap="flat" cmpd="sng" algn="ctr">
                      <a:solidFill>
                        <a:srgbClr val="E3E3E3"/>
                      </a:solidFill>
                      <a:prstDash val="solid"/>
                      <a:round/>
                      <a:headEnd type="none" w="med" len="med"/>
                      <a:tailEnd type="none" w="med" len="med"/>
                    </a:lnT>
                    <a:lnB w="7620" cap="flat" cmpd="sng" algn="ctr">
                      <a:solidFill>
                        <a:srgbClr val="E3E3E3"/>
                      </a:solidFill>
                      <a:prstDash val="solid"/>
                      <a:round/>
                      <a:headEnd type="none" w="med" len="med"/>
                      <a:tailEnd type="none" w="med" len="med"/>
                    </a:lnB>
                    <a:solidFill>
                      <a:srgbClr val="FFFFFF"/>
                    </a:solidFill>
                  </a:tcPr>
                </a:tc>
                <a:tc>
                  <a:txBody>
                    <a:bodyPr/>
                    <a:lstStyle/>
                    <a:p>
                      <a:pPr fontAlgn="t"/>
                      <a:r>
                        <a:rPr lang="en-US" sz="1100" dirty="0">
                          <a:effectLst/>
                        </a:rPr>
                        <a:t>Typically &lt; 1 Gbps aggregate</a:t>
                      </a:r>
                    </a:p>
                  </a:txBody>
                  <a:tcPr marL="30429" marR="30429" marT="22822" marB="2282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7620" cap="flat" cmpd="sng" algn="ctr">
                      <a:solidFill>
                        <a:srgbClr val="E3E3E3"/>
                      </a:solidFill>
                      <a:prstDash val="solid"/>
                      <a:round/>
                      <a:headEnd type="none" w="med" len="med"/>
                      <a:tailEnd type="none" w="med" len="med"/>
                    </a:lnT>
                    <a:lnB w="7620" cap="flat" cmpd="sng" algn="ctr">
                      <a:solidFill>
                        <a:srgbClr val="E3E3E3"/>
                      </a:solidFill>
                      <a:prstDash val="solid"/>
                      <a:round/>
                      <a:headEnd type="none" w="med" len="med"/>
                      <a:tailEnd type="none" w="med" len="med"/>
                    </a:lnB>
                    <a:solidFill>
                      <a:srgbClr val="FFFFFF"/>
                    </a:solidFill>
                  </a:tcPr>
                </a:tc>
                <a:tc>
                  <a:txBody>
                    <a:bodyPr/>
                    <a:lstStyle/>
                    <a:p>
                      <a:pPr fontAlgn="t"/>
                      <a:r>
                        <a:rPr lang="en-US" sz="1100" dirty="0">
                          <a:effectLst/>
                        </a:rPr>
                        <a:t>50 Mbps, 100 Mbps, 200 Mbps, 500 Mbps, 1 Gbps, 2 Gbps, 5 Gbps, 10 Gbps</a:t>
                      </a:r>
                    </a:p>
                  </a:txBody>
                  <a:tcPr marL="30429" marR="30429" marT="22822" marB="2282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7620" cap="flat" cmpd="sng" algn="ctr">
                      <a:solidFill>
                        <a:srgbClr val="E3E3E3"/>
                      </a:solidFill>
                      <a:prstDash val="solid"/>
                      <a:round/>
                      <a:headEnd type="none" w="med" len="med"/>
                      <a:tailEnd type="none" w="med" len="med"/>
                    </a:lnT>
                    <a:lnB w="7620"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3349024453"/>
                  </a:ext>
                </a:extLst>
              </a:tr>
              <a:tr h="727649">
                <a:tc>
                  <a:txBody>
                    <a:bodyPr/>
                    <a:lstStyle/>
                    <a:p>
                      <a:pPr fontAlgn="t"/>
                      <a:r>
                        <a:rPr lang="en-US" sz="1100" b="1" dirty="0">
                          <a:effectLst/>
                          <a:latin typeface="segoe-ui_bold"/>
                        </a:rPr>
                        <a:t>Protocols Supported</a:t>
                      </a:r>
                      <a:endParaRPr lang="en-US" sz="1100" dirty="0">
                        <a:effectLst/>
                      </a:endParaRPr>
                    </a:p>
                  </a:txBody>
                  <a:tcPr marL="30429" marR="30429" marT="22822" marB="2282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7620" cap="flat" cmpd="sng" algn="ctr">
                      <a:solidFill>
                        <a:srgbClr val="E3E3E3"/>
                      </a:solidFill>
                      <a:prstDash val="solid"/>
                      <a:round/>
                      <a:headEnd type="none" w="med" len="med"/>
                      <a:tailEnd type="none" w="med" len="med"/>
                    </a:lnT>
                    <a:lnB w="7620" cap="flat" cmpd="sng" algn="ctr">
                      <a:solidFill>
                        <a:srgbClr val="E3E3E3"/>
                      </a:solidFill>
                      <a:prstDash val="solid"/>
                      <a:round/>
                      <a:headEnd type="none" w="med" len="med"/>
                      <a:tailEnd type="none" w="med" len="med"/>
                    </a:lnB>
                    <a:solidFill>
                      <a:srgbClr val="FFFFFF"/>
                    </a:solidFill>
                  </a:tcPr>
                </a:tc>
                <a:tc>
                  <a:txBody>
                    <a:bodyPr/>
                    <a:lstStyle/>
                    <a:p>
                      <a:pPr fontAlgn="t"/>
                      <a:r>
                        <a:rPr lang="en-US" sz="1100">
                          <a:effectLst/>
                        </a:rPr>
                        <a:t>Secure Sockets Tunneling Protocol (SSTP)</a:t>
                      </a:r>
                    </a:p>
                  </a:txBody>
                  <a:tcPr marL="30429" marR="30429" marT="22822" marB="2282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7620" cap="flat" cmpd="sng" algn="ctr">
                      <a:solidFill>
                        <a:srgbClr val="E3E3E3"/>
                      </a:solidFill>
                      <a:prstDash val="solid"/>
                      <a:round/>
                      <a:headEnd type="none" w="med" len="med"/>
                      <a:tailEnd type="none" w="med" len="med"/>
                    </a:lnT>
                    <a:lnB w="7620" cap="flat" cmpd="sng" algn="ctr">
                      <a:solidFill>
                        <a:srgbClr val="E3E3E3"/>
                      </a:solidFill>
                      <a:prstDash val="solid"/>
                      <a:round/>
                      <a:headEnd type="none" w="med" len="med"/>
                      <a:tailEnd type="none" w="med" len="med"/>
                    </a:lnB>
                    <a:solidFill>
                      <a:srgbClr val="FFFFFF"/>
                    </a:solidFill>
                  </a:tcPr>
                </a:tc>
                <a:tc>
                  <a:txBody>
                    <a:bodyPr/>
                    <a:lstStyle/>
                    <a:p>
                      <a:pPr fontAlgn="t"/>
                      <a:r>
                        <a:rPr lang="en-US" sz="1100" dirty="0">
                          <a:effectLst/>
                        </a:rPr>
                        <a:t>IPsec</a:t>
                      </a:r>
                    </a:p>
                  </a:txBody>
                  <a:tcPr marL="30429" marR="30429" marT="22822" marB="2282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7620" cap="flat" cmpd="sng" algn="ctr">
                      <a:solidFill>
                        <a:srgbClr val="E3E3E3"/>
                      </a:solidFill>
                      <a:prstDash val="solid"/>
                      <a:round/>
                      <a:headEnd type="none" w="med" len="med"/>
                      <a:tailEnd type="none" w="med" len="med"/>
                    </a:lnT>
                    <a:lnB w="7620" cap="flat" cmpd="sng" algn="ctr">
                      <a:solidFill>
                        <a:srgbClr val="E3E3E3"/>
                      </a:solidFill>
                      <a:prstDash val="solid"/>
                      <a:round/>
                      <a:headEnd type="none" w="med" len="med"/>
                      <a:tailEnd type="none" w="med" len="med"/>
                    </a:lnB>
                    <a:solidFill>
                      <a:srgbClr val="FFFFFF"/>
                    </a:solidFill>
                  </a:tcPr>
                </a:tc>
                <a:tc>
                  <a:txBody>
                    <a:bodyPr/>
                    <a:lstStyle/>
                    <a:p>
                      <a:pPr fontAlgn="t"/>
                      <a:r>
                        <a:rPr lang="en-US" sz="1100" dirty="0">
                          <a:effectLst/>
                        </a:rPr>
                        <a:t>Direct connection over VLANs, NSP's VPN technologies (MPLS, VPLS,...)</a:t>
                      </a:r>
                    </a:p>
                  </a:txBody>
                  <a:tcPr marL="30429" marR="30429" marT="22822" marB="2282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7620" cap="flat" cmpd="sng" algn="ctr">
                      <a:solidFill>
                        <a:srgbClr val="E3E3E3"/>
                      </a:solidFill>
                      <a:prstDash val="solid"/>
                      <a:round/>
                      <a:headEnd type="none" w="med" len="med"/>
                      <a:tailEnd type="none" w="med" len="med"/>
                    </a:lnT>
                    <a:lnB w="7620"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820667617"/>
                  </a:ext>
                </a:extLst>
              </a:tr>
              <a:tr h="768632">
                <a:tc>
                  <a:txBody>
                    <a:bodyPr/>
                    <a:lstStyle/>
                    <a:p>
                      <a:pPr fontAlgn="t"/>
                      <a:r>
                        <a:rPr lang="en-US" sz="1100" b="1" dirty="0">
                          <a:effectLst/>
                          <a:latin typeface="segoe-ui_bold"/>
                        </a:rPr>
                        <a:t>Routing</a:t>
                      </a:r>
                      <a:endParaRPr lang="en-US" sz="1100" dirty="0">
                        <a:effectLst/>
                      </a:endParaRPr>
                    </a:p>
                  </a:txBody>
                  <a:tcPr marL="30429" marR="30429" marT="22822" marB="2282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7620" cap="flat" cmpd="sng" algn="ctr">
                      <a:solidFill>
                        <a:srgbClr val="E3E3E3"/>
                      </a:solidFill>
                      <a:prstDash val="solid"/>
                      <a:round/>
                      <a:headEnd type="none" w="med" len="med"/>
                      <a:tailEnd type="none" w="med" len="med"/>
                    </a:lnT>
                    <a:lnB w="7620" cap="flat" cmpd="sng" algn="ctr">
                      <a:solidFill>
                        <a:srgbClr val="E3E3E3"/>
                      </a:solidFill>
                      <a:prstDash val="solid"/>
                      <a:round/>
                      <a:headEnd type="none" w="med" len="med"/>
                      <a:tailEnd type="none" w="med" len="med"/>
                    </a:lnB>
                    <a:solidFill>
                      <a:srgbClr val="FFFFFF"/>
                    </a:solidFill>
                  </a:tcPr>
                </a:tc>
                <a:tc>
                  <a:txBody>
                    <a:bodyPr/>
                    <a:lstStyle/>
                    <a:p>
                      <a:pPr fontAlgn="t"/>
                      <a:r>
                        <a:rPr lang="en-US" sz="1100" dirty="0">
                          <a:effectLst/>
                        </a:rPr>
                        <a:t>Route Based (dynamic)</a:t>
                      </a:r>
                    </a:p>
                  </a:txBody>
                  <a:tcPr marL="30429" marR="30429" marT="22822" marB="2282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7620" cap="flat" cmpd="sng" algn="ctr">
                      <a:solidFill>
                        <a:srgbClr val="E3E3E3"/>
                      </a:solidFill>
                      <a:prstDash val="solid"/>
                      <a:round/>
                      <a:headEnd type="none" w="med" len="med"/>
                      <a:tailEnd type="none" w="med" len="med"/>
                    </a:lnT>
                    <a:lnB w="7620" cap="flat" cmpd="sng" algn="ctr">
                      <a:solidFill>
                        <a:srgbClr val="E3E3E3"/>
                      </a:solidFill>
                      <a:prstDash val="solid"/>
                      <a:round/>
                      <a:headEnd type="none" w="med" len="med"/>
                      <a:tailEnd type="none" w="med" len="med"/>
                    </a:lnB>
                    <a:solidFill>
                      <a:srgbClr val="FFFFFF"/>
                    </a:solidFill>
                  </a:tcPr>
                </a:tc>
                <a:tc>
                  <a:txBody>
                    <a:bodyPr/>
                    <a:lstStyle/>
                    <a:p>
                      <a:pPr fontAlgn="t"/>
                      <a:r>
                        <a:rPr lang="en-US" sz="1100" dirty="0">
                          <a:effectLst/>
                        </a:rPr>
                        <a:t>We support Policy Based (static routing) and Route Based (dynamic routing VPN)</a:t>
                      </a:r>
                    </a:p>
                  </a:txBody>
                  <a:tcPr marL="30429" marR="30429" marT="22822" marB="2282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7620" cap="flat" cmpd="sng" algn="ctr">
                      <a:solidFill>
                        <a:srgbClr val="E3E3E3"/>
                      </a:solidFill>
                      <a:prstDash val="solid"/>
                      <a:round/>
                      <a:headEnd type="none" w="med" len="med"/>
                      <a:tailEnd type="none" w="med" len="med"/>
                    </a:lnT>
                    <a:lnB w="7620" cap="flat" cmpd="sng" algn="ctr">
                      <a:solidFill>
                        <a:srgbClr val="E3E3E3"/>
                      </a:solidFill>
                      <a:prstDash val="solid"/>
                      <a:round/>
                      <a:headEnd type="none" w="med" len="med"/>
                      <a:tailEnd type="none" w="med" len="med"/>
                    </a:lnB>
                    <a:solidFill>
                      <a:srgbClr val="FFFFFF"/>
                    </a:solidFill>
                  </a:tcPr>
                </a:tc>
                <a:tc>
                  <a:txBody>
                    <a:bodyPr/>
                    <a:lstStyle/>
                    <a:p>
                      <a:pPr fontAlgn="t"/>
                      <a:r>
                        <a:rPr lang="en-US" sz="1100" dirty="0">
                          <a:effectLst/>
                        </a:rPr>
                        <a:t>BGP</a:t>
                      </a:r>
                    </a:p>
                  </a:txBody>
                  <a:tcPr marL="30429" marR="30429" marT="22822" marB="2282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7620" cap="flat" cmpd="sng" algn="ctr">
                      <a:solidFill>
                        <a:srgbClr val="E3E3E3"/>
                      </a:solidFill>
                      <a:prstDash val="solid"/>
                      <a:round/>
                      <a:headEnd type="none" w="med" len="med"/>
                      <a:tailEnd type="none" w="med" len="med"/>
                    </a:lnT>
                    <a:lnB w="7620"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1748118918"/>
                  </a:ext>
                </a:extLst>
              </a:tr>
              <a:tr h="365684">
                <a:tc>
                  <a:txBody>
                    <a:bodyPr/>
                    <a:lstStyle/>
                    <a:p>
                      <a:pPr fontAlgn="t"/>
                      <a:r>
                        <a:rPr lang="en-US" sz="1100" b="1">
                          <a:effectLst/>
                          <a:latin typeface="segoe-ui_bold"/>
                        </a:rPr>
                        <a:t>Connection resiliency</a:t>
                      </a:r>
                      <a:endParaRPr lang="en-US" sz="1100">
                        <a:effectLst/>
                      </a:endParaRPr>
                    </a:p>
                  </a:txBody>
                  <a:tcPr marL="30429" marR="30429" marT="22822" marB="2282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7620" cap="flat" cmpd="sng" algn="ctr">
                      <a:solidFill>
                        <a:srgbClr val="E3E3E3"/>
                      </a:solidFill>
                      <a:prstDash val="solid"/>
                      <a:round/>
                      <a:headEnd type="none" w="med" len="med"/>
                      <a:tailEnd type="none" w="med" len="med"/>
                    </a:lnT>
                    <a:lnB w="7620" cap="flat" cmpd="sng" algn="ctr">
                      <a:solidFill>
                        <a:srgbClr val="E3E3E3"/>
                      </a:solidFill>
                      <a:prstDash val="solid"/>
                      <a:round/>
                      <a:headEnd type="none" w="med" len="med"/>
                      <a:tailEnd type="none" w="med" len="med"/>
                    </a:lnB>
                    <a:solidFill>
                      <a:srgbClr val="FFFFFF"/>
                    </a:solidFill>
                  </a:tcPr>
                </a:tc>
                <a:tc>
                  <a:txBody>
                    <a:bodyPr/>
                    <a:lstStyle/>
                    <a:p>
                      <a:pPr fontAlgn="t"/>
                      <a:r>
                        <a:rPr lang="en-US" sz="1100">
                          <a:effectLst/>
                        </a:rPr>
                        <a:t>active-passive</a:t>
                      </a:r>
                    </a:p>
                  </a:txBody>
                  <a:tcPr marL="30429" marR="30429" marT="22822" marB="2282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7620" cap="flat" cmpd="sng" algn="ctr">
                      <a:solidFill>
                        <a:srgbClr val="E3E3E3"/>
                      </a:solidFill>
                      <a:prstDash val="solid"/>
                      <a:round/>
                      <a:headEnd type="none" w="med" len="med"/>
                      <a:tailEnd type="none" w="med" len="med"/>
                    </a:lnT>
                    <a:lnB w="7620" cap="flat" cmpd="sng" algn="ctr">
                      <a:solidFill>
                        <a:srgbClr val="E3E3E3"/>
                      </a:solidFill>
                      <a:prstDash val="solid"/>
                      <a:round/>
                      <a:headEnd type="none" w="med" len="med"/>
                      <a:tailEnd type="none" w="med" len="med"/>
                    </a:lnB>
                    <a:solidFill>
                      <a:srgbClr val="FFFFFF"/>
                    </a:solidFill>
                  </a:tcPr>
                </a:tc>
                <a:tc>
                  <a:txBody>
                    <a:bodyPr/>
                    <a:lstStyle/>
                    <a:p>
                      <a:pPr fontAlgn="t"/>
                      <a:r>
                        <a:rPr lang="en-US" sz="1100">
                          <a:effectLst/>
                        </a:rPr>
                        <a:t>active-passive or active-active</a:t>
                      </a:r>
                    </a:p>
                  </a:txBody>
                  <a:tcPr marL="30429" marR="30429" marT="22822" marB="2282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7620" cap="flat" cmpd="sng" algn="ctr">
                      <a:solidFill>
                        <a:srgbClr val="E3E3E3"/>
                      </a:solidFill>
                      <a:prstDash val="solid"/>
                      <a:round/>
                      <a:headEnd type="none" w="med" len="med"/>
                      <a:tailEnd type="none" w="med" len="med"/>
                    </a:lnT>
                    <a:lnB w="7620" cap="flat" cmpd="sng" algn="ctr">
                      <a:solidFill>
                        <a:srgbClr val="E3E3E3"/>
                      </a:solidFill>
                      <a:prstDash val="solid"/>
                      <a:round/>
                      <a:headEnd type="none" w="med" len="med"/>
                      <a:tailEnd type="none" w="med" len="med"/>
                    </a:lnB>
                    <a:solidFill>
                      <a:srgbClr val="FFFFFF"/>
                    </a:solidFill>
                  </a:tcPr>
                </a:tc>
                <a:tc>
                  <a:txBody>
                    <a:bodyPr/>
                    <a:lstStyle/>
                    <a:p>
                      <a:pPr fontAlgn="t"/>
                      <a:r>
                        <a:rPr lang="en-US" sz="1100" dirty="0">
                          <a:effectLst/>
                        </a:rPr>
                        <a:t>active-active</a:t>
                      </a:r>
                    </a:p>
                  </a:txBody>
                  <a:tcPr marL="30429" marR="30429" marT="22822" marB="2282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7620" cap="flat" cmpd="sng" algn="ctr">
                      <a:solidFill>
                        <a:srgbClr val="E3E3E3"/>
                      </a:solidFill>
                      <a:prstDash val="solid"/>
                      <a:round/>
                      <a:headEnd type="none" w="med" len="med"/>
                      <a:tailEnd type="none" w="med" len="med"/>
                    </a:lnT>
                    <a:lnB w="7620"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1237510532"/>
                  </a:ext>
                </a:extLst>
              </a:tr>
              <a:tr h="1026698">
                <a:tc>
                  <a:txBody>
                    <a:bodyPr/>
                    <a:lstStyle/>
                    <a:p>
                      <a:pPr fontAlgn="t"/>
                      <a:r>
                        <a:rPr lang="en-US" sz="1100" b="1">
                          <a:effectLst/>
                          <a:latin typeface="segoe-ui_bold"/>
                        </a:rPr>
                        <a:t>Typical use case</a:t>
                      </a:r>
                      <a:endParaRPr lang="en-US" sz="1100">
                        <a:effectLst/>
                      </a:endParaRPr>
                    </a:p>
                  </a:txBody>
                  <a:tcPr marL="30429" marR="30429" marT="22822" marB="2282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7620"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tc>
                  <a:txBody>
                    <a:bodyPr/>
                    <a:lstStyle/>
                    <a:p>
                      <a:pPr fontAlgn="t"/>
                      <a:r>
                        <a:rPr lang="en-US" sz="1100" dirty="0">
                          <a:effectLst/>
                        </a:rPr>
                        <a:t>Prototyping, dev / test / lab scenarios for cloud services and virtual machines</a:t>
                      </a:r>
                    </a:p>
                  </a:txBody>
                  <a:tcPr marL="30429" marR="30429" marT="22822" marB="2282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7620"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tc>
                  <a:txBody>
                    <a:bodyPr/>
                    <a:lstStyle/>
                    <a:p>
                      <a:pPr fontAlgn="t"/>
                      <a:r>
                        <a:rPr lang="en-US" sz="1100">
                          <a:effectLst/>
                        </a:rPr>
                        <a:t>Dev / test / lab scenarios and small scale production workloads for cloud services and virtual machines</a:t>
                      </a:r>
                    </a:p>
                  </a:txBody>
                  <a:tcPr marL="30429" marR="30429" marT="22822" marB="2282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7620"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tc>
                  <a:txBody>
                    <a:bodyPr/>
                    <a:lstStyle/>
                    <a:p>
                      <a:pPr fontAlgn="t"/>
                      <a:r>
                        <a:rPr lang="en-US" sz="1100" dirty="0">
                          <a:effectLst/>
                        </a:rPr>
                        <a:t>Access to all Azure services (validated list), Enterprise-class and mission critical workloads, Backup, Big Data, Azure as a DR site</a:t>
                      </a:r>
                    </a:p>
                  </a:txBody>
                  <a:tcPr marL="30429" marR="30429" marT="22822" marB="2282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7620"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1367581600"/>
                  </a:ext>
                </a:extLst>
              </a:tr>
            </a:tbl>
          </a:graphicData>
        </a:graphic>
      </p:graphicFrame>
    </p:spTree>
    <p:custDataLst>
      <p:tags r:id="rId1"/>
    </p:custDataLst>
    <p:extLst>
      <p:ext uri="{BB962C8B-B14F-4D97-AF65-F5344CB8AC3E}">
        <p14:creationId xmlns:p14="http://schemas.microsoft.com/office/powerpoint/2010/main" val="220104477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FCF126C-A259-4DBF-8CE0-67FE68E56322}"/>
              </a:ext>
            </a:extLst>
          </p:cNvPr>
          <p:cNvSpPr>
            <a:spLocks noGrp="1"/>
          </p:cNvSpPr>
          <p:nvPr>
            <p:ph type="title"/>
          </p:nvPr>
        </p:nvSpPr>
        <p:spPr/>
        <p:txBody>
          <a:bodyPr>
            <a:normAutofit/>
          </a:bodyPr>
          <a:lstStyle/>
          <a:p>
            <a:pPr algn="r"/>
            <a:r>
              <a:rPr lang="en-US" dirty="0">
                <a:solidFill>
                  <a:schemeClr val="accent1"/>
                </a:solidFill>
              </a:rPr>
              <a:t>Design Security Strategies</a:t>
            </a:r>
          </a:p>
        </p:txBody>
      </p:sp>
      <p:sp>
        <p:nvSpPr>
          <p:cNvPr id="2" name="Text Placeholder 1">
            <a:extLst>
              <a:ext uri="{FF2B5EF4-FFF2-40B4-BE49-F238E27FC236}">
                <a16:creationId xmlns:a16="http://schemas.microsoft.com/office/drawing/2014/main" id="{86E31ABE-565F-4601-967A-C80E6F13B09C}"/>
              </a:ext>
            </a:extLst>
          </p:cNvPr>
          <p:cNvSpPr>
            <a:spLocks noGrp="1"/>
          </p:cNvSpPr>
          <p:nvPr>
            <p:ph type="body" sz="quarter" idx="10"/>
          </p:nvPr>
        </p:nvSpPr>
        <p:spPr/>
        <p:txBody>
          <a:bodyPr/>
          <a:lstStyle/>
          <a:p>
            <a:endParaRPr lang="en-US"/>
          </a:p>
        </p:txBody>
      </p:sp>
      <p:grpSp>
        <p:nvGrpSpPr>
          <p:cNvPr id="10" name="Group 9">
            <a:extLst>
              <a:ext uri="{FF2B5EF4-FFF2-40B4-BE49-F238E27FC236}">
                <a16:creationId xmlns:a16="http://schemas.microsoft.com/office/drawing/2014/main" id="{514FD3AE-8FE2-4ACC-8CBA-7289EC92CF23}"/>
              </a:ext>
            </a:extLst>
          </p:cNvPr>
          <p:cNvGrpSpPr/>
          <p:nvPr/>
        </p:nvGrpSpPr>
        <p:grpSpPr>
          <a:xfrm>
            <a:off x="4668300" y="1580850"/>
            <a:ext cx="2505600" cy="3612600"/>
            <a:chOff x="6014985" y="336347"/>
            <a:chExt cx="4319877" cy="6217888"/>
          </a:xfrm>
        </p:grpSpPr>
        <p:grpSp>
          <p:nvGrpSpPr>
            <p:cNvPr id="17" name="Group 16">
              <a:extLst>
                <a:ext uri="{FF2B5EF4-FFF2-40B4-BE49-F238E27FC236}">
                  <a16:creationId xmlns:a16="http://schemas.microsoft.com/office/drawing/2014/main" id="{A16FA903-8587-4BA8-B802-54AB07B2E157}"/>
                </a:ext>
              </a:extLst>
            </p:cNvPr>
            <p:cNvGrpSpPr/>
            <p:nvPr>
              <p:custDataLst>
                <p:custData r:id="rId2"/>
              </p:custDataLst>
            </p:nvPr>
          </p:nvGrpSpPr>
          <p:grpSpPr>
            <a:xfrm>
              <a:off x="6014985" y="336347"/>
              <a:ext cx="4319877" cy="6217888"/>
              <a:chOff x="7498383" y="479775"/>
              <a:chExt cx="4472322" cy="6437312"/>
            </a:xfrm>
          </p:grpSpPr>
          <p:grpSp>
            <p:nvGrpSpPr>
              <p:cNvPr id="19" name="Group 18">
                <a:extLst>
                  <a:ext uri="{FF2B5EF4-FFF2-40B4-BE49-F238E27FC236}">
                    <a16:creationId xmlns:a16="http://schemas.microsoft.com/office/drawing/2014/main" id="{E0408AB8-DB79-486C-87A2-E10160C9A79F}"/>
                  </a:ext>
                </a:extLst>
              </p:cNvPr>
              <p:cNvGrpSpPr/>
              <p:nvPr/>
            </p:nvGrpSpPr>
            <p:grpSpPr>
              <a:xfrm>
                <a:off x="7498383" y="479775"/>
                <a:ext cx="3810000" cy="6437312"/>
                <a:chOff x="7407275" y="388938"/>
                <a:chExt cx="3810000" cy="6437312"/>
              </a:xfrm>
            </p:grpSpPr>
            <p:sp>
              <p:nvSpPr>
                <p:cNvPr id="23" name="Freeform 94">
                  <a:extLst>
                    <a:ext uri="{FF2B5EF4-FFF2-40B4-BE49-F238E27FC236}">
                      <a16:creationId xmlns:a16="http://schemas.microsoft.com/office/drawing/2014/main" id="{45FAA257-CD6E-473B-A35B-6D269BFD2ED2}"/>
                    </a:ext>
                  </a:extLst>
                </p:cNvPr>
                <p:cNvSpPr>
                  <a:spLocks/>
                </p:cNvSpPr>
                <p:nvPr/>
              </p:nvSpPr>
              <p:spPr bwMode="auto">
                <a:xfrm>
                  <a:off x="7407275" y="6561138"/>
                  <a:ext cx="3708400" cy="265112"/>
                </a:xfrm>
                <a:custGeom>
                  <a:avLst/>
                  <a:gdLst>
                    <a:gd name="T0" fmla="*/ 1382 w 1425"/>
                    <a:gd name="T1" fmla="*/ 0 h 102"/>
                    <a:gd name="T2" fmla="*/ 1376 w 1425"/>
                    <a:gd name="T3" fmla="*/ 1 h 102"/>
                    <a:gd name="T4" fmla="*/ 1376 w 1425"/>
                    <a:gd name="T5" fmla="*/ 0 h 102"/>
                    <a:gd name="T6" fmla="*/ 1298 w 1425"/>
                    <a:gd name="T7" fmla="*/ 0 h 102"/>
                    <a:gd name="T8" fmla="*/ 1298 w 1425"/>
                    <a:gd name="T9" fmla="*/ 81 h 102"/>
                    <a:gd name="T10" fmla="*/ 1230 w 1425"/>
                    <a:gd name="T11" fmla="*/ 81 h 102"/>
                    <a:gd name="T12" fmla="*/ 1230 w 1425"/>
                    <a:gd name="T13" fmla="*/ 0 h 102"/>
                    <a:gd name="T14" fmla="*/ 954 w 1425"/>
                    <a:gd name="T15" fmla="*/ 0 h 102"/>
                    <a:gd name="T16" fmla="*/ 954 w 1425"/>
                    <a:gd name="T17" fmla="*/ 81 h 102"/>
                    <a:gd name="T18" fmla="*/ 886 w 1425"/>
                    <a:gd name="T19" fmla="*/ 81 h 102"/>
                    <a:gd name="T20" fmla="*/ 886 w 1425"/>
                    <a:gd name="T21" fmla="*/ 0 h 102"/>
                    <a:gd name="T22" fmla="*/ 775 w 1425"/>
                    <a:gd name="T23" fmla="*/ 0 h 102"/>
                    <a:gd name="T24" fmla="*/ 835 w 1425"/>
                    <a:gd name="T25" fmla="*/ 60 h 102"/>
                    <a:gd name="T26" fmla="*/ 835 w 1425"/>
                    <a:gd name="T27" fmla="*/ 82 h 102"/>
                    <a:gd name="T28" fmla="*/ 664 w 1425"/>
                    <a:gd name="T29" fmla="*/ 82 h 102"/>
                    <a:gd name="T30" fmla="*/ 659 w 1425"/>
                    <a:gd name="T31" fmla="*/ 82 h 102"/>
                    <a:gd name="T32" fmla="*/ 659 w 1425"/>
                    <a:gd name="T33" fmla="*/ 0 h 102"/>
                    <a:gd name="T34" fmla="*/ 573 w 1425"/>
                    <a:gd name="T35" fmla="*/ 0 h 102"/>
                    <a:gd name="T36" fmla="*/ 573 w 1425"/>
                    <a:gd name="T37" fmla="*/ 19 h 102"/>
                    <a:gd name="T38" fmla="*/ 615 w 1425"/>
                    <a:gd name="T39" fmla="*/ 60 h 102"/>
                    <a:gd name="T40" fmla="*/ 615 w 1425"/>
                    <a:gd name="T41" fmla="*/ 82 h 102"/>
                    <a:gd name="T42" fmla="*/ 444 w 1425"/>
                    <a:gd name="T43" fmla="*/ 82 h 102"/>
                    <a:gd name="T44" fmla="*/ 444 w 1425"/>
                    <a:gd name="T45" fmla="*/ 0 h 102"/>
                    <a:gd name="T46" fmla="*/ 405 w 1425"/>
                    <a:gd name="T47" fmla="*/ 0 h 102"/>
                    <a:gd name="T48" fmla="*/ 405 w 1425"/>
                    <a:gd name="T49" fmla="*/ 82 h 102"/>
                    <a:gd name="T50" fmla="*/ 337 w 1425"/>
                    <a:gd name="T51" fmla="*/ 82 h 102"/>
                    <a:gd name="T52" fmla="*/ 337 w 1425"/>
                    <a:gd name="T53" fmla="*/ 0 h 102"/>
                    <a:gd name="T54" fmla="*/ 251 w 1425"/>
                    <a:gd name="T55" fmla="*/ 0 h 102"/>
                    <a:gd name="T56" fmla="*/ 251 w 1425"/>
                    <a:gd name="T57" fmla="*/ 82 h 102"/>
                    <a:gd name="T58" fmla="*/ 182 w 1425"/>
                    <a:gd name="T59" fmla="*/ 82 h 102"/>
                    <a:gd name="T60" fmla="*/ 182 w 1425"/>
                    <a:gd name="T61" fmla="*/ 0 h 102"/>
                    <a:gd name="T62" fmla="*/ 38 w 1425"/>
                    <a:gd name="T63" fmla="*/ 0 h 102"/>
                    <a:gd name="T64" fmla="*/ 38 w 1425"/>
                    <a:gd name="T65" fmla="*/ 1 h 102"/>
                    <a:gd name="T66" fmla="*/ 0 w 1425"/>
                    <a:gd name="T67" fmla="*/ 51 h 102"/>
                    <a:gd name="T68" fmla="*/ 43 w 1425"/>
                    <a:gd name="T69" fmla="*/ 102 h 102"/>
                    <a:gd name="T70" fmla="*/ 1382 w 1425"/>
                    <a:gd name="T71" fmla="*/ 102 h 102"/>
                    <a:gd name="T72" fmla="*/ 1425 w 1425"/>
                    <a:gd name="T73" fmla="*/ 51 h 102"/>
                    <a:gd name="T74" fmla="*/ 1382 w 1425"/>
                    <a:gd name="T75"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25" h="102">
                      <a:moveTo>
                        <a:pt x="1382" y="0"/>
                      </a:moveTo>
                      <a:cubicBezTo>
                        <a:pt x="1380" y="0"/>
                        <a:pt x="1378" y="0"/>
                        <a:pt x="1376" y="1"/>
                      </a:cubicBezTo>
                      <a:cubicBezTo>
                        <a:pt x="1376" y="0"/>
                        <a:pt x="1376" y="0"/>
                        <a:pt x="1376" y="0"/>
                      </a:cubicBezTo>
                      <a:cubicBezTo>
                        <a:pt x="1298" y="0"/>
                        <a:pt x="1298" y="0"/>
                        <a:pt x="1298" y="0"/>
                      </a:cubicBezTo>
                      <a:cubicBezTo>
                        <a:pt x="1298" y="81"/>
                        <a:pt x="1298" y="81"/>
                        <a:pt x="1298" y="81"/>
                      </a:cubicBezTo>
                      <a:cubicBezTo>
                        <a:pt x="1230" y="81"/>
                        <a:pt x="1230" y="81"/>
                        <a:pt x="1230" y="81"/>
                      </a:cubicBezTo>
                      <a:cubicBezTo>
                        <a:pt x="1230" y="0"/>
                        <a:pt x="1230" y="0"/>
                        <a:pt x="1230" y="0"/>
                      </a:cubicBezTo>
                      <a:cubicBezTo>
                        <a:pt x="954" y="0"/>
                        <a:pt x="954" y="0"/>
                        <a:pt x="954" y="0"/>
                      </a:cubicBezTo>
                      <a:cubicBezTo>
                        <a:pt x="954" y="81"/>
                        <a:pt x="954" y="81"/>
                        <a:pt x="954" y="81"/>
                      </a:cubicBezTo>
                      <a:cubicBezTo>
                        <a:pt x="886" y="81"/>
                        <a:pt x="886" y="81"/>
                        <a:pt x="886" y="81"/>
                      </a:cubicBezTo>
                      <a:cubicBezTo>
                        <a:pt x="886" y="0"/>
                        <a:pt x="886" y="0"/>
                        <a:pt x="886" y="0"/>
                      </a:cubicBezTo>
                      <a:cubicBezTo>
                        <a:pt x="775" y="0"/>
                        <a:pt x="775" y="0"/>
                        <a:pt x="775" y="0"/>
                      </a:cubicBezTo>
                      <a:cubicBezTo>
                        <a:pt x="835" y="60"/>
                        <a:pt x="835" y="60"/>
                        <a:pt x="835" y="60"/>
                      </a:cubicBezTo>
                      <a:cubicBezTo>
                        <a:pt x="835" y="82"/>
                        <a:pt x="835" y="82"/>
                        <a:pt x="835" y="82"/>
                      </a:cubicBezTo>
                      <a:cubicBezTo>
                        <a:pt x="664" y="82"/>
                        <a:pt x="664" y="82"/>
                        <a:pt x="664" y="82"/>
                      </a:cubicBezTo>
                      <a:cubicBezTo>
                        <a:pt x="659" y="82"/>
                        <a:pt x="659" y="82"/>
                        <a:pt x="659" y="82"/>
                      </a:cubicBezTo>
                      <a:cubicBezTo>
                        <a:pt x="659" y="0"/>
                        <a:pt x="659" y="0"/>
                        <a:pt x="659" y="0"/>
                      </a:cubicBezTo>
                      <a:cubicBezTo>
                        <a:pt x="573" y="0"/>
                        <a:pt x="573" y="0"/>
                        <a:pt x="573" y="0"/>
                      </a:cubicBezTo>
                      <a:cubicBezTo>
                        <a:pt x="573" y="19"/>
                        <a:pt x="573" y="19"/>
                        <a:pt x="573" y="19"/>
                      </a:cubicBezTo>
                      <a:cubicBezTo>
                        <a:pt x="615" y="60"/>
                        <a:pt x="615" y="60"/>
                        <a:pt x="615" y="60"/>
                      </a:cubicBezTo>
                      <a:cubicBezTo>
                        <a:pt x="615" y="82"/>
                        <a:pt x="615" y="82"/>
                        <a:pt x="615" y="82"/>
                      </a:cubicBezTo>
                      <a:cubicBezTo>
                        <a:pt x="444" y="82"/>
                        <a:pt x="444" y="82"/>
                        <a:pt x="444" y="82"/>
                      </a:cubicBezTo>
                      <a:cubicBezTo>
                        <a:pt x="444" y="0"/>
                        <a:pt x="444" y="0"/>
                        <a:pt x="444" y="0"/>
                      </a:cubicBezTo>
                      <a:cubicBezTo>
                        <a:pt x="405" y="0"/>
                        <a:pt x="405" y="0"/>
                        <a:pt x="405" y="0"/>
                      </a:cubicBezTo>
                      <a:cubicBezTo>
                        <a:pt x="405" y="82"/>
                        <a:pt x="405" y="82"/>
                        <a:pt x="405" y="82"/>
                      </a:cubicBezTo>
                      <a:cubicBezTo>
                        <a:pt x="337" y="82"/>
                        <a:pt x="337" y="82"/>
                        <a:pt x="337" y="82"/>
                      </a:cubicBezTo>
                      <a:cubicBezTo>
                        <a:pt x="337" y="0"/>
                        <a:pt x="337" y="0"/>
                        <a:pt x="337" y="0"/>
                      </a:cubicBezTo>
                      <a:cubicBezTo>
                        <a:pt x="251" y="0"/>
                        <a:pt x="251" y="0"/>
                        <a:pt x="251" y="0"/>
                      </a:cubicBezTo>
                      <a:cubicBezTo>
                        <a:pt x="251" y="82"/>
                        <a:pt x="251" y="82"/>
                        <a:pt x="251" y="82"/>
                      </a:cubicBezTo>
                      <a:cubicBezTo>
                        <a:pt x="182" y="82"/>
                        <a:pt x="182" y="82"/>
                        <a:pt x="182" y="82"/>
                      </a:cubicBezTo>
                      <a:cubicBezTo>
                        <a:pt x="182" y="0"/>
                        <a:pt x="182" y="0"/>
                        <a:pt x="182" y="0"/>
                      </a:cubicBezTo>
                      <a:cubicBezTo>
                        <a:pt x="38" y="0"/>
                        <a:pt x="38" y="0"/>
                        <a:pt x="38" y="0"/>
                      </a:cubicBezTo>
                      <a:cubicBezTo>
                        <a:pt x="38" y="1"/>
                        <a:pt x="38" y="1"/>
                        <a:pt x="38" y="1"/>
                      </a:cubicBezTo>
                      <a:cubicBezTo>
                        <a:pt x="17" y="4"/>
                        <a:pt x="0" y="25"/>
                        <a:pt x="0" y="51"/>
                      </a:cubicBezTo>
                      <a:cubicBezTo>
                        <a:pt x="0" y="80"/>
                        <a:pt x="19" y="102"/>
                        <a:pt x="43" y="102"/>
                      </a:cubicBezTo>
                      <a:cubicBezTo>
                        <a:pt x="47" y="102"/>
                        <a:pt x="1378" y="102"/>
                        <a:pt x="1382" y="102"/>
                      </a:cubicBezTo>
                      <a:cubicBezTo>
                        <a:pt x="1406" y="102"/>
                        <a:pt x="1425" y="80"/>
                        <a:pt x="1425" y="51"/>
                      </a:cubicBezTo>
                      <a:cubicBezTo>
                        <a:pt x="1425" y="23"/>
                        <a:pt x="1406" y="0"/>
                        <a:pt x="1382" y="0"/>
                      </a:cubicBezTo>
                    </a:path>
                  </a:pathLst>
                </a:custGeom>
                <a:solidFill>
                  <a:srgbClr val="000000">
                    <a:alpha val="13000"/>
                  </a:srgbClr>
                </a:solidFill>
                <a:ln>
                  <a:noFill/>
                </a:ln>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25" name="Freeform 6">
                  <a:extLst>
                    <a:ext uri="{FF2B5EF4-FFF2-40B4-BE49-F238E27FC236}">
                      <a16:creationId xmlns:a16="http://schemas.microsoft.com/office/drawing/2014/main" id="{D0338E29-B3FA-470A-BCD0-7C0C07CDC913}"/>
                    </a:ext>
                  </a:extLst>
                </p:cNvPr>
                <p:cNvSpPr>
                  <a:spLocks/>
                </p:cNvSpPr>
                <p:nvPr/>
              </p:nvSpPr>
              <p:spPr bwMode="auto">
                <a:xfrm>
                  <a:off x="8135938" y="5138738"/>
                  <a:ext cx="2649538" cy="1631950"/>
                </a:xfrm>
                <a:custGeom>
                  <a:avLst/>
                  <a:gdLst>
                    <a:gd name="T0" fmla="*/ 0 w 1669"/>
                    <a:gd name="T1" fmla="*/ 0 h 1028"/>
                    <a:gd name="T2" fmla="*/ 0 w 1669"/>
                    <a:gd name="T3" fmla="*/ 128 h 1028"/>
                    <a:gd name="T4" fmla="*/ 993 w 1669"/>
                    <a:gd name="T5" fmla="*/ 128 h 1028"/>
                    <a:gd name="T6" fmla="*/ 993 w 1669"/>
                    <a:gd name="T7" fmla="*/ 1028 h 1028"/>
                    <a:gd name="T8" fmla="*/ 1105 w 1669"/>
                    <a:gd name="T9" fmla="*/ 1028 h 1028"/>
                    <a:gd name="T10" fmla="*/ 1105 w 1669"/>
                    <a:gd name="T11" fmla="*/ 128 h 1028"/>
                    <a:gd name="T12" fmla="*/ 1557 w 1669"/>
                    <a:gd name="T13" fmla="*/ 128 h 1028"/>
                    <a:gd name="T14" fmla="*/ 1557 w 1669"/>
                    <a:gd name="T15" fmla="*/ 1028 h 1028"/>
                    <a:gd name="T16" fmla="*/ 1669 w 1669"/>
                    <a:gd name="T17" fmla="*/ 1028 h 1028"/>
                    <a:gd name="T18" fmla="*/ 1669 w 1669"/>
                    <a:gd name="T19" fmla="*/ 128 h 1028"/>
                    <a:gd name="T20" fmla="*/ 1669 w 1669"/>
                    <a:gd name="T21" fmla="*/ 118 h 1028"/>
                    <a:gd name="T22" fmla="*/ 1669 w 1669"/>
                    <a:gd name="T23" fmla="*/ 0 h 1028"/>
                    <a:gd name="T24" fmla="*/ 0 w 1669"/>
                    <a:gd name="T25" fmla="*/ 0 h 1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69" h="1028">
                      <a:moveTo>
                        <a:pt x="0" y="0"/>
                      </a:moveTo>
                      <a:lnTo>
                        <a:pt x="0" y="128"/>
                      </a:lnTo>
                      <a:lnTo>
                        <a:pt x="993" y="128"/>
                      </a:lnTo>
                      <a:lnTo>
                        <a:pt x="993" y="1028"/>
                      </a:lnTo>
                      <a:lnTo>
                        <a:pt x="1105" y="1028"/>
                      </a:lnTo>
                      <a:lnTo>
                        <a:pt x="1105" y="128"/>
                      </a:lnTo>
                      <a:lnTo>
                        <a:pt x="1557" y="128"/>
                      </a:lnTo>
                      <a:lnTo>
                        <a:pt x="1557" y="1028"/>
                      </a:lnTo>
                      <a:lnTo>
                        <a:pt x="1669" y="1028"/>
                      </a:lnTo>
                      <a:lnTo>
                        <a:pt x="1669" y="128"/>
                      </a:lnTo>
                      <a:lnTo>
                        <a:pt x="1669" y="118"/>
                      </a:lnTo>
                      <a:lnTo>
                        <a:pt x="1669" y="0"/>
                      </a:lnTo>
                      <a:lnTo>
                        <a:pt x="0" y="0"/>
                      </a:lnTo>
                      <a:close/>
                    </a:path>
                  </a:pathLst>
                </a:custGeom>
                <a:solidFill>
                  <a:srgbClr val="66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27" name="Freeform 7">
                  <a:extLst>
                    <a:ext uri="{FF2B5EF4-FFF2-40B4-BE49-F238E27FC236}">
                      <a16:creationId xmlns:a16="http://schemas.microsoft.com/office/drawing/2014/main" id="{B7DA25ED-6E83-45C3-BE12-437F586F5DEF}"/>
                    </a:ext>
                  </a:extLst>
                </p:cNvPr>
                <p:cNvSpPr>
                  <a:spLocks/>
                </p:cNvSpPr>
                <p:nvPr/>
              </p:nvSpPr>
              <p:spPr bwMode="auto">
                <a:xfrm>
                  <a:off x="8135938" y="5138738"/>
                  <a:ext cx="2649538" cy="1631950"/>
                </a:xfrm>
                <a:custGeom>
                  <a:avLst/>
                  <a:gdLst>
                    <a:gd name="T0" fmla="*/ 0 w 1669"/>
                    <a:gd name="T1" fmla="*/ 0 h 1028"/>
                    <a:gd name="T2" fmla="*/ 0 w 1669"/>
                    <a:gd name="T3" fmla="*/ 128 h 1028"/>
                    <a:gd name="T4" fmla="*/ 993 w 1669"/>
                    <a:gd name="T5" fmla="*/ 128 h 1028"/>
                    <a:gd name="T6" fmla="*/ 993 w 1669"/>
                    <a:gd name="T7" fmla="*/ 1028 h 1028"/>
                    <a:gd name="T8" fmla="*/ 1105 w 1669"/>
                    <a:gd name="T9" fmla="*/ 1028 h 1028"/>
                    <a:gd name="T10" fmla="*/ 1105 w 1669"/>
                    <a:gd name="T11" fmla="*/ 128 h 1028"/>
                    <a:gd name="T12" fmla="*/ 1557 w 1669"/>
                    <a:gd name="T13" fmla="*/ 128 h 1028"/>
                    <a:gd name="T14" fmla="*/ 1557 w 1669"/>
                    <a:gd name="T15" fmla="*/ 1028 h 1028"/>
                    <a:gd name="T16" fmla="*/ 1669 w 1669"/>
                    <a:gd name="T17" fmla="*/ 1028 h 1028"/>
                    <a:gd name="T18" fmla="*/ 1669 w 1669"/>
                    <a:gd name="T19" fmla="*/ 128 h 1028"/>
                    <a:gd name="T20" fmla="*/ 1669 w 1669"/>
                    <a:gd name="T21" fmla="*/ 118 h 1028"/>
                    <a:gd name="T22" fmla="*/ 1669 w 1669"/>
                    <a:gd name="T23" fmla="*/ 0 h 1028"/>
                    <a:gd name="T24" fmla="*/ 0 w 1669"/>
                    <a:gd name="T25" fmla="*/ 0 h 1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69" h="1028">
                      <a:moveTo>
                        <a:pt x="0" y="0"/>
                      </a:moveTo>
                      <a:lnTo>
                        <a:pt x="0" y="128"/>
                      </a:lnTo>
                      <a:lnTo>
                        <a:pt x="993" y="128"/>
                      </a:lnTo>
                      <a:lnTo>
                        <a:pt x="993" y="1028"/>
                      </a:lnTo>
                      <a:lnTo>
                        <a:pt x="1105" y="1028"/>
                      </a:lnTo>
                      <a:lnTo>
                        <a:pt x="1105" y="128"/>
                      </a:lnTo>
                      <a:lnTo>
                        <a:pt x="1557" y="128"/>
                      </a:lnTo>
                      <a:lnTo>
                        <a:pt x="1557" y="1028"/>
                      </a:lnTo>
                      <a:lnTo>
                        <a:pt x="1669" y="1028"/>
                      </a:lnTo>
                      <a:lnTo>
                        <a:pt x="1669" y="128"/>
                      </a:lnTo>
                      <a:lnTo>
                        <a:pt x="1669" y="118"/>
                      </a:lnTo>
                      <a:lnTo>
                        <a:pt x="1669"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29" name="Freeform 8">
                  <a:extLst>
                    <a:ext uri="{FF2B5EF4-FFF2-40B4-BE49-F238E27FC236}">
                      <a16:creationId xmlns:a16="http://schemas.microsoft.com/office/drawing/2014/main" id="{82C96A15-0B70-42C0-B6CC-076B20C5E670}"/>
                    </a:ext>
                  </a:extLst>
                </p:cNvPr>
                <p:cNvSpPr>
                  <a:spLocks/>
                </p:cNvSpPr>
                <p:nvPr/>
              </p:nvSpPr>
              <p:spPr bwMode="auto">
                <a:xfrm>
                  <a:off x="9801225" y="5138738"/>
                  <a:ext cx="984250" cy="1631950"/>
                </a:xfrm>
                <a:custGeom>
                  <a:avLst/>
                  <a:gdLst>
                    <a:gd name="T0" fmla="*/ 620 w 620"/>
                    <a:gd name="T1" fmla="*/ 0 h 1028"/>
                    <a:gd name="T2" fmla="*/ 0 w 620"/>
                    <a:gd name="T3" fmla="*/ 0 h 1028"/>
                    <a:gd name="T4" fmla="*/ 0 w 620"/>
                    <a:gd name="T5" fmla="*/ 114 h 1028"/>
                    <a:gd name="T6" fmla="*/ 0 w 620"/>
                    <a:gd name="T7" fmla="*/ 128 h 1028"/>
                    <a:gd name="T8" fmla="*/ 0 w 620"/>
                    <a:gd name="T9" fmla="*/ 1028 h 1028"/>
                    <a:gd name="T10" fmla="*/ 56 w 620"/>
                    <a:gd name="T11" fmla="*/ 1028 h 1028"/>
                    <a:gd name="T12" fmla="*/ 56 w 620"/>
                    <a:gd name="T13" fmla="*/ 896 h 1028"/>
                    <a:gd name="T14" fmla="*/ 56 w 620"/>
                    <a:gd name="T15" fmla="*/ 128 h 1028"/>
                    <a:gd name="T16" fmla="*/ 564 w 620"/>
                    <a:gd name="T17" fmla="*/ 128 h 1028"/>
                    <a:gd name="T18" fmla="*/ 564 w 620"/>
                    <a:gd name="T19" fmla="*/ 1028 h 1028"/>
                    <a:gd name="T20" fmla="*/ 620 w 620"/>
                    <a:gd name="T21" fmla="*/ 1028 h 1028"/>
                    <a:gd name="T22" fmla="*/ 620 w 620"/>
                    <a:gd name="T23" fmla="*/ 896 h 1028"/>
                    <a:gd name="T24" fmla="*/ 620 w 620"/>
                    <a:gd name="T25" fmla="*/ 128 h 1028"/>
                    <a:gd name="T26" fmla="*/ 620 w 620"/>
                    <a:gd name="T27" fmla="*/ 118 h 1028"/>
                    <a:gd name="T28" fmla="*/ 620 w 620"/>
                    <a:gd name="T29" fmla="*/ 0 h 1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0" h="1028">
                      <a:moveTo>
                        <a:pt x="620" y="0"/>
                      </a:moveTo>
                      <a:lnTo>
                        <a:pt x="0" y="0"/>
                      </a:lnTo>
                      <a:lnTo>
                        <a:pt x="0" y="114"/>
                      </a:lnTo>
                      <a:lnTo>
                        <a:pt x="0" y="128"/>
                      </a:lnTo>
                      <a:lnTo>
                        <a:pt x="0" y="1028"/>
                      </a:lnTo>
                      <a:lnTo>
                        <a:pt x="56" y="1028"/>
                      </a:lnTo>
                      <a:lnTo>
                        <a:pt x="56" y="896"/>
                      </a:lnTo>
                      <a:lnTo>
                        <a:pt x="56" y="128"/>
                      </a:lnTo>
                      <a:lnTo>
                        <a:pt x="564" y="128"/>
                      </a:lnTo>
                      <a:lnTo>
                        <a:pt x="564" y="1028"/>
                      </a:lnTo>
                      <a:lnTo>
                        <a:pt x="620" y="1028"/>
                      </a:lnTo>
                      <a:lnTo>
                        <a:pt x="620" y="896"/>
                      </a:lnTo>
                      <a:lnTo>
                        <a:pt x="620" y="128"/>
                      </a:lnTo>
                      <a:lnTo>
                        <a:pt x="620" y="118"/>
                      </a:lnTo>
                      <a:lnTo>
                        <a:pt x="620" y="0"/>
                      </a:lnTo>
                      <a:close/>
                    </a:path>
                  </a:pathLst>
                </a:custGeom>
                <a:solidFill>
                  <a:srgbClr val="3214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31" name="Freeform 9">
                  <a:extLst>
                    <a:ext uri="{FF2B5EF4-FFF2-40B4-BE49-F238E27FC236}">
                      <a16:creationId xmlns:a16="http://schemas.microsoft.com/office/drawing/2014/main" id="{EE127C53-28CA-4B71-9800-EF5038E6C2D3}"/>
                    </a:ext>
                  </a:extLst>
                </p:cNvPr>
                <p:cNvSpPr>
                  <a:spLocks/>
                </p:cNvSpPr>
                <p:nvPr/>
              </p:nvSpPr>
              <p:spPr bwMode="auto">
                <a:xfrm>
                  <a:off x="9801225" y="5138738"/>
                  <a:ext cx="984250" cy="1631950"/>
                </a:xfrm>
                <a:custGeom>
                  <a:avLst/>
                  <a:gdLst>
                    <a:gd name="T0" fmla="*/ 620 w 620"/>
                    <a:gd name="T1" fmla="*/ 0 h 1028"/>
                    <a:gd name="T2" fmla="*/ 0 w 620"/>
                    <a:gd name="T3" fmla="*/ 0 h 1028"/>
                    <a:gd name="T4" fmla="*/ 0 w 620"/>
                    <a:gd name="T5" fmla="*/ 114 h 1028"/>
                    <a:gd name="T6" fmla="*/ 0 w 620"/>
                    <a:gd name="T7" fmla="*/ 128 h 1028"/>
                    <a:gd name="T8" fmla="*/ 0 w 620"/>
                    <a:gd name="T9" fmla="*/ 1028 h 1028"/>
                    <a:gd name="T10" fmla="*/ 56 w 620"/>
                    <a:gd name="T11" fmla="*/ 1028 h 1028"/>
                    <a:gd name="T12" fmla="*/ 56 w 620"/>
                    <a:gd name="T13" fmla="*/ 896 h 1028"/>
                    <a:gd name="T14" fmla="*/ 56 w 620"/>
                    <a:gd name="T15" fmla="*/ 128 h 1028"/>
                    <a:gd name="T16" fmla="*/ 564 w 620"/>
                    <a:gd name="T17" fmla="*/ 128 h 1028"/>
                    <a:gd name="T18" fmla="*/ 564 w 620"/>
                    <a:gd name="T19" fmla="*/ 1028 h 1028"/>
                    <a:gd name="T20" fmla="*/ 620 w 620"/>
                    <a:gd name="T21" fmla="*/ 1028 h 1028"/>
                    <a:gd name="T22" fmla="*/ 620 w 620"/>
                    <a:gd name="T23" fmla="*/ 896 h 1028"/>
                    <a:gd name="T24" fmla="*/ 620 w 620"/>
                    <a:gd name="T25" fmla="*/ 128 h 1028"/>
                    <a:gd name="T26" fmla="*/ 620 w 620"/>
                    <a:gd name="T27" fmla="*/ 118 h 1028"/>
                    <a:gd name="T28" fmla="*/ 620 w 620"/>
                    <a:gd name="T29" fmla="*/ 0 h 1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0" h="1028">
                      <a:moveTo>
                        <a:pt x="620" y="0"/>
                      </a:moveTo>
                      <a:lnTo>
                        <a:pt x="0" y="0"/>
                      </a:lnTo>
                      <a:lnTo>
                        <a:pt x="0" y="114"/>
                      </a:lnTo>
                      <a:lnTo>
                        <a:pt x="0" y="128"/>
                      </a:lnTo>
                      <a:lnTo>
                        <a:pt x="0" y="1028"/>
                      </a:lnTo>
                      <a:lnTo>
                        <a:pt x="56" y="1028"/>
                      </a:lnTo>
                      <a:lnTo>
                        <a:pt x="56" y="896"/>
                      </a:lnTo>
                      <a:lnTo>
                        <a:pt x="56" y="128"/>
                      </a:lnTo>
                      <a:lnTo>
                        <a:pt x="564" y="128"/>
                      </a:lnTo>
                      <a:lnTo>
                        <a:pt x="564" y="1028"/>
                      </a:lnTo>
                      <a:lnTo>
                        <a:pt x="620" y="1028"/>
                      </a:lnTo>
                      <a:lnTo>
                        <a:pt x="620" y="896"/>
                      </a:lnTo>
                      <a:lnTo>
                        <a:pt x="620" y="128"/>
                      </a:lnTo>
                      <a:lnTo>
                        <a:pt x="620" y="118"/>
                      </a:lnTo>
                      <a:lnTo>
                        <a:pt x="62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32" name="Freeform 10">
                  <a:extLst>
                    <a:ext uri="{FF2B5EF4-FFF2-40B4-BE49-F238E27FC236}">
                      <a16:creationId xmlns:a16="http://schemas.microsoft.com/office/drawing/2014/main" id="{F698A470-CF62-4C6E-9358-87AE317A1277}"/>
                    </a:ext>
                  </a:extLst>
                </p:cNvPr>
                <p:cNvSpPr>
                  <a:spLocks/>
                </p:cNvSpPr>
                <p:nvPr/>
              </p:nvSpPr>
              <p:spPr bwMode="auto">
                <a:xfrm>
                  <a:off x="8583613" y="388938"/>
                  <a:ext cx="2087563" cy="1252537"/>
                </a:xfrm>
                <a:custGeom>
                  <a:avLst/>
                  <a:gdLst>
                    <a:gd name="T0" fmla="*/ 723 w 802"/>
                    <a:gd name="T1" fmla="*/ 240 h 482"/>
                    <a:gd name="T2" fmla="*/ 590 w 802"/>
                    <a:gd name="T3" fmla="*/ 136 h 482"/>
                    <a:gd name="T4" fmla="*/ 589 w 802"/>
                    <a:gd name="T5" fmla="*/ 136 h 482"/>
                    <a:gd name="T6" fmla="*/ 589 w 802"/>
                    <a:gd name="T7" fmla="*/ 136 h 482"/>
                    <a:gd name="T8" fmla="*/ 453 w 802"/>
                    <a:gd name="T9" fmla="*/ 0 h 482"/>
                    <a:gd name="T10" fmla="*/ 333 w 802"/>
                    <a:gd name="T11" fmla="*/ 72 h 482"/>
                    <a:gd name="T12" fmla="*/ 290 w 802"/>
                    <a:gd name="T13" fmla="*/ 64 h 482"/>
                    <a:gd name="T14" fmla="*/ 162 w 802"/>
                    <a:gd name="T15" fmla="*/ 192 h 482"/>
                    <a:gd name="T16" fmla="*/ 162 w 802"/>
                    <a:gd name="T17" fmla="*/ 193 h 482"/>
                    <a:gd name="T18" fmla="*/ 145 w 802"/>
                    <a:gd name="T19" fmla="*/ 192 h 482"/>
                    <a:gd name="T20" fmla="*/ 0 w 802"/>
                    <a:gd name="T21" fmla="*/ 337 h 482"/>
                    <a:gd name="T22" fmla="*/ 145 w 802"/>
                    <a:gd name="T23" fmla="*/ 482 h 482"/>
                    <a:gd name="T24" fmla="*/ 677 w 802"/>
                    <a:gd name="T25" fmla="*/ 482 h 482"/>
                    <a:gd name="T26" fmla="*/ 802 w 802"/>
                    <a:gd name="T27" fmla="*/ 357 h 482"/>
                    <a:gd name="T28" fmla="*/ 723 w 802"/>
                    <a:gd name="T29" fmla="*/ 240 h 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02" h="482">
                      <a:moveTo>
                        <a:pt x="723" y="240"/>
                      </a:moveTo>
                      <a:cubicBezTo>
                        <a:pt x="708" y="180"/>
                        <a:pt x="654" y="136"/>
                        <a:pt x="590" y="136"/>
                      </a:cubicBezTo>
                      <a:cubicBezTo>
                        <a:pt x="590" y="136"/>
                        <a:pt x="590" y="136"/>
                        <a:pt x="589" y="136"/>
                      </a:cubicBezTo>
                      <a:cubicBezTo>
                        <a:pt x="589" y="136"/>
                        <a:pt x="589" y="136"/>
                        <a:pt x="589" y="136"/>
                      </a:cubicBezTo>
                      <a:cubicBezTo>
                        <a:pt x="589" y="61"/>
                        <a:pt x="528" y="0"/>
                        <a:pt x="453" y="0"/>
                      </a:cubicBezTo>
                      <a:cubicBezTo>
                        <a:pt x="401" y="0"/>
                        <a:pt x="356" y="29"/>
                        <a:pt x="333" y="72"/>
                      </a:cubicBezTo>
                      <a:cubicBezTo>
                        <a:pt x="320" y="67"/>
                        <a:pt x="305" y="64"/>
                        <a:pt x="290" y="64"/>
                      </a:cubicBezTo>
                      <a:cubicBezTo>
                        <a:pt x="219" y="64"/>
                        <a:pt x="162" y="121"/>
                        <a:pt x="162" y="192"/>
                      </a:cubicBezTo>
                      <a:cubicBezTo>
                        <a:pt x="162" y="192"/>
                        <a:pt x="162" y="193"/>
                        <a:pt x="162" y="193"/>
                      </a:cubicBezTo>
                      <a:cubicBezTo>
                        <a:pt x="156" y="192"/>
                        <a:pt x="151" y="192"/>
                        <a:pt x="145" y="192"/>
                      </a:cubicBezTo>
                      <a:cubicBezTo>
                        <a:pt x="65" y="192"/>
                        <a:pt x="0" y="257"/>
                        <a:pt x="0" y="337"/>
                      </a:cubicBezTo>
                      <a:cubicBezTo>
                        <a:pt x="0" y="417"/>
                        <a:pt x="65" y="482"/>
                        <a:pt x="145" y="482"/>
                      </a:cubicBezTo>
                      <a:cubicBezTo>
                        <a:pt x="677" y="482"/>
                        <a:pt x="677" y="482"/>
                        <a:pt x="677" y="482"/>
                      </a:cubicBezTo>
                      <a:cubicBezTo>
                        <a:pt x="746" y="482"/>
                        <a:pt x="802" y="426"/>
                        <a:pt x="802" y="357"/>
                      </a:cubicBezTo>
                      <a:cubicBezTo>
                        <a:pt x="802" y="304"/>
                        <a:pt x="770" y="258"/>
                        <a:pt x="723" y="24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33" name="Freeform 11">
                  <a:extLst>
                    <a:ext uri="{FF2B5EF4-FFF2-40B4-BE49-F238E27FC236}">
                      <a16:creationId xmlns:a16="http://schemas.microsoft.com/office/drawing/2014/main" id="{002FFBBC-9015-4655-93EE-2668B31E5D4F}"/>
                    </a:ext>
                  </a:extLst>
                </p:cNvPr>
                <p:cNvSpPr>
                  <a:spLocks/>
                </p:cNvSpPr>
                <p:nvPr/>
              </p:nvSpPr>
              <p:spPr bwMode="auto">
                <a:xfrm>
                  <a:off x="8831263" y="3778250"/>
                  <a:ext cx="1446213" cy="1177925"/>
                </a:xfrm>
                <a:custGeom>
                  <a:avLst/>
                  <a:gdLst>
                    <a:gd name="T0" fmla="*/ 0 w 556"/>
                    <a:gd name="T1" fmla="*/ 28 h 453"/>
                    <a:gd name="T2" fmla="*/ 0 w 556"/>
                    <a:gd name="T3" fmla="*/ 425 h 453"/>
                    <a:gd name="T4" fmla="*/ 28 w 556"/>
                    <a:gd name="T5" fmla="*/ 453 h 453"/>
                    <a:gd name="T6" fmla="*/ 527 w 556"/>
                    <a:gd name="T7" fmla="*/ 453 h 453"/>
                    <a:gd name="T8" fmla="*/ 556 w 556"/>
                    <a:gd name="T9" fmla="*/ 425 h 453"/>
                    <a:gd name="T10" fmla="*/ 556 w 556"/>
                    <a:gd name="T11" fmla="*/ 28 h 453"/>
                    <a:gd name="T12" fmla="*/ 527 w 556"/>
                    <a:gd name="T13" fmla="*/ 0 h 453"/>
                    <a:gd name="T14" fmla="*/ 28 w 556"/>
                    <a:gd name="T15" fmla="*/ 0 h 453"/>
                    <a:gd name="T16" fmla="*/ 0 w 556"/>
                    <a:gd name="T17" fmla="*/ 28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6" h="453">
                      <a:moveTo>
                        <a:pt x="0" y="28"/>
                      </a:moveTo>
                      <a:cubicBezTo>
                        <a:pt x="0" y="425"/>
                        <a:pt x="0" y="425"/>
                        <a:pt x="0" y="425"/>
                      </a:cubicBezTo>
                      <a:cubicBezTo>
                        <a:pt x="0" y="425"/>
                        <a:pt x="0" y="453"/>
                        <a:pt x="28" y="453"/>
                      </a:cubicBezTo>
                      <a:cubicBezTo>
                        <a:pt x="527" y="453"/>
                        <a:pt x="527" y="453"/>
                        <a:pt x="527" y="453"/>
                      </a:cubicBezTo>
                      <a:cubicBezTo>
                        <a:pt x="527" y="453"/>
                        <a:pt x="556" y="453"/>
                        <a:pt x="556" y="425"/>
                      </a:cubicBezTo>
                      <a:cubicBezTo>
                        <a:pt x="556" y="28"/>
                        <a:pt x="556" y="28"/>
                        <a:pt x="556" y="28"/>
                      </a:cubicBezTo>
                      <a:cubicBezTo>
                        <a:pt x="556" y="28"/>
                        <a:pt x="556" y="0"/>
                        <a:pt x="527" y="0"/>
                      </a:cubicBezTo>
                      <a:cubicBezTo>
                        <a:pt x="28" y="0"/>
                        <a:pt x="28" y="0"/>
                        <a:pt x="28" y="0"/>
                      </a:cubicBezTo>
                      <a:cubicBezTo>
                        <a:pt x="28" y="0"/>
                        <a:pt x="0" y="0"/>
                        <a:pt x="0" y="28"/>
                      </a:cubicBezTo>
                    </a:path>
                  </a:pathLst>
                </a:custGeom>
                <a:solidFill>
                  <a:srgbClr val="1870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34" name="Freeform 12">
                  <a:extLst>
                    <a:ext uri="{FF2B5EF4-FFF2-40B4-BE49-F238E27FC236}">
                      <a16:creationId xmlns:a16="http://schemas.microsoft.com/office/drawing/2014/main" id="{0D9EE261-30CD-4688-8402-4AF6BD321B11}"/>
                    </a:ext>
                  </a:extLst>
                </p:cNvPr>
                <p:cNvSpPr>
                  <a:spLocks/>
                </p:cNvSpPr>
                <p:nvPr/>
              </p:nvSpPr>
              <p:spPr bwMode="auto">
                <a:xfrm>
                  <a:off x="8729663" y="3778250"/>
                  <a:ext cx="1473200" cy="1177925"/>
                </a:xfrm>
                <a:custGeom>
                  <a:avLst/>
                  <a:gdLst>
                    <a:gd name="T0" fmla="*/ 0 w 566"/>
                    <a:gd name="T1" fmla="*/ 28 h 453"/>
                    <a:gd name="T2" fmla="*/ 0 w 566"/>
                    <a:gd name="T3" fmla="*/ 425 h 453"/>
                    <a:gd name="T4" fmla="*/ 28 w 566"/>
                    <a:gd name="T5" fmla="*/ 453 h 453"/>
                    <a:gd name="T6" fmla="*/ 538 w 566"/>
                    <a:gd name="T7" fmla="*/ 453 h 453"/>
                    <a:gd name="T8" fmla="*/ 566 w 566"/>
                    <a:gd name="T9" fmla="*/ 425 h 453"/>
                    <a:gd name="T10" fmla="*/ 566 w 566"/>
                    <a:gd name="T11" fmla="*/ 28 h 453"/>
                    <a:gd name="T12" fmla="*/ 538 w 566"/>
                    <a:gd name="T13" fmla="*/ 0 h 453"/>
                    <a:gd name="T14" fmla="*/ 28 w 566"/>
                    <a:gd name="T15" fmla="*/ 0 h 453"/>
                    <a:gd name="T16" fmla="*/ 0 w 566"/>
                    <a:gd name="T17" fmla="*/ 28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6" h="453">
                      <a:moveTo>
                        <a:pt x="0" y="28"/>
                      </a:moveTo>
                      <a:cubicBezTo>
                        <a:pt x="0" y="425"/>
                        <a:pt x="0" y="425"/>
                        <a:pt x="0" y="425"/>
                      </a:cubicBezTo>
                      <a:cubicBezTo>
                        <a:pt x="0" y="425"/>
                        <a:pt x="0" y="453"/>
                        <a:pt x="28" y="453"/>
                      </a:cubicBezTo>
                      <a:cubicBezTo>
                        <a:pt x="538" y="453"/>
                        <a:pt x="538" y="453"/>
                        <a:pt x="538" y="453"/>
                      </a:cubicBezTo>
                      <a:cubicBezTo>
                        <a:pt x="538" y="453"/>
                        <a:pt x="566" y="453"/>
                        <a:pt x="566" y="425"/>
                      </a:cubicBezTo>
                      <a:cubicBezTo>
                        <a:pt x="566" y="28"/>
                        <a:pt x="566" y="28"/>
                        <a:pt x="566" y="28"/>
                      </a:cubicBezTo>
                      <a:cubicBezTo>
                        <a:pt x="566" y="28"/>
                        <a:pt x="566" y="0"/>
                        <a:pt x="538" y="0"/>
                      </a:cubicBezTo>
                      <a:cubicBezTo>
                        <a:pt x="28" y="0"/>
                        <a:pt x="28" y="0"/>
                        <a:pt x="28" y="0"/>
                      </a:cubicBezTo>
                      <a:cubicBezTo>
                        <a:pt x="28" y="0"/>
                        <a:pt x="0" y="0"/>
                        <a:pt x="0" y="28"/>
                      </a:cubicBezTo>
                    </a:path>
                  </a:pathLst>
                </a:custGeom>
                <a:solidFill>
                  <a:srgbClr val="00A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35" name="Rectangle 13">
                  <a:extLst>
                    <a:ext uri="{FF2B5EF4-FFF2-40B4-BE49-F238E27FC236}">
                      <a16:creationId xmlns:a16="http://schemas.microsoft.com/office/drawing/2014/main" id="{5D020A11-F888-4814-A40C-4A66B4AF0D5C}"/>
                    </a:ext>
                  </a:extLst>
                </p:cNvPr>
                <p:cNvSpPr>
                  <a:spLocks noChangeArrowheads="1"/>
                </p:cNvSpPr>
                <p:nvPr/>
              </p:nvSpPr>
              <p:spPr bwMode="auto">
                <a:xfrm>
                  <a:off x="8802688" y="3851275"/>
                  <a:ext cx="1327150" cy="884237"/>
                </a:xfrm>
                <a:prstGeom prst="rect">
                  <a:avLst/>
                </a:prstGeom>
                <a:solidFill>
                  <a:srgbClr val="1870B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36" name="Rectangle 14">
                  <a:extLst>
                    <a:ext uri="{FF2B5EF4-FFF2-40B4-BE49-F238E27FC236}">
                      <a16:creationId xmlns:a16="http://schemas.microsoft.com/office/drawing/2014/main" id="{CECA3B35-A941-4C11-9D6A-E48F27C12231}"/>
                    </a:ext>
                  </a:extLst>
                </p:cNvPr>
                <p:cNvSpPr>
                  <a:spLocks noChangeArrowheads="1"/>
                </p:cNvSpPr>
                <p:nvPr/>
              </p:nvSpPr>
              <p:spPr bwMode="auto">
                <a:xfrm>
                  <a:off x="8802688" y="3851275"/>
                  <a:ext cx="1327150" cy="884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37" name="Freeform 15">
                  <a:extLst>
                    <a:ext uri="{FF2B5EF4-FFF2-40B4-BE49-F238E27FC236}">
                      <a16:creationId xmlns:a16="http://schemas.microsoft.com/office/drawing/2014/main" id="{AFD9A29E-328E-441B-B887-F9F219DCDA70}"/>
                    </a:ext>
                  </a:extLst>
                </p:cNvPr>
                <p:cNvSpPr>
                  <a:spLocks noEditPoints="1"/>
                </p:cNvSpPr>
                <p:nvPr/>
              </p:nvSpPr>
              <p:spPr bwMode="auto">
                <a:xfrm>
                  <a:off x="8729663" y="3927475"/>
                  <a:ext cx="1473200" cy="1028700"/>
                </a:xfrm>
                <a:custGeom>
                  <a:avLst/>
                  <a:gdLst>
                    <a:gd name="T0" fmla="*/ 105 w 566"/>
                    <a:gd name="T1" fmla="*/ 382 h 396"/>
                    <a:gd name="T2" fmla="*/ 105 w 566"/>
                    <a:gd name="T3" fmla="*/ 396 h 396"/>
                    <a:gd name="T4" fmla="*/ 131 w 566"/>
                    <a:gd name="T5" fmla="*/ 396 h 396"/>
                    <a:gd name="T6" fmla="*/ 105 w 566"/>
                    <a:gd name="T7" fmla="*/ 382 h 396"/>
                    <a:gd name="T8" fmla="*/ 519 w 566"/>
                    <a:gd name="T9" fmla="*/ 311 h 396"/>
                    <a:gd name="T10" fmla="*/ 110 w 566"/>
                    <a:gd name="T11" fmla="*/ 311 h 396"/>
                    <a:gd name="T12" fmla="*/ 166 w 566"/>
                    <a:gd name="T13" fmla="*/ 342 h 396"/>
                    <a:gd name="T14" fmla="*/ 136 w 566"/>
                    <a:gd name="T15" fmla="*/ 396 h 396"/>
                    <a:gd name="T16" fmla="*/ 538 w 566"/>
                    <a:gd name="T17" fmla="*/ 396 h 396"/>
                    <a:gd name="T18" fmla="*/ 566 w 566"/>
                    <a:gd name="T19" fmla="*/ 368 h 396"/>
                    <a:gd name="T20" fmla="*/ 566 w 566"/>
                    <a:gd name="T21" fmla="*/ 339 h 396"/>
                    <a:gd name="T22" fmla="*/ 519 w 566"/>
                    <a:gd name="T23" fmla="*/ 311 h 396"/>
                    <a:gd name="T24" fmla="*/ 0 w 566"/>
                    <a:gd name="T25" fmla="*/ 0 h 396"/>
                    <a:gd name="T26" fmla="*/ 0 w 566"/>
                    <a:gd name="T27" fmla="*/ 65 h 396"/>
                    <a:gd name="T28" fmla="*/ 28 w 566"/>
                    <a:gd name="T29" fmla="*/ 65 h 396"/>
                    <a:gd name="T30" fmla="*/ 28 w 566"/>
                    <a:gd name="T31" fmla="*/ 17 h 396"/>
                    <a:gd name="T32" fmla="*/ 0 w 566"/>
                    <a:gd name="T33" fmla="*/ 0 h 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6" h="396">
                      <a:moveTo>
                        <a:pt x="105" y="382"/>
                      </a:moveTo>
                      <a:cubicBezTo>
                        <a:pt x="105" y="396"/>
                        <a:pt x="105" y="396"/>
                        <a:pt x="105" y="396"/>
                      </a:cubicBezTo>
                      <a:cubicBezTo>
                        <a:pt x="131" y="396"/>
                        <a:pt x="131" y="396"/>
                        <a:pt x="131" y="396"/>
                      </a:cubicBezTo>
                      <a:cubicBezTo>
                        <a:pt x="105" y="382"/>
                        <a:pt x="105" y="382"/>
                        <a:pt x="105" y="382"/>
                      </a:cubicBezTo>
                      <a:moveTo>
                        <a:pt x="519" y="311"/>
                      </a:moveTo>
                      <a:cubicBezTo>
                        <a:pt x="110" y="311"/>
                        <a:pt x="110" y="311"/>
                        <a:pt x="110" y="311"/>
                      </a:cubicBezTo>
                      <a:cubicBezTo>
                        <a:pt x="166" y="342"/>
                        <a:pt x="166" y="342"/>
                        <a:pt x="166" y="342"/>
                      </a:cubicBezTo>
                      <a:cubicBezTo>
                        <a:pt x="136" y="396"/>
                        <a:pt x="136" y="396"/>
                        <a:pt x="136" y="396"/>
                      </a:cubicBezTo>
                      <a:cubicBezTo>
                        <a:pt x="538" y="396"/>
                        <a:pt x="538" y="396"/>
                        <a:pt x="538" y="396"/>
                      </a:cubicBezTo>
                      <a:cubicBezTo>
                        <a:pt x="538" y="396"/>
                        <a:pt x="566" y="396"/>
                        <a:pt x="566" y="368"/>
                      </a:cubicBezTo>
                      <a:cubicBezTo>
                        <a:pt x="566" y="339"/>
                        <a:pt x="566" y="339"/>
                        <a:pt x="566" y="339"/>
                      </a:cubicBezTo>
                      <a:cubicBezTo>
                        <a:pt x="519" y="311"/>
                        <a:pt x="519" y="311"/>
                        <a:pt x="519" y="311"/>
                      </a:cubicBezTo>
                      <a:moveTo>
                        <a:pt x="0" y="0"/>
                      </a:moveTo>
                      <a:cubicBezTo>
                        <a:pt x="0" y="65"/>
                        <a:pt x="0" y="65"/>
                        <a:pt x="0" y="65"/>
                      </a:cubicBezTo>
                      <a:cubicBezTo>
                        <a:pt x="28" y="65"/>
                        <a:pt x="28" y="65"/>
                        <a:pt x="28" y="65"/>
                      </a:cubicBezTo>
                      <a:cubicBezTo>
                        <a:pt x="28" y="17"/>
                        <a:pt x="28" y="17"/>
                        <a:pt x="28" y="17"/>
                      </a:cubicBezTo>
                      <a:cubicBezTo>
                        <a:pt x="0" y="0"/>
                        <a:pt x="0" y="0"/>
                        <a:pt x="0" y="0"/>
                      </a:cubicBezTo>
                    </a:path>
                  </a:pathLst>
                </a:custGeom>
                <a:solidFill>
                  <a:srgbClr val="0090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38" name="Freeform 16">
                  <a:extLst>
                    <a:ext uri="{FF2B5EF4-FFF2-40B4-BE49-F238E27FC236}">
                      <a16:creationId xmlns:a16="http://schemas.microsoft.com/office/drawing/2014/main" id="{A2ED3F03-0134-406E-B03C-D33204BAD652}"/>
                    </a:ext>
                  </a:extLst>
                </p:cNvPr>
                <p:cNvSpPr>
                  <a:spLocks/>
                </p:cNvSpPr>
                <p:nvPr/>
              </p:nvSpPr>
              <p:spPr bwMode="auto">
                <a:xfrm>
                  <a:off x="8802688" y="3971925"/>
                  <a:ext cx="1277938" cy="763587"/>
                </a:xfrm>
                <a:custGeom>
                  <a:avLst/>
                  <a:gdLst>
                    <a:gd name="T0" fmla="*/ 0 w 805"/>
                    <a:gd name="T1" fmla="*/ 0 h 481"/>
                    <a:gd name="T2" fmla="*/ 0 w 805"/>
                    <a:gd name="T3" fmla="*/ 78 h 481"/>
                    <a:gd name="T4" fmla="*/ 126 w 805"/>
                    <a:gd name="T5" fmla="*/ 78 h 481"/>
                    <a:gd name="T6" fmla="*/ 126 w 805"/>
                    <a:gd name="T7" fmla="*/ 476 h 481"/>
                    <a:gd name="T8" fmla="*/ 134 w 805"/>
                    <a:gd name="T9" fmla="*/ 481 h 481"/>
                    <a:gd name="T10" fmla="*/ 805 w 805"/>
                    <a:gd name="T11" fmla="*/ 481 h 481"/>
                    <a:gd name="T12" fmla="*/ 0 w 805"/>
                    <a:gd name="T13" fmla="*/ 0 h 481"/>
                  </a:gdLst>
                  <a:ahLst/>
                  <a:cxnLst>
                    <a:cxn ang="0">
                      <a:pos x="T0" y="T1"/>
                    </a:cxn>
                    <a:cxn ang="0">
                      <a:pos x="T2" y="T3"/>
                    </a:cxn>
                    <a:cxn ang="0">
                      <a:pos x="T4" y="T5"/>
                    </a:cxn>
                    <a:cxn ang="0">
                      <a:pos x="T6" y="T7"/>
                    </a:cxn>
                    <a:cxn ang="0">
                      <a:pos x="T8" y="T9"/>
                    </a:cxn>
                    <a:cxn ang="0">
                      <a:pos x="T10" y="T11"/>
                    </a:cxn>
                    <a:cxn ang="0">
                      <a:pos x="T12" y="T13"/>
                    </a:cxn>
                  </a:cxnLst>
                  <a:rect l="0" t="0" r="r" b="b"/>
                  <a:pathLst>
                    <a:path w="805" h="481">
                      <a:moveTo>
                        <a:pt x="0" y="0"/>
                      </a:moveTo>
                      <a:lnTo>
                        <a:pt x="0" y="78"/>
                      </a:lnTo>
                      <a:lnTo>
                        <a:pt x="126" y="78"/>
                      </a:lnTo>
                      <a:lnTo>
                        <a:pt x="126" y="476"/>
                      </a:lnTo>
                      <a:lnTo>
                        <a:pt x="134" y="481"/>
                      </a:lnTo>
                      <a:lnTo>
                        <a:pt x="805" y="481"/>
                      </a:lnTo>
                      <a:lnTo>
                        <a:pt x="0" y="0"/>
                      </a:lnTo>
                      <a:close/>
                    </a:path>
                  </a:pathLst>
                </a:custGeom>
                <a:solidFill>
                  <a:srgbClr val="296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39" name="Freeform 17">
                  <a:extLst>
                    <a:ext uri="{FF2B5EF4-FFF2-40B4-BE49-F238E27FC236}">
                      <a16:creationId xmlns:a16="http://schemas.microsoft.com/office/drawing/2014/main" id="{9C253058-2D9F-4686-A122-689B87EB156B}"/>
                    </a:ext>
                  </a:extLst>
                </p:cNvPr>
                <p:cNvSpPr>
                  <a:spLocks/>
                </p:cNvSpPr>
                <p:nvPr/>
              </p:nvSpPr>
              <p:spPr bwMode="auto">
                <a:xfrm>
                  <a:off x="8802688" y="3971925"/>
                  <a:ext cx="1277938" cy="763587"/>
                </a:xfrm>
                <a:custGeom>
                  <a:avLst/>
                  <a:gdLst>
                    <a:gd name="T0" fmla="*/ 0 w 805"/>
                    <a:gd name="T1" fmla="*/ 0 h 481"/>
                    <a:gd name="T2" fmla="*/ 0 w 805"/>
                    <a:gd name="T3" fmla="*/ 78 h 481"/>
                    <a:gd name="T4" fmla="*/ 126 w 805"/>
                    <a:gd name="T5" fmla="*/ 78 h 481"/>
                    <a:gd name="T6" fmla="*/ 126 w 805"/>
                    <a:gd name="T7" fmla="*/ 476 h 481"/>
                    <a:gd name="T8" fmla="*/ 134 w 805"/>
                    <a:gd name="T9" fmla="*/ 481 h 481"/>
                    <a:gd name="T10" fmla="*/ 805 w 805"/>
                    <a:gd name="T11" fmla="*/ 481 h 481"/>
                    <a:gd name="T12" fmla="*/ 0 w 805"/>
                    <a:gd name="T13" fmla="*/ 0 h 481"/>
                  </a:gdLst>
                  <a:ahLst/>
                  <a:cxnLst>
                    <a:cxn ang="0">
                      <a:pos x="T0" y="T1"/>
                    </a:cxn>
                    <a:cxn ang="0">
                      <a:pos x="T2" y="T3"/>
                    </a:cxn>
                    <a:cxn ang="0">
                      <a:pos x="T4" y="T5"/>
                    </a:cxn>
                    <a:cxn ang="0">
                      <a:pos x="T6" y="T7"/>
                    </a:cxn>
                    <a:cxn ang="0">
                      <a:pos x="T8" y="T9"/>
                    </a:cxn>
                    <a:cxn ang="0">
                      <a:pos x="T10" y="T11"/>
                    </a:cxn>
                    <a:cxn ang="0">
                      <a:pos x="T12" y="T13"/>
                    </a:cxn>
                  </a:cxnLst>
                  <a:rect l="0" t="0" r="r" b="b"/>
                  <a:pathLst>
                    <a:path w="805" h="481">
                      <a:moveTo>
                        <a:pt x="0" y="0"/>
                      </a:moveTo>
                      <a:lnTo>
                        <a:pt x="0" y="78"/>
                      </a:lnTo>
                      <a:lnTo>
                        <a:pt x="126" y="78"/>
                      </a:lnTo>
                      <a:lnTo>
                        <a:pt x="126" y="476"/>
                      </a:lnTo>
                      <a:lnTo>
                        <a:pt x="134" y="481"/>
                      </a:lnTo>
                      <a:lnTo>
                        <a:pt x="805" y="481"/>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40" name="Freeform 18">
                  <a:extLst>
                    <a:ext uri="{FF2B5EF4-FFF2-40B4-BE49-F238E27FC236}">
                      <a16:creationId xmlns:a16="http://schemas.microsoft.com/office/drawing/2014/main" id="{E8649249-1504-4174-A712-8D6915619396}"/>
                    </a:ext>
                  </a:extLst>
                </p:cNvPr>
                <p:cNvSpPr>
                  <a:spLocks/>
                </p:cNvSpPr>
                <p:nvPr/>
              </p:nvSpPr>
              <p:spPr bwMode="auto">
                <a:xfrm>
                  <a:off x="8912225" y="4722813"/>
                  <a:ext cx="249238" cy="238125"/>
                </a:xfrm>
                <a:custGeom>
                  <a:avLst/>
                  <a:gdLst>
                    <a:gd name="T0" fmla="*/ 106 w 157"/>
                    <a:gd name="T1" fmla="*/ 150 h 150"/>
                    <a:gd name="T2" fmla="*/ 0 w 157"/>
                    <a:gd name="T3" fmla="*/ 92 h 150"/>
                    <a:gd name="T4" fmla="*/ 50 w 157"/>
                    <a:gd name="T5" fmla="*/ 0 h 150"/>
                    <a:gd name="T6" fmla="*/ 157 w 157"/>
                    <a:gd name="T7" fmla="*/ 59 h 150"/>
                    <a:gd name="T8" fmla="*/ 106 w 157"/>
                    <a:gd name="T9" fmla="*/ 150 h 150"/>
                  </a:gdLst>
                  <a:ahLst/>
                  <a:cxnLst>
                    <a:cxn ang="0">
                      <a:pos x="T0" y="T1"/>
                    </a:cxn>
                    <a:cxn ang="0">
                      <a:pos x="T2" y="T3"/>
                    </a:cxn>
                    <a:cxn ang="0">
                      <a:pos x="T4" y="T5"/>
                    </a:cxn>
                    <a:cxn ang="0">
                      <a:pos x="T6" y="T7"/>
                    </a:cxn>
                    <a:cxn ang="0">
                      <a:pos x="T8" y="T9"/>
                    </a:cxn>
                  </a:cxnLst>
                  <a:rect l="0" t="0" r="r" b="b"/>
                  <a:pathLst>
                    <a:path w="157" h="150">
                      <a:moveTo>
                        <a:pt x="106" y="150"/>
                      </a:moveTo>
                      <a:lnTo>
                        <a:pt x="0" y="92"/>
                      </a:lnTo>
                      <a:lnTo>
                        <a:pt x="50" y="0"/>
                      </a:lnTo>
                      <a:lnTo>
                        <a:pt x="157" y="59"/>
                      </a:lnTo>
                      <a:lnTo>
                        <a:pt x="106" y="150"/>
                      </a:lnTo>
                      <a:close/>
                    </a:path>
                  </a:pathLst>
                </a:custGeom>
                <a:solidFill>
                  <a:srgbClr val="ED1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41" name="Freeform 19">
                  <a:extLst>
                    <a:ext uri="{FF2B5EF4-FFF2-40B4-BE49-F238E27FC236}">
                      <a16:creationId xmlns:a16="http://schemas.microsoft.com/office/drawing/2014/main" id="{5E143B65-E1EE-48B9-8F12-CEEB99AA3A5D}"/>
                    </a:ext>
                  </a:extLst>
                </p:cNvPr>
                <p:cNvSpPr>
                  <a:spLocks/>
                </p:cNvSpPr>
                <p:nvPr/>
              </p:nvSpPr>
              <p:spPr bwMode="auto">
                <a:xfrm>
                  <a:off x="8912225" y="4722813"/>
                  <a:ext cx="249238" cy="238125"/>
                </a:xfrm>
                <a:custGeom>
                  <a:avLst/>
                  <a:gdLst>
                    <a:gd name="T0" fmla="*/ 106 w 157"/>
                    <a:gd name="T1" fmla="*/ 150 h 150"/>
                    <a:gd name="T2" fmla="*/ 0 w 157"/>
                    <a:gd name="T3" fmla="*/ 92 h 150"/>
                    <a:gd name="T4" fmla="*/ 50 w 157"/>
                    <a:gd name="T5" fmla="*/ 0 h 150"/>
                    <a:gd name="T6" fmla="*/ 157 w 157"/>
                    <a:gd name="T7" fmla="*/ 59 h 150"/>
                    <a:gd name="T8" fmla="*/ 106 w 157"/>
                    <a:gd name="T9" fmla="*/ 150 h 150"/>
                  </a:gdLst>
                  <a:ahLst/>
                  <a:cxnLst>
                    <a:cxn ang="0">
                      <a:pos x="T0" y="T1"/>
                    </a:cxn>
                    <a:cxn ang="0">
                      <a:pos x="T2" y="T3"/>
                    </a:cxn>
                    <a:cxn ang="0">
                      <a:pos x="T4" y="T5"/>
                    </a:cxn>
                    <a:cxn ang="0">
                      <a:pos x="T6" y="T7"/>
                    </a:cxn>
                    <a:cxn ang="0">
                      <a:pos x="T8" y="T9"/>
                    </a:cxn>
                  </a:cxnLst>
                  <a:rect l="0" t="0" r="r" b="b"/>
                  <a:pathLst>
                    <a:path w="157" h="150">
                      <a:moveTo>
                        <a:pt x="106" y="150"/>
                      </a:moveTo>
                      <a:lnTo>
                        <a:pt x="0" y="92"/>
                      </a:lnTo>
                      <a:lnTo>
                        <a:pt x="50" y="0"/>
                      </a:lnTo>
                      <a:lnTo>
                        <a:pt x="157" y="59"/>
                      </a:lnTo>
                      <a:lnTo>
                        <a:pt x="106" y="15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42" name="Freeform 20">
                  <a:extLst>
                    <a:ext uri="{FF2B5EF4-FFF2-40B4-BE49-F238E27FC236}">
                      <a16:creationId xmlns:a16="http://schemas.microsoft.com/office/drawing/2014/main" id="{FAF50928-9DE5-4252-8A2E-61EDF27C5740}"/>
                    </a:ext>
                  </a:extLst>
                </p:cNvPr>
                <p:cNvSpPr>
                  <a:spLocks/>
                </p:cNvSpPr>
                <p:nvPr/>
              </p:nvSpPr>
              <p:spPr bwMode="auto">
                <a:xfrm>
                  <a:off x="9002713" y="4727575"/>
                  <a:ext cx="158750" cy="233362"/>
                </a:xfrm>
                <a:custGeom>
                  <a:avLst/>
                  <a:gdLst>
                    <a:gd name="T0" fmla="*/ 0 w 100"/>
                    <a:gd name="T1" fmla="*/ 0 h 147"/>
                    <a:gd name="T2" fmla="*/ 0 w 100"/>
                    <a:gd name="T3" fmla="*/ 121 h 147"/>
                    <a:gd name="T4" fmla="*/ 49 w 100"/>
                    <a:gd name="T5" fmla="*/ 147 h 147"/>
                    <a:gd name="T6" fmla="*/ 100 w 100"/>
                    <a:gd name="T7" fmla="*/ 56 h 147"/>
                    <a:gd name="T8" fmla="*/ 0 w 100"/>
                    <a:gd name="T9" fmla="*/ 0 h 147"/>
                  </a:gdLst>
                  <a:ahLst/>
                  <a:cxnLst>
                    <a:cxn ang="0">
                      <a:pos x="T0" y="T1"/>
                    </a:cxn>
                    <a:cxn ang="0">
                      <a:pos x="T2" y="T3"/>
                    </a:cxn>
                    <a:cxn ang="0">
                      <a:pos x="T4" y="T5"/>
                    </a:cxn>
                    <a:cxn ang="0">
                      <a:pos x="T6" y="T7"/>
                    </a:cxn>
                    <a:cxn ang="0">
                      <a:pos x="T8" y="T9"/>
                    </a:cxn>
                  </a:cxnLst>
                  <a:rect l="0" t="0" r="r" b="b"/>
                  <a:pathLst>
                    <a:path w="100" h="147">
                      <a:moveTo>
                        <a:pt x="0" y="0"/>
                      </a:moveTo>
                      <a:lnTo>
                        <a:pt x="0" y="121"/>
                      </a:lnTo>
                      <a:lnTo>
                        <a:pt x="49" y="147"/>
                      </a:lnTo>
                      <a:lnTo>
                        <a:pt x="100" y="56"/>
                      </a:lnTo>
                      <a:lnTo>
                        <a:pt x="0" y="0"/>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43" name="Freeform 21">
                  <a:extLst>
                    <a:ext uri="{FF2B5EF4-FFF2-40B4-BE49-F238E27FC236}">
                      <a16:creationId xmlns:a16="http://schemas.microsoft.com/office/drawing/2014/main" id="{BE8E899E-7685-4ACD-B0E2-A28B0B04E9EB}"/>
                    </a:ext>
                  </a:extLst>
                </p:cNvPr>
                <p:cNvSpPr>
                  <a:spLocks/>
                </p:cNvSpPr>
                <p:nvPr/>
              </p:nvSpPr>
              <p:spPr bwMode="auto">
                <a:xfrm>
                  <a:off x="9002713" y="4727575"/>
                  <a:ext cx="158750" cy="233362"/>
                </a:xfrm>
                <a:custGeom>
                  <a:avLst/>
                  <a:gdLst>
                    <a:gd name="T0" fmla="*/ 0 w 100"/>
                    <a:gd name="T1" fmla="*/ 0 h 147"/>
                    <a:gd name="T2" fmla="*/ 0 w 100"/>
                    <a:gd name="T3" fmla="*/ 121 h 147"/>
                    <a:gd name="T4" fmla="*/ 49 w 100"/>
                    <a:gd name="T5" fmla="*/ 147 h 147"/>
                    <a:gd name="T6" fmla="*/ 100 w 100"/>
                    <a:gd name="T7" fmla="*/ 56 h 147"/>
                    <a:gd name="T8" fmla="*/ 0 w 100"/>
                    <a:gd name="T9" fmla="*/ 0 h 147"/>
                  </a:gdLst>
                  <a:ahLst/>
                  <a:cxnLst>
                    <a:cxn ang="0">
                      <a:pos x="T0" y="T1"/>
                    </a:cxn>
                    <a:cxn ang="0">
                      <a:pos x="T2" y="T3"/>
                    </a:cxn>
                    <a:cxn ang="0">
                      <a:pos x="T4" y="T5"/>
                    </a:cxn>
                    <a:cxn ang="0">
                      <a:pos x="T6" y="T7"/>
                    </a:cxn>
                    <a:cxn ang="0">
                      <a:pos x="T8" y="T9"/>
                    </a:cxn>
                  </a:cxnLst>
                  <a:rect l="0" t="0" r="r" b="b"/>
                  <a:pathLst>
                    <a:path w="100" h="147">
                      <a:moveTo>
                        <a:pt x="0" y="0"/>
                      </a:moveTo>
                      <a:lnTo>
                        <a:pt x="0" y="121"/>
                      </a:lnTo>
                      <a:lnTo>
                        <a:pt x="49" y="147"/>
                      </a:lnTo>
                      <a:lnTo>
                        <a:pt x="100" y="5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44" name="Rectangle 22">
                  <a:extLst>
                    <a:ext uri="{FF2B5EF4-FFF2-40B4-BE49-F238E27FC236}">
                      <a16:creationId xmlns:a16="http://schemas.microsoft.com/office/drawing/2014/main" id="{3A819185-0D35-43A9-9A1D-25138AD8B300}"/>
                    </a:ext>
                  </a:extLst>
                </p:cNvPr>
                <p:cNvSpPr>
                  <a:spLocks noChangeArrowheads="1"/>
                </p:cNvSpPr>
                <p:nvPr/>
              </p:nvSpPr>
              <p:spPr bwMode="auto">
                <a:xfrm>
                  <a:off x="7974013" y="4095750"/>
                  <a:ext cx="1028700" cy="1500187"/>
                </a:xfrm>
                <a:prstGeom prst="rect">
                  <a:avLst/>
                </a:prstGeom>
                <a:solidFill>
                  <a:srgbClr val="BAD8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45" name="Rectangle 23">
                  <a:extLst>
                    <a:ext uri="{FF2B5EF4-FFF2-40B4-BE49-F238E27FC236}">
                      <a16:creationId xmlns:a16="http://schemas.microsoft.com/office/drawing/2014/main" id="{09903284-0730-4CB3-859E-D26F43F3D037}"/>
                    </a:ext>
                  </a:extLst>
                </p:cNvPr>
                <p:cNvSpPr>
                  <a:spLocks noChangeArrowheads="1"/>
                </p:cNvSpPr>
                <p:nvPr/>
              </p:nvSpPr>
              <p:spPr bwMode="auto">
                <a:xfrm>
                  <a:off x="7974013" y="4095750"/>
                  <a:ext cx="1028700" cy="1500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46" name="Freeform 24">
                  <a:extLst>
                    <a:ext uri="{FF2B5EF4-FFF2-40B4-BE49-F238E27FC236}">
                      <a16:creationId xmlns:a16="http://schemas.microsoft.com/office/drawing/2014/main" id="{B41983B0-0E31-4E13-8CAB-AECC010C80FC}"/>
                    </a:ext>
                  </a:extLst>
                </p:cNvPr>
                <p:cNvSpPr>
                  <a:spLocks noEditPoints="1"/>
                </p:cNvSpPr>
                <p:nvPr/>
              </p:nvSpPr>
              <p:spPr bwMode="auto">
                <a:xfrm>
                  <a:off x="7974013" y="4221163"/>
                  <a:ext cx="1028700" cy="1198562"/>
                </a:xfrm>
                <a:custGeom>
                  <a:avLst/>
                  <a:gdLst>
                    <a:gd name="T0" fmla="*/ 582 w 648"/>
                    <a:gd name="T1" fmla="*/ 458 h 755"/>
                    <a:gd name="T2" fmla="*/ 582 w 648"/>
                    <a:gd name="T3" fmla="*/ 755 h 755"/>
                    <a:gd name="T4" fmla="*/ 648 w 648"/>
                    <a:gd name="T5" fmla="*/ 755 h 755"/>
                    <a:gd name="T6" fmla="*/ 648 w 648"/>
                    <a:gd name="T7" fmla="*/ 706 h 755"/>
                    <a:gd name="T8" fmla="*/ 648 w 648"/>
                    <a:gd name="T9" fmla="*/ 578 h 755"/>
                    <a:gd name="T10" fmla="*/ 648 w 648"/>
                    <a:gd name="T11" fmla="*/ 511 h 755"/>
                    <a:gd name="T12" fmla="*/ 582 w 648"/>
                    <a:gd name="T13" fmla="*/ 458 h 755"/>
                    <a:gd name="T14" fmla="*/ 0 w 648"/>
                    <a:gd name="T15" fmla="*/ 0 h 755"/>
                    <a:gd name="T16" fmla="*/ 0 w 648"/>
                    <a:gd name="T17" fmla="*/ 129 h 755"/>
                    <a:gd name="T18" fmla="*/ 164 w 648"/>
                    <a:gd name="T19" fmla="*/ 129 h 755"/>
                    <a:gd name="T20" fmla="*/ 0 w 648"/>
                    <a:gd name="T21" fmla="*/ 0 h 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8" h="755">
                      <a:moveTo>
                        <a:pt x="582" y="458"/>
                      </a:moveTo>
                      <a:lnTo>
                        <a:pt x="582" y="755"/>
                      </a:lnTo>
                      <a:lnTo>
                        <a:pt x="648" y="755"/>
                      </a:lnTo>
                      <a:lnTo>
                        <a:pt x="648" y="706"/>
                      </a:lnTo>
                      <a:lnTo>
                        <a:pt x="648" y="578"/>
                      </a:lnTo>
                      <a:lnTo>
                        <a:pt x="648" y="511"/>
                      </a:lnTo>
                      <a:lnTo>
                        <a:pt x="582" y="458"/>
                      </a:lnTo>
                      <a:close/>
                      <a:moveTo>
                        <a:pt x="0" y="0"/>
                      </a:moveTo>
                      <a:lnTo>
                        <a:pt x="0" y="129"/>
                      </a:lnTo>
                      <a:lnTo>
                        <a:pt x="164" y="129"/>
                      </a:lnTo>
                      <a:lnTo>
                        <a:pt x="0" y="0"/>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47" name="Freeform 25">
                  <a:extLst>
                    <a:ext uri="{FF2B5EF4-FFF2-40B4-BE49-F238E27FC236}">
                      <a16:creationId xmlns:a16="http://schemas.microsoft.com/office/drawing/2014/main" id="{216BEB04-19DA-4251-826B-60CB19B96DF2}"/>
                    </a:ext>
                  </a:extLst>
                </p:cNvPr>
                <p:cNvSpPr>
                  <a:spLocks noEditPoints="1"/>
                </p:cNvSpPr>
                <p:nvPr/>
              </p:nvSpPr>
              <p:spPr bwMode="auto">
                <a:xfrm>
                  <a:off x="7974013" y="4221163"/>
                  <a:ext cx="1028700" cy="1198562"/>
                </a:xfrm>
                <a:custGeom>
                  <a:avLst/>
                  <a:gdLst>
                    <a:gd name="T0" fmla="*/ 582 w 648"/>
                    <a:gd name="T1" fmla="*/ 458 h 755"/>
                    <a:gd name="T2" fmla="*/ 582 w 648"/>
                    <a:gd name="T3" fmla="*/ 755 h 755"/>
                    <a:gd name="T4" fmla="*/ 648 w 648"/>
                    <a:gd name="T5" fmla="*/ 755 h 755"/>
                    <a:gd name="T6" fmla="*/ 648 w 648"/>
                    <a:gd name="T7" fmla="*/ 706 h 755"/>
                    <a:gd name="T8" fmla="*/ 648 w 648"/>
                    <a:gd name="T9" fmla="*/ 578 h 755"/>
                    <a:gd name="T10" fmla="*/ 648 w 648"/>
                    <a:gd name="T11" fmla="*/ 511 h 755"/>
                    <a:gd name="T12" fmla="*/ 582 w 648"/>
                    <a:gd name="T13" fmla="*/ 458 h 755"/>
                    <a:gd name="T14" fmla="*/ 0 w 648"/>
                    <a:gd name="T15" fmla="*/ 0 h 755"/>
                    <a:gd name="T16" fmla="*/ 0 w 648"/>
                    <a:gd name="T17" fmla="*/ 129 h 755"/>
                    <a:gd name="T18" fmla="*/ 164 w 648"/>
                    <a:gd name="T19" fmla="*/ 129 h 755"/>
                    <a:gd name="T20" fmla="*/ 0 w 648"/>
                    <a:gd name="T21" fmla="*/ 0 h 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8" h="755">
                      <a:moveTo>
                        <a:pt x="582" y="458"/>
                      </a:moveTo>
                      <a:lnTo>
                        <a:pt x="582" y="755"/>
                      </a:lnTo>
                      <a:lnTo>
                        <a:pt x="648" y="755"/>
                      </a:lnTo>
                      <a:lnTo>
                        <a:pt x="648" y="706"/>
                      </a:lnTo>
                      <a:lnTo>
                        <a:pt x="648" y="578"/>
                      </a:lnTo>
                      <a:lnTo>
                        <a:pt x="648" y="511"/>
                      </a:lnTo>
                      <a:lnTo>
                        <a:pt x="582" y="458"/>
                      </a:lnTo>
                      <a:moveTo>
                        <a:pt x="0" y="0"/>
                      </a:moveTo>
                      <a:lnTo>
                        <a:pt x="0" y="129"/>
                      </a:lnTo>
                      <a:lnTo>
                        <a:pt x="164" y="129"/>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48" name="Freeform 26">
                  <a:extLst>
                    <a:ext uri="{FF2B5EF4-FFF2-40B4-BE49-F238E27FC236}">
                      <a16:creationId xmlns:a16="http://schemas.microsoft.com/office/drawing/2014/main" id="{1903B36F-5023-4D3D-925E-6DEEF1C3541B}"/>
                    </a:ext>
                  </a:extLst>
                </p:cNvPr>
                <p:cNvSpPr>
                  <a:spLocks/>
                </p:cNvSpPr>
                <p:nvPr/>
              </p:nvSpPr>
              <p:spPr bwMode="auto">
                <a:xfrm>
                  <a:off x="8413750" y="3805238"/>
                  <a:ext cx="239713" cy="290512"/>
                </a:xfrm>
                <a:custGeom>
                  <a:avLst/>
                  <a:gdLst>
                    <a:gd name="T0" fmla="*/ 92 w 92"/>
                    <a:gd name="T1" fmla="*/ 11 h 112"/>
                    <a:gd name="T2" fmla="*/ 63 w 92"/>
                    <a:gd name="T3" fmla="*/ 0 h 112"/>
                    <a:gd name="T4" fmla="*/ 53 w 92"/>
                    <a:gd name="T5" fmla="*/ 25 h 112"/>
                    <a:gd name="T6" fmla="*/ 0 w 92"/>
                    <a:gd name="T7" fmla="*/ 25 h 112"/>
                    <a:gd name="T8" fmla="*/ 0 w 92"/>
                    <a:gd name="T9" fmla="*/ 112 h 112"/>
                    <a:gd name="T10" fmla="*/ 63 w 92"/>
                    <a:gd name="T11" fmla="*/ 112 h 112"/>
                    <a:gd name="T12" fmla="*/ 63 w 92"/>
                    <a:gd name="T13" fmla="*/ 62 h 112"/>
                    <a:gd name="T14" fmla="*/ 92 w 92"/>
                    <a:gd name="T15" fmla="*/ 11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2" h="112">
                      <a:moveTo>
                        <a:pt x="92" y="11"/>
                      </a:moveTo>
                      <a:cubicBezTo>
                        <a:pt x="63" y="0"/>
                        <a:pt x="63" y="0"/>
                        <a:pt x="63" y="0"/>
                      </a:cubicBezTo>
                      <a:cubicBezTo>
                        <a:pt x="53" y="25"/>
                        <a:pt x="53" y="25"/>
                        <a:pt x="53" y="25"/>
                      </a:cubicBezTo>
                      <a:cubicBezTo>
                        <a:pt x="0" y="25"/>
                        <a:pt x="0" y="25"/>
                        <a:pt x="0" y="25"/>
                      </a:cubicBezTo>
                      <a:cubicBezTo>
                        <a:pt x="0" y="112"/>
                        <a:pt x="0" y="112"/>
                        <a:pt x="0" y="112"/>
                      </a:cubicBezTo>
                      <a:cubicBezTo>
                        <a:pt x="63" y="112"/>
                        <a:pt x="63" y="112"/>
                        <a:pt x="63" y="112"/>
                      </a:cubicBezTo>
                      <a:cubicBezTo>
                        <a:pt x="63" y="62"/>
                        <a:pt x="63" y="62"/>
                        <a:pt x="63" y="62"/>
                      </a:cubicBezTo>
                      <a:cubicBezTo>
                        <a:pt x="64" y="46"/>
                        <a:pt x="69" y="18"/>
                        <a:pt x="92" y="11"/>
                      </a:cubicBezTo>
                      <a:close/>
                    </a:path>
                  </a:pathLst>
                </a:custGeom>
                <a:solidFill>
                  <a:srgbClr val="FFC6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49" name="Oval 27">
                  <a:extLst>
                    <a:ext uri="{FF2B5EF4-FFF2-40B4-BE49-F238E27FC236}">
                      <a16:creationId xmlns:a16="http://schemas.microsoft.com/office/drawing/2014/main" id="{342A5990-655D-4404-9A24-4AB63E064F9A}"/>
                    </a:ext>
                  </a:extLst>
                </p:cNvPr>
                <p:cNvSpPr>
                  <a:spLocks noChangeArrowheads="1"/>
                </p:cNvSpPr>
                <p:nvPr/>
              </p:nvSpPr>
              <p:spPr bwMode="auto">
                <a:xfrm>
                  <a:off x="8405813" y="3549650"/>
                  <a:ext cx="36513" cy="34925"/>
                </a:xfrm>
                <a:prstGeom prst="ellipse">
                  <a:avLst/>
                </a:prstGeom>
                <a:solidFill>
                  <a:srgbClr val="0101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50" name="Freeform 28">
                  <a:extLst>
                    <a:ext uri="{FF2B5EF4-FFF2-40B4-BE49-F238E27FC236}">
                      <a16:creationId xmlns:a16="http://schemas.microsoft.com/office/drawing/2014/main" id="{687FCF4E-6E7C-4B27-90F2-895B423029AD}"/>
                    </a:ext>
                  </a:extLst>
                </p:cNvPr>
                <p:cNvSpPr>
                  <a:spLocks/>
                </p:cNvSpPr>
                <p:nvPr/>
              </p:nvSpPr>
              <p:spPr bwMode="auto">
                <a:xfrm>
                  <a:off x="8362950" y="3349625"/>
                  <a:ext cx="241300" cy="163512"/>
                </a:xfrm>
                <a:custGeom>
                  <a:avLst/>
                  <a:gdLst>
                    <a:gd name="T0" fmla="*/ 0 w 152"/>
                    <a:gd name="T1" fmla="*/ 62 h 103"/>
                    <a:gd name="T2" fmla="*/ 126 w 152"/>
                    <a:gd name="T3" fmla="*/ 0 h 103"/>
                    <a:gd name="T4" fmla="*/ 152 w 152"/>
                    <a:gd name="T5" fmla="*/ 103 h 103"/>
                    <a:gd name="T6" fmla="*/ 0 w 152"/>
                    <a:gd name="T7" fmla="*/ 62 h 103"/>
                  </a:gdLst>
                  <a:ahLst/>
                  <a:cxnLst>
                    <a:cxn ang="0">
                      <a:pos x="T0" y="T1"/>
                    </a:cxn>
                    <a:cxn ang="0">
                      <a:pos x="T2" y="T3"/>
                    </a:cxn>
                    <a:cxn ang="0">
                      <a:pos x="T4" y="T5"/>
                    </a:cxn>
                    <a:cxn ang="0">
                      <a:pos x="T6" y="T7"/>
                    </a:cxn>
                  </a:cxnLst>
                  <a:rect l="0" t="0" r="r" b="b"/>
                  <a:pathLst>
                    <a:path w="152" h="103">
                      <a:moveTo>
                        <a:pt x="0" y="62"/>
                      </a:moveTo>
                      <a:lnTo>
                        <a:pt x="126" y="0"/>
                      </a:lnTo>
                      <a:lnTo>
                        <a:pt x="152" y="103"/>
                      </a:lnTo>
                      <a:lnTo>
                        <a:pt x="0" y="62"/>
                      </a:lnTo>
                      <a:close/>
                    </a:path>
                  </a:pathLst>
                </a:custGeom>
                <a:solidFill>
                  <a:srgbClr val="FFC6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51" name="Freeform 29">
                  <a:extLst>
                    <a:ext uri="{FF2B5EF4-FFF2-40B4-BE49-F238E27FC236}">
                      <a16:creationId xmlns:a16="http://schemas.microsoft.com/office/drawing/2014/main" id="{4427DA26-EC81-4B52-AFCB-14A0A9DB1FF3}"/>
                    </a:ext>
                  </a:extLst>
                </p:cNvPr>
                <p:cNvSpPr>
                  <a:spLocks/>
                </p:cNvSpPr>
                <p:nvPr/>
              </p:nvSpPr>
              <p:spPr bwMode="auto">
                <a:xfrm>
                  <a:off x="8193088" y="3448050"/>
                  <a:ext cx="606425" cy="438150"/>
                </a:xfrm>
                <a:custGeom>
                  <a:avLst/>
                  <a:gdLst>
                    <a:gd name="T0" fmla="*/ 0 w 233"/>
                    <a:gd name="T1" fmla="*/ 168 h 168"/>
                    <a:gd name="T2" fmla="*/ 118 w 233"/>
                    <a:gd name="T3" fmla="*/ 168 h 168"/>
                    <a:gd name="T4" fmla="*/ 119 w 233"/>
                    <a:gd name="T5" fmla="*/ 168 h 168"/>
                    <a:gd name="T6" fmla="*/ 233 w 233"/>
                    <a:gd name="T7" fmla="*/ 0 h 168"/>
                    <a:gd name="T8" fmla="*/ 225 w 233"/>
                    <a:gd name="T9" fmla="*/ 0 h 168"/>
                    <a:gd name="T10" fmla="*/ 158 w 233"/>
                    <a:gd name="T11" fmla="*/ 0 h 168"/>
                    <a:gd name="T12" fmla="*/ 74 w 233"/>
                    <a:gd name="T13" fmla="*/ 0 h 168"/>
                    <a:gd name="T14" fmla="*/ 0 w 233"/>
                    <a:gd name="T15" fmla="*/ 0 h 168"/>
                    <a:gd name="T16" fmla="*/ 0 w 233"/>
                    <a:gd name="T17" fmla="*/ 168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3" h="168">
                      <a:moveTo>
                        <a:pt x="0" y="168"/>
                      </a:moveTo>
                      <a:cubicBezTo>
                        <a:pt x="118" y="168"/>
                        <a:pt x="118" y="168"/>
                        <a:pt x="118" y="168"/>
                      </a:cubicBezTo>
                      <a:cubicBezTo>
                        <a:pt x="119" y="168"/>
                        <a:pt x="119" y="168"/>
                        <a:pt x="119" y="168"/>
                      </a:cubicBezTo>
                      <a:cubicBezTo>
                        <a:pt x="207" y="163"/>
                        <a:pt x="233" y="90"/>
                        <a:pt x="233" y="0"/>
                      </a:cubicBezTo>
                      <a:cubicBezTo>
                        <a:pt x="225" y="0"/>
                        <a:pt x="225" y="0"/>
                        <a:pt x="225" y="0"/>
                      </a:cubicBezTo>
                      <a:cubicBezTo>
                        <a:pt x="158" y="0"/>
                        <a:pt x="158" y="0"/>
                        <a:pt x="158" y="0"/>
                      </a:cubicBezTo>
                      <a:cubicBezTo>
                        <a:pt x="74" y="0"/>
                        <a:pt x="74" y="0"/>
                        <a:pt x="74" y="0"/>
                      </a:cubicBezTo>
                      <a:cubicBezTo>
                        <a:pt x="0" y="0"/>
                        <a:pt x="0" y="0"/>
                        <a:pt x="0" y="0"/>
                      </a:cubicBezTo>
                      <a:cubicBezTo>
                        <a:pt x="0" y="168"/>
                        <a:pt x="0" y="168"/>
                        <a:pt x="0" y="168"/>
                      </a:cubicBezTo>
                    </a:path>
                  </a:pathLst>
                </a:custGeom>
                <a:solidFill>
                  <a:srgbClr val="FFC6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52" name="Oval 30">
                  <a:extLst>
                    <a:ext uri="{FF2B5EF4-FFF2-40B4-BE49-F238E27FC236}">
                      <a16:creationId xmlns:a16="http://schemas.microsoft.com/office/drawing/2014/main" id="{E23BE2EE-5B53-41B7-9EE5-A3F130EE89CF}"/>
                    </a:ext>
                  </a:extLst>
                </p:cNvPr>
                <p:cNvSpPr>
                  <a:spLocks noChangeArrowheads="1"/>
                </p:cNvSpPr>
                <p:nvPr/>
              </p:nvSpPr>
              <p:spPr bwMode="auto">
                <a:xfrm>
                  <a:off x="8405813" y="3549650"/>
                  <a:ext cx="36513" cy="34925"/>
                </a:xfrm>
                <a:prstGeom prst="ellipse">
                  <a:avLst/>
                </a:prstGeom>
                <a:solidFill>
                  <a:srgbClr val="0041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53" name="Freeform 31">
                  <a:extLst>
                    <a:ext uri="{FF2B5EF4-FFF2-40B4-BE49-F238E27FC236}">
                      <a16:creationId xmlns:a16="http://schemas.microsoft.com/office/drawing/2014/main" id="{28E55444-5617-4248-A389-7408F8B328AB}"/>
                    </a:ext>
                  </a:extLst>
                </p:cNvPr>
                <p:cNvSpPr>
                  <a:spLocks/>
                </p:cNvSpPr>
                <p:nvPr/>
              </p:nvSpPr>
              <p:spPr bwMode="auto">
                <a:xfrm>
                  <a:off x="8555803" y="887413"/>
                  <a:ext cx="1431925" cy="754062"/>
                </a:xfrm>
                <a:custGeom>
                  <a:avLst/>
                  <a:gdLst>
                    <a:gd name="T0" fmla="*/ 145 w 550"/>
                    <a:gd name="T1" fmla="*/ 0 h 290"/>
                    <a:gd name="T2" fmla="*/ 0 w 550"/>
                    <a:gd name="T3" fmla="*/ 145 h 290"/>
                    <a:gd name="T4" fmla="*/ 145 w 550"/>
                    <a:gd name="T5" fmla="*/ 290 h 290"/>
                    <a:gd name="T6" fmla="*/ 550 w 550"/>
                    <a:gd name="T7" fmla="*/ 290 h 290"/>
                    <a:gd name="T8" fmla="*/ 162 w 550"/>
                    <a:gd name="T9" fmla="*/ 1 h 290"/>
                    <a:gd name="T10" fmla="*/ 162 w 550"/>
                    <a:gd name="T11" fmla="*/ 1 h 290"/>
                    <a:gd name="T12" fmla="*/ 162 w 550"/>
                    <a:gd name="T13" fmla="*/ 1 h 290"/>
                    <a:gd name="T14" fmla="*/ 145 w 550"/>
                    <a:gd name="T15" fmla="*/ 0 h 2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0" h="290">
                      <a:moveTo>
                        <a:pt x="145" y="0"/>
                      </a:moveTo>
                      <a:cubicBezTo>
                        <a:pt x="65" y="0"/>
                        <a:pt x="0" y="65"/>
                        <a:pt x="0" y="145"/>
                      </a:cubicBezTo>
                      <a:cubicBezTo>
                        <a:pt x="0" y="225"/>
                        <a:pt x="65" y="290"/>
                        <a:pt x="145" y="290"/>
                      </a:cubicBezTo>
                      <a:cubicBezTo>
                        <a:pt x="550" y="290"/>
                        <a:pt x="550" y="290"/>
                        <a:pt x="550" y="290"/>
                      </a:cubicBezTo>
                      <a:cubicBezTo>
                        <a:pt x="162" y="1"/>
                        <a:pt x="162" y="1"/>
                        <a:pt x="162" y="1"/>
                      </a:cubicBezTo>
                      <a:cubicBezTo>
                        <a:pt x="162" y="1"/>
                        <a:pt x="162" y="1"/>
                        <a:pt x="162" y="1"/>
                      </a:cubicBezTo>
                      <a:cubicBezTo>
                        <a:pt x="162" y="1"/>
                        <a:pt x="162" y="1"/>
                        <a:pt x="162" y="1"/>
                      </a:cubicBezTo>
                      <a:cubicBezTo>
                        <a:pt x="156" y="0"/>
                        <a:pt x="151" y="0"/>
                        <a:pt x="145" y="0"/>
                      </a:cubicBezTo>
                    </a:path>
                  </a:pathLst>
                </a:custGeom>
                <a:solidFill>
                  <a:srgbClr val="AAE4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56" name="Freeform 34">
                  <a:extLst>
                    <a:ext uri="{FF2B5EF4-FFF2-40B4-BE49-F238E27FC236}">
                      <a16:creationId xmlns:a16="http://schemas.microsoft.com/office/drawing/2014/main" id="{E25D9B8B-1522-4396-92D6-E0932C3DB1DF}"/>
                    </a:ext>
                  </a:extLst>
                </p:cNvPr>
                <p:cNvSpPr>
                  <a:spLocks/>
                </p:cNvSpPr>
                <p:nvPr/>
              </p:nvSpPr>
              <p:spPr bwMode="auto">
                <a:xfrm>
                  <a:off x="8562975" y="6526213"/>
                  <a:ext cx="444500" cy="247650"/>
                </a:xfrm>
                <a:custGeom>
                  <a:avLst/>
                  <a:gdLst>
                    <a:gd name="T0" fmla="*/ 280 w 280"/>
                    <a:gd name="T1" fmla="*/ 120 h 156"/>
                    <a:gd name="T2" fmla="*/ 159 w 280"/>
                    <a:gd name="T3" fmla="*/ 0 h 156"/>
                    <a:gd name="T4" fmla="*/ 0 w 280"/>
                    <a:gd name="T5" fmla="*/ 0 h 156"/>
                    <a:gd name="T6" fmla="*/ 0 w 280"/>
                    <a:gd name="T7" fmla="*/ 156 h 156"/>
                    <a:gd name="T8" fmla="*/ 280 w 280"/>
                    <a:gd name="T9" fmla="*/ 156 h 156"/>
                    <a:gd name="T10" fmla="*/ 280 w 280"/>
                    <a:gd name="T11" fmla="*/ 120 h 156"/>
                  </a:gdLst>
                  <a:ahLst/>
                  <a:cxnLst>
                    <a:cxn ang="0">
                      <a:pos x="T0" y="T1"/>
                    </a:cxn>
                    <a:cxn ang="0">
                      <a:pos x="T2" y="T3"/>
                    </a:cxn>
                    <a:cxn ang="0">
                      <a:pos x="T4" y="T5"/>
                    </a:cxn>
                    <a:cxn ang="0">
                      <a:pos x="T6" y="T7"/>
                    </a:cxn>
                    <a:cxn ang="0">
                      <a:pos x="T8" y="T9"/>
                    </a:cxn>
                    <a:cxn ang="0">
                      <a:pos x="T10" y="T11"/>
                    </a:cxn>
                  </a:cxnLst>
                  <a:rect l="0" t="0" r="r" b="b"/>
                  <a:pathLst>
                    <a:path w="280" h="156">
                      <a:moveTo>
                        <a:pt x="280" y="120"/>
                      </a:moveTo>
                      <a:lnTo>
                        <a:pt x="159" y="0"/>
                      </a:lnTo>
                      <a:lnTo>
                        <a:pt x="0" y="0"/>
                      </a:lnTo>
                      <a:lnTo>
                        <a:pt x="0" y="156"/>
                      </a:lnTo>
                      <a:lnTo>
                        <a:pt x="280" y="156"/>
                      </a:lnTo>
                      <a:lnTo>
                        <a:pt x="280" y="120"/>
                      </a:lnTo>
                      <a:close/>
                    </a:path>
                  </a:pathLst>
                </a:custGeom>
                <a:solidFill>
                  <a:srgbClr val="0041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57" name="Freeform 35">
                  <a:extLst>
                    <a:ext uri="{FF2B5EF4-FFF2-40B4-BE49-F238E27FC236}">
                      <a16:creationId xmlns:a16="http://schemas.microsoft.com/office/drawing/2014/main" id="{DFB014F8-0E91-42D9-AAAA-B5F78461AE8E}"/>
                    </a:ext>
                  </a:extLst>
                </p:cNvPr>
                <p:cNvSpPr>
                  <a:spLocks/>
                </p:cNvSpPr>
                <p:nvPr/>
              </p:nvSpPr>
              <p:spPr bwMode="auto">
                <a:xfrm>
                  <a:off x="8562975" y="6526213"/>
                  <a:ext cx="444500" cy="247650"/>
                </a:xfrm>
                <a:custGeom>
                  <a:avLst/>
                  <a:gdLst>
                    <a:gd name="T0" fmla="*/ 280 w 280"/>
                    <a:gd name="T1" fmla="*/ 120 h 156"/>
                    <a:gd name="T2" fmla="*/ 159 w 280"/>
                    <a:gd name="T3" fmla="*/ 0 h 156"/>
                    <a:gd name="T4" fmla="*/ 0 w 280"/>
                    <a:gd name="T5" fmla="*/ 0 h 156"/>
                    <a:gd name="T6" fmla="*/ 0 w 280"/>
                    <a:gd name="T7" fmla="*/ 156 h 156"/>
                    <a:gd name="T8" fmla="*/ 280 w 280"/>
                    <a:gd name="T9" fmla="*/ 156 h 156"/>
                    <a:gd name="T10" fmla="*/ 280 w 280"/>
                    <a:gd name="T11" fmla="*/ 120 h 156"/>
                  </a:gdLst>
                  <a:ahLst/>
                  <a:cxnLst>
                    <a:cxn ang="0">
                      <a:pos x="T0" y="T1"/>
                    </a:cxn>
                    <a:cxn ang="0">
                      <a:pos x="T2" y="T3"/>
                    </a:cxn>
                    <a:cxn ang="0">
                      <a:pos x="T4" y="T5"/>
                    </a:cxn>
                    <a:cxn ang="0">
                      <a:pos x="T6" y="T7"/>
                    </a:cxn>
                    <a:cxn ang="0">
                      <a:pos x="T8" y="T9"/>
                    </a:cxn>
                    <a:cxn ang="0">
                      <a:pos x="T10" y="T11"/>
                    </a:cxn>
                  </a:cxnLst>
                  <a:rect l="0" t="0" r="r" b="b"/>
                  <a:pathLst>
                    <a:path w="280" h="156">
                      <a:moveTo>
                        <a:pt x="280" y="120"/>
                      </a:moveTo>
                      <a:lnTo>
                        <a:pt x="159" y="0"/>
                      </a:lnTo>
                      <a:lnTo>
                        <a:pt x="0" y="0"/>
                      </a:lnTo>
                      <a:lnTo>
                        <a:pt x="0" y="156"/>
                      </a:lnTo>
                      <a:lnTo>
                        <a:pt x="280" y="156"/>
                      </a:lnTo>
                      <a:lnTo>
                        <a:pt x="280" y="12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58" name="Rectangle 36">
                  <a:extLst>
                    <a:ext uri="{FF2B5EF4-FFF2-40B4-BE49-F238E27FC236}">
                      <a16:creationId xmlns:a16="http://schemas.microsoft.com/office/drawing/2014/main" id="{CD8BA4F2-FEC0-47AA-B077-F98AD8EE40EE}"/>
                    </a:ext>
                  </a:extLst>
                </p:cNvPr>
                <p:cNvSpPr>
                  <a:spLocks noChangeArrowheads="1"/>
                </p:cNvSpPr>
                <p:nvPr/>
              </p:nvSpPr>
              <p:spPr bwMode="auto">
                <a:xfrm>
                  <a:off x="9136063" y="5461000"/>
                  <a:ext cx="252413" cy="1065212"/>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59" name="Rectangle 37">
                  <a:extLst>
                    <a:ext uri="{FF2B5EF4-FFF2-40B4-BE49-F238E27FC236}">
                      <a16:creationId xmlns:a16="http://schemas.microsoft.com/office/drawing/2014/main" id="{C5514648-8851-4AD4-86BF-22FB3D50A24B}"/>
                    </a:ext>
                  </a:extLst>
                </p:cNvPr>
                <p:cNvSpPr>
                  <a:spLocks noChangeArrowheads="1"/>
                </p:cNvSpPr>
                <p:nvPr/>
              </p:nvSpPr>
              <p:spPr bwMode="auto">
                <a:xfrm>
                  <a:off x="9136063" y="5461000"/>
                  <a:ext cx="252413" cy="106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60" name="Rectangle 38">
                  <a:extLst>
                    <a:ext uri="{FF2B5EF4-FFF2-40B4-BE49-F238E27FC236}">
                      <a16:creationId xmlns:a16="http://schemas.microsoft.com/office/drawing/2014/main" id="{8E8D7E11-FA02-4913-8CD1-92EC03DF655A}"/>
                    </a:ext>
                  </a:extLst>
                </p:cNvPr>
                <p:cNvSpPr>
                  <a:spLocks noChangeArrowheads="1"/>
                </p:cNvSpPr>
                <p:nvPr/>
              </p:nvSpPr>
              <p:spPr bwMode="auto">
                <a:xfrm>
                  <a:off x="8562975" y="5416550"/>
                  <a:ext cx="249238" cy="1109662"/>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61" name="Rectangle 39">
                  <a:extLst>
                    <a:ext uri="{FF2B5EF4-FFF2-40B4-BE49-F238E27FC236}">
                      <a16:creationId xmlns:a16="http://schemas.microsoft.com/office/drawing/2014/main" id="{5739B56A-E6F3-4090-B10D-2D2DD8A7DC4B}"/>
                    </a:ext>
                  </a:extLst>
                </p:cNvPr>
                <p:cNvSpPr>
                  <a:spLocks noChangeArrowheads="1"/>
                </p:cNvSpPr>
                <p:nvPr/>
              </p:nvSpPr>
              <p:spPr bwMode="auto">
                <a:xfrm>
                  <a:off x="8562975" y="5416550"/>
                  <a:ext cx="249238" cy="1109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62" name="Rectangle 40">
                  <a:extLst>
                    <a:ext uri="{FF2B5EF4-FFF2-40B4-BE49-F238E27FC236}">
                      <a16:creationId xmlns:a16="http://schemas.microsoft.com/office/drawing/2014/main" id="{0D1BDABB-42BE-4B69-9C2C-40BD4FEF4EA0}"/>
                    </a:ext>
                  </a:extLst>
                </p:cNvPr>
                <p:cNvSpPr>
                  <a:spLocks noChangeArrowheads="1"/>
                </p:cNvSpPr>
                <p:nvPr/>
              </p:nvSpPr>
              <p:spPr bwMode="auto">
                <a:xfrm>
                  <a:off x="8299450" y="5419725"/>
                  <a:ext cx="1089025" cy="249237"/>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63" name="Rectangle 41">
                  <a:extLst>
                    <a:ext uri="{FF2B5EF4-FFF2-40B4-BE49-F238E27FC236}">
                      <a16:creationId xmlns:a16="http://schemas.microsoft.com/office/drawing/2014/main" id="{7730C901-3944-42B0-A6BE-846164435BF1}"/>
                    </a:ext>
                  </a:extLst>
                </p:cNvPr>
                <p:cNvSpPr>
                  <a:spLocks noChangeArrowheads="1"/>
                </p:cNvSpPr>
                <p:nvPr/>
              </p:nvSpPr>
              <p:spPr bwMode="auto">
                <a:xfrm>
                  <a:off x="8299450" y="5419725"/>
                  <a:ext cx="1089025" cy="249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64" name="Freeform 42">
                  <a:extLst>
                    <a:ext uri="{FF2B5EF4-FFF2-40B4-BE49-F238E27FC236}">
                      <a16:creationId xmlns:a16="http://schemas.microsoft.com/office/drawing/2014/main" id="{06CBCFDD-16A7-40B3-B8A2-1EFDC30539C2}"/>
                    </a:ext>
                  </a:extLst>
                </p:cNvPr>
                <p:cNvSpPr>
                  <a:spLocks/>
                </p:cNvSpPr>
                <p:nvPr/>
              </p:nvSpPr>
              <p:spPr bwMode="auto">
                <a:xfrm>
                  <a:off x="8183563" y="1798638"/>
                  <a:ext cx="628650" cy="376237"/>
                </a:xfrm>
                <a:custGeom>
                  <a:avLst/>
                  <a:gdLst>
                    <a:gd name="T0" fmla="*/ 218 w 242"/>
                    <a:gd name="T1" fmla="*/ 72 h 145"/>
                    <a:gd name="T2" fmla="*/ 178 w 242"/>
                    <a:gd name="T3" fmla="*/ 41 h 145"/>
                    <a:gd name="T4" fmla="*/ 178 w 242"/>
                    <a:gd name="T5" fmla="*/ 41 h 145"/>
                    <a:gd name="T6" fmla="*/ 178 w 242"/>
                    <a:gd name="T7" fmla="*/ 41 h 145"/>
                    <a:gd name="T8" fmla="*/ 137 w 242"/>
                    <a:gd name="T9" fmla="*/ 0 h 145"/>
                    <a:gd name="T10" fmla="*/ 100 w 242"/>
                    <a:gd name="T11" fmla="*/ 21 h 145"/>
                    <a:gd name="T12" fmla="*/ 87 w 242"/>
                    <a:gd name="T13" fmla="*/ 19 h 145"/>
                    <a:gd name="T14" fmla="*/ 49 w 242"/>
                    <a:gd name="T15" fmla="*/ 58 h 145"/>
                    <a:gd name="T16" fmla="*/ 49 w 242"/>
                    <a:gd name="T17" fmla="*/ 58 h 145"/>
                    <a:gd name="T18" fmla="*/ 44 w 242"/>
                    <a:gd name="T19" fmla="*/ 58 h 145"/>
                    <a:gd name="T20" fmla="*/ 0 w 242"/>
                    <a:gd name="T21" fmla="*/ 101 h 145"/>
                    <a:gd name="T22" fmla="*/ 44 w 242"/>
                    <a:gd name="T23" fmla="*/ 145 h 145"/>
                    <a:gd name="T24" fmla="*/ 204 w 242"/>
                    <a:gd name="T25" fmla="*/ 145 h 145"/>
                    <a:gd name="T26" fmla="*/ 242 w 242"/>
                    <a:gd name="T27" fmla="*/ 107 h 145"/>
                    <a:gd name="T28" fmla="*/ 218 w 242"/>
                    <a:gd name="T29" fmla="*/ 72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2" h="145">
                      <a:moveTo>
                        <a:pt x="218" y="72"/>
                      </a:moveTo>
                      <a:cubicBezTo>
                        <a:pt x="213" y="54"/>
                        <a:pt x="197" y="41"/>
                        <a:pt x="178" y="41"/>
                      </a:cubicBezTo>
                      <a:cubicBezTo>
                        <a:pt x="178" y="41"/>
                        <a:pt x="178" y="41"/>
                        <a:pt x="178" y="41"/>
                      </a:cubicBezTo>
                      <a:cubicBezTo>
                        <a:pt x="178" y="41"/>
                        <a:pt x="178" y="41"/>
                        <a:pt x="178" y="41"/>
                      </a:cubicBezTo>
                      <a:cubicBezTo>
                        <a:pt x="178" y="18"/>
                        <a:pt x="159" y="0"/>
                        <a:pt x="137" y="0"/>
                      </a:cubicBezTo>
                      <a:cubicBezTo>
                        <a:pt x="121" y="0"/>
                        <a:pt x="107" y="8"/>
                        <a:pt x="100" y="21"/>
                      </a:cubicBezTo>
                      <a:cubicBezTo>
                        <a:pt x="96" y="20"/>
                        <a:pt x="92" y="19"/>
                        <a:pt x="87" y="19"/>
                      </a:cubicBezTo>
                      <a:cubicBezTo>
                        <a:pt x="66" y="19"/>
                        <a:pt x="49" y="36"/>
                        <a:pt x="49" y="58"/>
                      </a:cubicBezTo>
                      <a:cubicBezTo>
                        <a:pt x="49" y="58"/>
                        <a:pt x="49" y="58"/>
                        <a:pt x="49" y="58"/>
                      </a:cubicBezTo>
                      <a:cubicBezTo>
                        <a:pt x="47" y="58"/>
                        <a:pt x="45" y="58"/>
                        <a:pt x="44" y="58"/>
                      </a:cubicBezTo>
                      <a:cubicBezTo>
                        <a:pt x="19" y="58"/>
                        <a:pt x="0" y="77"/>
                        <a:pt x="0" y="101"/>
                      </a:cubicBezTo>
                      <a:cubicBezTo>
                        <a:pt x="0" y="125"/>
                        <a:pt x="19" y="145"/>
                        <a:pt x="44" y="145"/>
                      </a:cubicBezTo>
                      <a:cubicBezTo>
                        <a:pt x="204" y="145"/>
                        <a:pt x="204" y="145"/>
                        <a:pt x="204" y="145"/>
                      </a:cubicBezTo>
                      <a:cubicBezTo>
                        <a:pt x="225" y="145"/>
                        <a:pt x="242" y="128"/>
                        <a:pt x="242" y="107"/>
                      </a:cubicBezTo>
                      <a:cubicBezTo>
                        <a:pt x="242" y="91"/>
                        <a:pt x="232" y="78"/>
                        <a:pt x="218" y="7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65" name="Freeform 43">
                  <a:extLst>
                    <a:ext uri="{FF2B5EF4-FFF2-40B4-BE49-F238E27FC236}">
                      <a16:creationId xmlns:a16="http://schemas.microsoft.com/office/drawing/2014/main" id="{547DD4E5-EB52-406C-AC64-243A85853C04}"/>
                    </a:ext>
                  </a:extLst>
                </p:cNvPr>
                <p:cNvSpPr>
                  <a:spLocks/>
                </p:cNvSpPr>
                <p:nvPr/>
              </p:nvSpPr>
              <p:spPr bwMode="auto">
                <a:xfrm>
                  <a:off x="10671175" y="617538"/>
                  <a:ext cx="546100" cy="317500"/>
                </a:xfrm>
                <a:custGeom>
                  <a:avLst/>
                  <a:gdLst>
                    <a:gd name="T0" fmla="*/ 21 w 210"/>
                    <a:gd name="T1" fmla="*/ 61 h 122"/>
                    <a:gd name="T2" fmla="*/ 56 w 210"/>
                    <a:gd name="T3" fmla="*/ 35 h 122"/>
                    <a:gd name="T4" fmla="*/ 56 w 210"/>
                    <a:gd name="T5" fmla="*/ 35 h 122"/>
                    <a:gd name="T6" fmla="*/ 56 w 210"/>
                    <a:gd name="T7" fmla="*/ 35 h 122"/>
                    <a:gd name="T8" fmla="*/ 91 w 210"/>
                    <a:gd name="T9" fmla="*/ 0 h 122"/>
                    <a:gd name="T10" fmla="*/ 123 w 210"/>
                    <a:gd name="T11" fmla="*/ 18 h 122"/>
                    <a:gd name="T12" fmla="*/ 134 w 210"/>
                    <a:gd name="T13" fmla="*/ 16 h 122"/>
                    <a:gd name="T14" fmla="*/ 167 w 210"/>
                    <a:gd name="T15" fmla="*/ 49 h 122"/>
                    <a:gd name="T16" fmla="*/ 167 w 210"/>
                    <a:gd name="T17" fmla="*/ 49 h 122"/>
                    <a:gd name="T18" fmla="*/ 172 w 210"/>
                    <a:gd name="T19" fmla="*/ 49 h 122"/>
                    <a:gd name="T20" fmla="*/ 210 w 210"/>
                    <a:gd name="T21" fmla="*/ 85 h 122"/>
                    <a:gd name="T22" fmla="*/ 172 w 210"/>
                    <a:gd name="T23" fmla="*/ 122 h 122"/>
                    <a:gd name="T24" fmla="*/ 33 w 210"/>
                    <a:gd name="T25" fmla="*/ 122 h 122"/>
                    <a:gd name="T26" fmla="*/ 0 w 210"/>
                    <a:gd name="T27" fmla="*/ 90 h 122"/>
                    <a:gd name="T28" fmla="*/ 21 w 210"/>
                    <a:gd name="T29" fmla="*/ 61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0" h="122">
                      <a:moveTo>
                        <a:pt x="21" y="61"/>
                      </a:moveTo>
                      <a:cubicBezTo>
                        <a:pt x="25" y="46"/>
                        <a:pt x="39" y="35"/>
                        <a:pt x="56" y="35"/>
                      </a:cubicBezTo>
                      <a:cubicBezTo>
                        <a:pt x="56" y="35"/>
                        <a:pt x="56" y="35"/>
                        <a:pt x="56" y="35"/>
                      </a:cubicBezTo>
                      <a:cubicBezTo>
                        <a:pt x="56" y="35"/>
                        <a:pt x="56" y="35"/>
                        <a:pt x="56" y="35"/>
                      </a:cubicBezTo>
                      <a:cubicBezTo>
                        <a:pt x="56" y="16"/>
                        <a:pt x="72" y="0"/>
                        <a:pt x="91" y="0"/>
                      </a:cubicBezTo>
                      <a:cubicBezTo>
                        <a:pt x="105" y="0"/>
                        <a:pt x="117" y="8"/>
                        <a:pt x="123" y="18"/>
                      </a:cubicBezTo>
                      <a:cubicBezTo>
                        <a:pt x="126" y="17"/>
                        <a:pt x="130" y="16"/>
                        <a:pt x="134" y="16"/>
                      </a:cubicBezTo>
                      <a:cubicBezTo>
                        <a:pt x="152" y="16"/>
                        <a:pt x="167" y="31"/>
                        <a:pt x="167" y="49"/>
                      </a:cubicBezTo>
                      <a:cubicBezTo>
                        <a:pt x="167" y="49"/>
                        <a:pt x="167" y="49"/>
                        <a:pt x="167" y="49"/>
                      </a:cubicBezTo>
                      <a:cubicBezTo>
                        <a:pt x="169" y="49"/>
                        <a:pt x="170" y="49"/>
                        <a:pt x="172" y="49"/>
                      </a:cubicBezTo>
                      <a:cubicBezTo>
                        <a:pt x="193" y="49"/>
                        <a:pt x="210" y="65"/>
                        <a:pt x="210" y="85"/>
                      </a:cubicBezTo>
                      <a:cubicBezTo>
                        <a:pt x="210" y="106"/>
                        <a:pt x="193" y="122"/>
                        <a:pt x="172" y="122"/>
                      </a:cubicBezTo>
                      <a:cubicBezTo>
                        <a:pt x="33" y="122"/>
                        <a:pt x="33" y="122"/>
                        <a:pt x="33" y="122"/>
                      </a:cubicBezTo>
                      <a:cubicBezTo>
                        <a:pt x="15" y="122"/>
                        <a:pt x="0" y="108"/>
                        <a:pt x="0" y="90"/>
                      </a:cubicBezTo>
                      <a:cubicBezTo>
                        <a:pt x="0" y="77"/>
                        <a:pt x="9" y="65"/>
                        <a:pt x="21" y="6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66" name="Freeform 44">
                  <a:extLst>
                    <a:ext uri="{FF2B5EF4-FFF2-40B4-BE49-F238E27FC236}">
                      <a16:creationId xmlns:a16="http://schemas.microsoft.com/office/drawing/2014/main" id="{039C0DF0-1F28-48E3-AAFA-0FEC3A0C60B0}"/>
                    </a:ext>
                  </a:extLst>
                </p:cNvPr>
                <p:cNvSpPr>
                  <a:spLocks/>
                </p:cNvSpPr>
                <p:nvPr/>
              </p:nvSpPr>
              <p:spPr bwMode="auto">
                <a:xfrm>
                  <a:off x="9077325" y="4816475"/>
                  <a:ext cx="217488" cy="212725"/>
                </a:xfrm>
                <a:custGeom>
                  <a:avLst/>
                  <a:gdLst>
                    <a:gd name="T0" fmla="*/ 29 w 83"/>
                    <a:gd name="T1" fmla="*/ 72 h 82"/>
                    <a:gd name="T2" fmla="*/ 30 w 83"/>
                    <a:gd name="T3" fmla="*/ 73 h 82"/>
                    <a:gd name="T4" fmla="*/ 74 w 83"/>
                    <a:gd name="T5" fmla="*/ 62 h 82"/>
                    <a:gd name="T6" fmla="*/ 63 w 83"/>
                    <a:gd name="T7" fmla="*/ 18 h 82"/>
                    <a:gd name="T8" fmla="*/ 62 w 83"/>
                    <a:gd name="T9" fmla="*/ 17 h 82"/>
                    <a:gd name="T10" fmla="*/ 62 w 83"/>
                    <a:gd name="T11" fmla="*/ 17 h 82"/>
                    <a:gd name="T12" fmla="*/ 33 w 83"/>
                    <a:gd name="T13" fmla="*/ 0 h 82"/>
                    <a:gd name="T14" fmla="*/ 0 w 83"/>
                    <a:gd name="T15" fmla="*/ 55 h 82"/>
                    <a:gd name="T16" fmla="*/ 29 w 83"/>
                    <a:gd name="T17" fmla="*/ 72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82">
                      <a:moveTo>
                        <a:pt x="29" y="72"/>
                      </a:moveTo>
                      <a:cubicBezTo>
                        <a:pt x="29" y="72"/>
                        <a:pt x="30" y="73"/>
                        <a:pt x="30" y="73"/>
                      </a:cubicBezTo>
                      <a:cubicBezTo>
                        <a:pt x="46" y="82"/>
                        <a:pt x="65" y="77"/>
                        <a:pt x="74" y="62"/>
                      </a:cubicBezTo>
                      <a:cubicBezTo>
                        <a:pt x="83" y="47"/>
                        <a:pt x="78" y="27"/>
                        <a:pt x="63" y="18"/>
                      </a:cubicBezTo>
                      <a:cubicBezTo>
                        <a:pt x="62" y="18"/>
                        <a:pt x="62" y="18"/>
                        <a:pt x="62" y="17"/>
                      </a:cubicBezTo>
                      <a:cubicBezTo>
                        <a:pt x="62" y="17"/>
                        <a:pt x="62" y="17"/>
                        <a:pt x="62" y="17"/>
                      </a:cubicBezTo>
                      <a:cubicBezTo>
                        <a:pt x="33" y="0"/>
                        <a:pt x="33" y="0"/>
                        <a:pt x="33" y="0"/>
                      </a:cubicBezTo>
                      <a:cubicBezTo>
                        <a:pt x="0" y="55"/>
                        <a:pt x="0" y="55"/>
                        <a:pt x="0" y="55"/>
                      </a:cubicBezTo>
                      <a:cubicBezTo>
                        <a:pt x="29" y="72"/>
                        <a:pt x="29" y="72"/>
                        <a:pt x="29" y="72"/>
                      </a:cubicBezTo>
                      <a:close/>
                    </a:path>
                  </a:pathLst>
                </a:custGeom>
                <a:solidFill>
                  <a:srgbClr val="FFC6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67" name="Rectangle 45">
                  <a:extLst>
                    <a:ext uri="{FF2B5EF4-FFF2-40B4-BE49-F238E27FC236}">
                      <a16:creationId xmlns:a16="http://schemas.microsoft.com/office/drawing/2014/main" id="{8E9E313C-1FCE-42A1-8296-8AA2C4831174}"/>
                    </a:ext>
                  </a:extLst>
                </p:cNvPr>
                <p:cNvSpPr>
                  <a:spLocks noChangeArrowheads="1"/>
                </p:cNvSpPr>
                <p:nvPr/>
              </p:nvSpPr>
              <p:spPr bwMode="auto">
                <a:xfrm>
                  <a:off x="7880350" y="4425950"/>
                  <a:ext cx="1017588" cy="1398587"/>
                </a:xfrm>
                <a:prstGeom prst="rect">
                  <a:avLst/>
                </a:prstGeom>
                <a:solidFill>
                  <a:srgbClr val="66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68" name="Rectangle 46">
                  <a:extLst>
                    <a:ext uri="{FF2B5EF4-FFF2-40B4-BE49-F238E27FC236}">
                      <a16:creationId xmlns:a16="http://schemas.microsoft.com/office/drawing/2014/main" id="{5A412D6A-9E82-4275-91F2-97E0631B5E69}"/>
                    </a:ext>
                  </a:extLst>
                </p:cNvPr>
                <p:cNvSpPr>
                  <a:spLocks noChangeArrowheads="1"/>
                </p:cNvSpPr>
                <p:nvPr/>
              </p:nvSpPr>
              <p:spPr bwMode="auto">
                <a:xfrm>
                  <a:off x="7880350" y="4425950"/>
                  <a:ext cx="1017588" cy="1398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69" name="Rectangle 47">
                  <a:extLst>
                    <a:ext uri="{FF2B5EF4-FFF2-40B4-BE49-F238E27FC236}">
                      <a16:creationId xmlns:a16="http://schemas.microsoft.com/office/drawing/2014/main" id="{A4029A92-07EA-40C6-9AB6-50924CFECAAC}"/>
                    </a:ext>
                  </a:extLst>
                </p:cNvPr>
                <p:cNvSpPr>
                  <a:spLocks noChangeArrowheads="1"/>
                </p:cNvSpPr>
                <p:nvPr/>
              </p:nvSpPr>
              <p:spPr bwMode="auto">
                <a:xfrm>
                  <a:off x="7880350" y="5684838"/>
                  <a:ext cx="179388" cy="1089025"/>
                </a:xfrm>
                <a:prstGeom prst="rect">
                  <a:avLst/>
                </a:prstGeom>
                <a:solidFill>
                  <a:srgbClr val="66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70" name="Rectangle 48">
                  <a:extLst>
                    <a:ext uri="{FF2B5EF4-FFF2-40B4-BE49-F238E27FC236}">
                      <a16:creationId xmlns:a16="http://schemas.microsoft.com/office/drawing/2014/main" id="{5758A930-0E11-4CAB-999C-959A2FA379E6}"/>
                    </a:ext>
                  </a:extLst>
                </p:cNvPr>
                <p:cNvSpPr>
                  <a:spLocks noChangeArrowheads="1"/>
                </p:cNvSpPr>
                <p:nvPr/>
              </p:nvSpPr>
              <p:spPr bwMode="auto">
                <a:xfrm>
                  <a:off x="7880350" y="5684838"/>
                  <a:ext cx="179388" cy="108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71" name="Freeform 49">
                  <a:extLst>
                    <a:ext uri="{FF2B5EF4-FFF2-40B4-BE49-F238E27FC236}">
                      <a16:creationId xmlns:a16="http://schemas.microsoft.com/office/drawing/2014/main" id="{A87AA850-B314-43E4-B3DB-409F1A84982F}"/>
                    </a:ext>
                  </a:extLst>
                </p:cNvPr>
                <p:cNvSpPr>
                  <a:spLocks/>
                </p:cNvSpPr>
                <p:nvPr/>
              </p:nvSpPr>
              <p:spPr bwMode="auto">
                <a:xfrm>
                  <a:off x="9136063" y="6526213"/>
                  <a:ext cx="444500" cy="247650"/>
                </a:xfrm>
                <a:custGeom>
                  <a:avLst/>
                  <a:gdLst>
                    <a:gd name="T0" fmla="*/ 280 w 280"/>
                    <a:gd name="T1" fmla="*/ 120 h 156"/>
                    <a:gd name="T2" fmla="*/ 160 w 280"/>
                    <a:gd name="T3" fmla="*/ 0 h 156"/>
                    <a:gd name="T4" fmla="*/ 0 w 280"/>
                    <a:gd name="T5" fmla="*/ 0 h 156"/>
                    <a:gd name="T6" fmla="*/ 0 w 280"/>
                    <a:gd name="T7" fmla="*/ 156 h 156"/>
                    <a:gd name="T8" fmla="*/ 280 w 280"/>
                    <a:gd name="T9" fmla="*/ 156 h 156"/>
                    <a:gd name="T10" fmla="*/ 280 w 280"/>
                    <a:gd name="T11" fmla="*/ 120 h 156"/>
                  </a:gdLst>
                  <a:ahLst/>
                  <a:cxnLst>
                    <a:cxn ang="0">
                      <a:pos x="T0" y="T1"/>
                    </a:cxn>
                    <a:cxn ang="0">
                      <a:pos x="T2" y="T3"/>
                    </a:cxn>
                    <a:cxn ang="0">
                      <a:pos x="T4" y="T5"/>
                    </a:cxn>
                    <a:cxn ang="0">
                      <a:pos x="T6" y="T7"/>
                    </a:cxn>
                    <a:cxn ang="0">
                      <a:pos x="T8" y="T9"/>
                    </a:cxn>
                    <a:cxn ang="0">
                      <a:pos x="T10" y="T11"/>
                    </a:cxn>
                  </a:cxnLst>
                  <a:rect l="0" t="0" r="r" b="b"/>
                  <a:pathLst>
                    <a:path w="280" h="156">
                      <a:moveTo>
                        <a:pt x="280" y="120"/>
                      </a:moveTo>
                      <a:lnTo>
                        <a:pt x="160" y="0"/>
                      </a:lnTo>
                      <a:lnTo>
                        <a:pt x="0" y="0"/>
                      </a:lnTo>
                      <a:lnTo>
                        <a:pt x="0" y="156"/>
                      </a:lnTo>
                      <a:lnTo>
                        <a:pt x="280" y="156"/>
                      </a:lnTo>
                      <a:lnTo>
                        <a:pt x="280" y="120"/>
                      </a:lnTo>
                      <a:close/>
                    </a:path>
                  </a:pathLst>
                </a:custGeom>
                <a:solidFill>
                  <a:srgbClr val="0041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72" name="Freeform 50">
                  <a:extLst>
                    <a:ext uri="{FF2B5EF4-FFF2-40B4-BE49-F238E27FC236}">
                      <a16:creationId xmlns:a16="http://schemas.microsoft.com/office/drawing/2014/main" id="{9171055E-1E5C-4AD5-B16F-0F0CBD65B036}"/>
                    </a:ext>
                  </a:extLst>
                </p:cNvPr>
                <p:cNvSpPr>
                  <a:spLocks/>
                </p:cNvSpPr>
                <p:nvPr/>
              </p:nvSpPr>
              <p:spPr bwMode="auto">
                <a:xfrm>
                  <a:off x="9136063" y="6526213"/>
                  <a:ext cx="444500" cy="247650"/>
                </a:xfrm>
                <a:custGeom>
                  <a:avLst/>
                  <a:gdLst>
                    <a:gd name="T0" fmla="*/ 280 w 280"/>
                    <a:gd name="T1" fmla="*/ 120 h 156"/>
                    <a:gd name="T2" fmla="*/ 160 w 280"/>
                    <a:gd name="T3" fmla="*/ 0 h 156"/>
                    <a:gd name="T4" fmla="*/ 0 w 280"/>
                    <a:gd name="T5" fmla="*/ 0 h 156"/>
                    <a:gd name="T6" fmla="*/ 0 w 280"/>
                    <a:gd name="T7" fmla="*/ 156 h 156"/>
                    <a:gd name="T8" fmla="*/ 280 w 280"/>
                    <a:gd name="T9" fmla="*/ 156 h 156"/>
                    <a:gd name="T10" fmla="*/ 280 w 280"/>
                    <a:gd name="T11" fmla="*/ 120 h 156"/>
                  </a:gdLst>
                  <a:ahLst/>
                  <a:cxnLst>
                    <a:cxn ang="0">
                      <a:pos x="T0" y="T1"/>
                    </a:cxn>
                    <a:cxn ang="0">
                      <a:pos x="T2" y="T3"/>
                    </a:cxn>
                    <a:cxn ang="0">
                      <a:pos x="T4" y="T5"/>
                    </a:cxn>
                    <a:cxn ang="0">
                      <a:pos x="T6" y="T7"/>
                    </a:cxn>
                    <a:cxn ang="0">
                      <a:pos x="T8" y="T9"/>
                    </a:cxn>
                    <a:cxn ang="0">
                      <a:pos x="T10" y="T11"/>
                    </a:cxn>
                  </a:cxnLst>
                  <a:rect l="0" t="0" r="r" b="b"/>
                  <a:pathLst>
                    <a:path w="280" h="156">
                      <a:moveTo>
                        <a:pt x="280" y="120"/>
                      </a:moveTo>
                      <a:lnTo>
                        <a:pt x="160" y="0"/>
                      </a:lnTo>
                      <a:lnTo>
                        <a:pt x="0" y="0"/>
                      </a:lnTo>
                      <a:lnTo>
                        <a:pt x="0" y="156"/>
                      </a:lnTo>
                      <a:lnTo>
                        <a:pt x="280" y="156"/>
                      </a:lnTo>
                      <a:lnTo>
                        <a:pt x="280" y="12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73" name="Rectangle 51">
                  <a:extLst>
                    <a:ext uri="{FF2B5EF4-FFF2-40B4-BE49-F238E27FC236}">
                      <a16:creationId xmlns:a16="http://schemas.microsoft.com/office/drawing/2014/main" id="{C9A9561D-50DB-42F3-81F7-E8EE5137441F}"/>
                    </a:ext>
                  </a:extLst>
                </p:cNvPr>
                <p:cNvSpPr>
                  <a:spLocks noChangeArrowheads="1"/>
                </p:cNvSpPr>
                <p:nvPr/>
              </p:nvSpPr>
              <p:spPr bwMode="auto">
                <a:xfrm>
                  <a:off x="8721725" y="5684838"/>
                  <a:ext cx="176213" cy="1089025"/>
                </a:xfrm>
                <a:prstGeom prst="rect">
                  <a:avLst/>
                </a:prstGeom>
                <a:solidFill>
                  <a:srgbClr val="66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74" name="Rectangle 52">
                  <a:extLst>
                    <a:ext uri="{FF2B5EF4-FFF2-40B4-BE49-F238E27FC236}">
                      <a16:creationId xmlns:a16="http://schemas.microsoft.com/office/drawing/2014/main" id="{E42D652B-0EE3-421B-B5B2-EE80A23E3270}"/>
                    </a:ext>
                  </a:extLst>
                </p:cNvPr>
                <p:cNvSpPr>
                  <a:spLocks noChangeArrowheads="1"/>
                </p:cNvSpPr>
                <p:nvPr/>
              </p:nvSpPr>
              <p:spPr bwMode="auto">
                <a:xfrm>
                  <a:off x="8721725" y="5684838"/>
                  <a:ext cx="176213" cy="108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75" name="Rectangle 53">
                  <a:extLst>
                    <a:ext uri="{FF2B5EF4-FFF2-40B4-BE49-F238E27FC236}">
                      <a16:creationId xmlns:a16="http://schemas.microsoft.com/office/drawing/2014/main" id="{C7CA81EC-6C65-4B95-8FA6-A98C0D5A5066}"/>
                    </a:ext>
                  </a:extLst>
                </p:cNvPr>
                <p:cNvSpPr>
                  <a:spLocks noChangeArrowheads="1"/>
                </p:cNvSpPr>
                <p:nvPr/>
              </p:nvSpPr>
              <p:spPr bwMode="auto">
                <a:xfrm>
                  <a:off x="8283575" y="5684838"/>
                  <a:ext cx="177800" cy="1089025"/>
                </a:xfrm>
                <a:prstGeom prst="rect">
                  <a:avLst/>
                </a:prstGeom>
                <a:solidFill>
                  <a:srgbClr val="66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76" name="Rectangle 54">
                  <a:extLst>
                    <a:ext uri="{FF2B5EF4-FFF2-40B4-BE49-F238E27FC236}">
                      <a16:creationId xmlns:a16="http://schemas.microsoft.com/office/drawing/2014/main" id="{68EE4045-86A8-4FD2-9D95-CEC02A50D733}"/>
                    </a:ext>
                  </a:extLst>
                </p:cNvPr>
                <p:cNvSpPr>
                  <a:spLocks noChangeArrowheads="1"/>
                </p:cNvSpPr>
                <p:nvPr/>
              </p:nvSpPr>
              <p:spPr bwMode="auto">
                <a:xfrm>
                  <a:off x="8283575" y="5684838"/>
                  <a:ext cx="177800" cy="108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77" name="Rectangle 55">
                  <a:extLst>
                    <a:ext uri="{FF2B5EF4-FFF2-40B4-BE49-F238E27FC236}">
                      <a16:creationId xmlns:a16="http://schemas.microsoft.com/office/drawing/2014/main" id="{0DED7D7E-D3B4-4FB0-AB57-8198E323E3AB}"/>
                    </a:ext>
                  </a:extLst>
                </p:cNvPr>
                <p:cNvSpPr>
                  <a:spLocks noChangeArrowheads="1"/>
                </p:cNvSpPr>
                <p:nvPr/>
              </p:nvSpPr>
              <p:spPr bwMode="auto">
                <a:xfrm>
                  <a:off x="9121775" y="5684838"/>
                  <a:ext cx="177800" cy="1089025"/>
                </a:xfrm>
                <a:prstGeom prst="rect">
                  <a:avLst/>
                </a:prstGeom>
                <a:solidFill>
                  <a:srgbClr val="66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78" name="Rectangle 56">
                  <a:extLst>
                    <a:ext uri="{FF2B5EF4-FFF2-40B4-BE49-F238E27FC236}">
                      <a16:creationId xmlns:a16="http://schemas.microsoft.com/office/drawing/2014/main" id="{AB77B746-0ACE-400E-A276-844E85A37583}"/>
                    </a:ext>
                  </a:extLst>
                </p:cNvPr>
                <p:cNvSpPr>
                  <a:spLocks noChangeArrowheads="1"/>
                </p:cNvSpPr>
                <p:nvPr/>
              </p:nvSpPr>
              <p:spPr bwMode="auto">
                <a:xfrm>
                  <a:off x="9121775" y="5684838"/>
                  <a:ext cx="177800" cy="108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79" name="Rectangle 57">
                  <a:extLst>
                    <a:ext uri="{FF2B5EF4-FFF2-40B4-BE49-F238E27FC236}">
                      <a16:creationId xmlns:a16="http://schemas.microsoft.com/office/drawing/2014/main" id="{15B8F31F-8746-4CD2-BAC4-109074C277C1}"/>
                    </a:ext>
                  </a:extLst>
                </p:cNvPr>
                <p:cNvSpPr>
                  <a:spLocks noChangeArrowheads="1"/>
                </p:cNvSpPr>
                <p:nvPr/>
              </p:nvSpPr>
              <p:spPr bwMode="auto">
                <a:xfrm>
                  <a:off x="8604250" y="5664200"/>
                  <a:ext cx="695325" cy="160337"/>
                </a:xfrm>
                <a:prstGeom prst="rect">
                  <a:avLst/>
                </a:prstGeom>
                <a:solidFill>
                  <a:srgbClr val="66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80" name="Rectangle 58">
                  <a:extLst>
                    <a:ext uri="{FF2B5EF4-FFF2-40B4-BE49-F238E27FC236}">
                      <a16:creationId xmlns:a16="http://schemas.microsoft.com/office/drawing/2014/main" id="{D72B6FD9-44B1-471C-83AB-2CD5F3F5A521}"/>
                    </a:ext>
                  </a:extLst>
                </p:cNvPr>
                <p:cNvSpPr>
                  <a:spLocks noChangeArrowheads="1"/>
                </p:cNvSpPr>
                <p:nvPr/>
              </p:nvSpPr>
              <p:spPr bwMode="auto">
                <a:xfrm>
                  <a:off x="8604250" y="5664200"/>
                  <a:ext cx="695325" cy="160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81" name="Freeform 59">
                  <a:extLst>
                    <a:ext uri="{FF2B5EF4-FFF2-40B4-BE49-F238E27FC236}">
                      <a16:creationId xmlns:a16="http://schemas.microsoft.com/office/drawing/2014/main" id="{8E59BDBC-43CD-4FB1-90F5-1854DCD00F01}"/>
                    </a:ext>
                  </a:extLst>
                </p:cNvPr>
                <p:cNvSpPr>
                  <a:spLocks/>
                </p:cNvSpPr>
                <p:nvPr/>
              </p:nvSpPr>
              <p:spPr bwMode="auto">
                <a:xfrm>
                  <a:off x="8810625" y="4425950"/>
                  <a:ext cx="87313" cy="1238250"/>
                </a:xfrm>
                <a:custGeom>
                  <a:avLst/>
                  <a:gdLst>
                    <a:gd name="T0" fmla="*/ 55 w 55"/>
                    <a:gd name="T1" fmla="*/ 0 h 780"/>
                    <a:gd name="T2" fmla="*/ 0 w 55"/>
                    <a:gd name="T3" fmla="*/ 0 h 780"/>
                    <a:gd name="T4" fmla="*/ 0 w 55"/>
                    <a:gd name="T5" fmla="*/ 624 h 780"/>
                    <a:gd name="T6" fmla="*/ 0 w 55"/>
                    <a:gd name="T7" fmla="*/ 780 h 780"/>
                    <a:gd name="T8" fmla="*/ 55 w 55"/>
                    <a:gd name="T9" fmla="*/ 780 h 780"/>
                    <a:gd name="T10" fmla="*/ 55 w 55"/>
                    <a:gd name="T11" fmla="*/ 626 h 780"/>
                    <a:gd name="T12" fmla="*/ 55 w 55"/>
                    <a:gd name="T13" fmla="*/ 0 h 780"/>
                  </a:gdLst>
                  <a:ahLst/>
                  <a:cxnLst>
                    <a:cxn ang="0">
                      <a:pos x="T0" y="T1"/>
                    </a:cxn>
                    <a:cxn ang="0">
                      <a:pos x="T2" y="T3"/>
                    </a:cxn>
                    <a:cxn ang="0">
                      <a:pos x="T4" y="T5"/>
                    </a:cxn>
                    <a:cxn ang="0">
                      <a:pos x="T6" y="T7"/>
                    </a:cxn>
                    <a:cxn ang="0">
                      <a:pos x="T8" y="T9"/>
                    </a:cxn>
                    <a:cxn ang="0">
                      <a:pos x="T10" y="T11"/>
                    </a:cxn>
                    <a:cxn ang="0">
                      <a:pos x="T12" y="T13"/>
                    </a:cxn>
                  </a:cxnLst>
                  <a:rect l="0" t="0" r="r" b="b"/>
                  <a:pathLst>
                    <a:path w="55" h="780">
                      <a:moveTo>
                        <a:pt x="55" y="0"/>
                      </a:moveTo>
                      <a:lnTo>
                        <a:pt x="0" y="0"/>
                      </a:lnTo>
                      <a:lnTo>
                        <a:pt x="0" y="624"/>
                      </a:lnTo>
                      <a:lnTo>
                        <a:pt x="0" y="780"/>
                      </a:lnTo>
                      <a:lnTo>
                        <a:pt x="55" y="780"/>
                      </a:lnTo>
                      <a:lnTo>
                        <a:pt x="55" y="626"/>
                      </a:lnTo>
                      <a:lnTo>
                        <a:pt x="55" y="0"/>
                      </a:lnTo>
                      <a:close/>
                    </a:path>
                  </a:pathLst>
                </a:custGeom>
                <a:solidFill>
                  <a:srgbClr val="3214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82" name="Freeform 60">
                  <a:extLst>
                    <a:ext uri="{FF2B5EF4-FFF2-40B4-BE49-F238E27FC236}">
                      <a16:creationId xmlns:a16="http://schemas.microsoft.com/office/drawing/2014/main" id="{FFE0D703-4F6A-4676-9D4C-A3D21F1D7FDC}"/>
                    </a:ext>
                  </a:extLst>
                </p:cNvPr>
                <p:cNvSpPr>
                  <a:spLocks/>
                </p:cNvSpPr>
                <p:nvPr/>
              </p:nvSpPr>
              <p:spPr bwMode="auto">
                <a:xfrm>
                  <a:off x="8810625" y="4425950"/>
                  <a:ext cx="87313" cy="1238250"/>
                </a:xfrm>
                <a:custGeom>
                  <a:avLst/>
                  <a:gdLst>
                    <a:gd name="T0" fmla="*/ 55 w 55"/>
                    <a:gd name="T1" fmla="*/ 0 h 780"/>
                    <a:gd name="T2" fmla="*/ 0 w 55"/>
                    <a:gd name="T3" fmla="*/ 0 h 780"/>
                    <a:gd name="T4" fmla="*/ 0 w 55"/>
                    <a:gd name="T5" fmla="*/ 624 h 780"/>
                    <a:gd name="T6" fmla="*/ 0 w 55"/>
                    <a:gd name="T7" fmla="*/ 780 h 780"/>
                    <a:gd name="T8" fmla="*/ 55 w 55"/>
                    <a:gd name="T9" fmla="*/ 780 h 780"/>
                    <a:gd name="T10" fmla="*/ 55 w 55"/>
                    <a:gd name="T11" fmla="*/ 626 h 780"/>
                    <a:gd name="T12" fmla="*/ 55 w 55"/>
                    <a:gd name="T13" fmla="*/ 0 h 780"/>
                  </a:gdLst>
                  <a:ahLst/>
                  <a:cxnLst>
                    <a:cxn ang="0">
                      <a:pos x="T0" y="T1"/>
                    </a:cxn>
                    <a:cxn ang="0">
                      <a:pos x="T2" y="T3"/>
                    </a:cxn>
                    <a:cxn ang="0">
                      <a:pos x="T4" y="T5"/>
                    </a:cxn>
                    <a:cxn ang="0">
                      <a:pos x="T6" y="T7"/>
                    </a:cxn>
                    <a:cxn ang="0">
                      <a:pos x="T8" y="T9"/>
                    </a:cxn>
                    <a:cxn ang="0">
                      <a:pos x="T10" y="T11"/>
                    </a:cxn>
                    <a:cxn ang="0">
                      <a:pos x="T12" y="T13"/>
                    </a:cxn>
                  </a:cxnLst>
                  <a:rect l="0" t="0" r="r" b="b"/>
                  <a:pathLst>
                    <a:path w="55" h="780">
                      <a:moveTo>
                        <a:pt x="55" y="0"/>
                      </a:moveTo>
                      <a:lnTo>
                        <a:pt x="0" y="0"/>
                      </a:lnTo>
                      <a:lnTo>
                        <a:pt x="0" y="624"/>
                      </a:lnTo>
                      <a:lnTo>
                        <a:pt x="0" y="780"/>
                      </a:lnTo>
                      <a:lnTo>
                        <a:pt x="55" y="780"/>
                      </a:lnTo>
                      <a:lnTo>
                        <a:pt x="55" y="626"/>
                      </a:lnTo>
                      <a:lnTo>
                        <a:pt x="5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83" name="Freeform 61">
                  <a:extLst>
                    <a:ext uri="{FF2B5EF4-FFF2-40B4-BE49-F238E27FC236}">
                      <a16:creationId xmlns:a16="http://schemas.microsoft.com/office/drawing/2014/main" id="{9985047B-A8B5-4203-BEA4-A054A2B84EA2}"/>
                    </a:ext>
                  </a:extLst>
                </p:cNvPr>
                <p:cNvSpPr>
                  <a:spLocks/>
                </p:cNvSpPr>
                <p:nvPr/>
              </p:nvSpPr>
              <p:spPr bwMode="auto">
                <a:xfrm>
                  <a:off x="8810625" y="5824538"/>
                  <a:ext cx="87313" cy="949325"/>
                </a:xfrm>
                <a:custGeom>
                  <a:avLst/>
                  <a:gdLst>
                    <a:gd name="T0" fmla="*/ 55 w 55"/>
                    <a:gd name="T1" fmla="*/ 0 h 598"/>
                    <a:gd name="T2" fmla="*/ 0 w 55"/>
                    <a:gd name="T3" fmla="*/ 0 h 598"/>
                    <a:gd name="T4" fmla="*/ 0 w 55"/>
                    <a:gd name="T5" fmla="*/ 598 h 598"/>
                    <a:gd name="T6" fmla="*/ 55 w 55"/>
                    <a:gd name="T7" fmla="*/ 598 h 598"/>
                    <a:gd name="T8" fmla="*/ 55 w 55"/>
                    <a:gd name="T9" fmla="*/ 495 h 598"/>
                    <a:gd name="T10" fmla="*/ 55 w 55"/>
                    <a:gd name="T11" fmla="*/ 464 h 598"/>
                    <a:gd name="T12" fmla="*/ 55 w 55"/>
                    <a:gd name="T13" fmla="*/ 0 h 598"/>
                  </a:gdLst>
                  <a:ahLst/>
                  <a:cxnLst>
                    <a:cxn ang="0">
                      <a:pos x="T0" y="T1"/>
                    </a:cxn>
                    <a:cxn ang="0">
                      <a:pos x="T2" y="T3"/>
                    </a:cxn>
                    <a:cxn ang="0">
                      <a:pos x="T4" y="T5"/>
                    </a:cxn>
                    <a:cxn ang="0">
                      <a:pos x="T6" y="T7"/>
                    </a:cxn>
                    <a:cxn ang="0">
                      <a:pos x="T8" y="T9"/>
                    </a:cxn>
                    <a:cxn ang="0">
                      <a:pos x="T10" y="T11"/>
                    </a:cxn>
                    <a:cxn ang="0">
                      <a:pos x="T12" y="T13"/>
                    </a:cxn>
                  </a:cxnLst>
                  <a:rect l="0" t="0" r="r" b="b"/>
                  <a:pathLst>
                    <a:path w="55" h="598">
                      <a:moveTo>
                        <a:pt x="55" y="0"/>
                      </a:moveTo>
                      <a:lnTo>
                        <a:pt x="0" y="0"/>
                      </a:lnTo>
                      <a:lnTo>
                        <a:pt x="0" y="598"/>
                      </a:lnTo>
                      <a:lnTo>
                        <a:pt x="55" y="598"/>
                      </a:lnTo>
                      <a:lnTo>
                        <a:pt x="55" y="495"/>
                      </a:lnTo>
                      <a:lnTo>
                        <a:pt x="55" y="464"/>
                      </a:lnTo>
                      <a:lnTo>
                        <a:pt x="55" y="0"/>
                      </a:lnTo>
                      <a:close/>
                    </a:path>
                  </a:pathLst>
                </a:custGeom>
                <a:solidFill>
                  <a:srgbClr val="3214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84" name="Freeform 62">
                  <a:extLst>
                    <a:ext uri="{FF2B5EF4-FFF2-40B4-BE49-F238E27FC236}">
                      <a16:creationId xmlns:a16="http://schemas.microsoft.com/office/drawing/2014/main" id="{1787121A-DEA9-442E-B064-EFF3F1FB8467}"/>
                    </a:ext>
                  </a:extLst>
                </p:cNvPr>
                <p:cNvSpPr>
                  <a:spLocks/>
                </p:cNvSpPr>
                <p:nvPr/>
              </p:nvSpPr>
              <p:spPr bwMode="auto">
                <a:xfrm>
                  <a:off x="8810625" y="5824538"/>
                  <a:ext cx="87313" cy="949325"/>
                </a:xfrm>
                <a:custGeom>
                  <a:avLst/>
                  <a:gdLst>
                    <a:gd name="T0" fmla="*/ 55 w 55"/>
                    <a:gd name="T1" fmla="*/ 0 h 598"/>
                    <a:gd name="T2" fmla="*/ 0 w 55"/>
                    <a:gd name="T3" fmla="*/ 0 h 598"/>
                    <a:gd name="T4" fmla="*/ 0 w 55"/>
                    <a:gd name="T5" fmla="*/ 598 h 598"/>
                    <a:gd name="T6" fmla="*/ 55 w 55"/>
                    <a:gd name="T7" fmla="*/ 598 h 598"/>
                    <a:gd name="T8" fmla="*/ 55 w 55"/>
                    <a:gd name="T9" fmla="*/ 495 h 598"/>
                    <a:gd name="T10" fmla="*/ 55 w 55"/>
                    <a:gd name="T11" fmla="*/ 464 h 598"/>
                    <a:gd name="T12" fmla="*/ 55 w 55"/>
                    <a:gd name="T13" fmla="*/ 0 h 598"/>
                  </a:gdLst>
                  <a:ahLst/>
                  <a:cxnLst>
                    <a:cxn ang="0">
                      <a:pos x="T0" y="T1"/>
                    </a:cxn>
                    <a:cxn ang="0">
                      <a:pos x="T2" y="T3"/>
                    </a:cxn>
                    <a:cxn ang="0">
                      <a:pos x="T4" y="T5"/>
                    </a:cxn>
                    <a:cxn ang="0">
                      <a:pos x="T6" y="T7"/>
                    </a:cxn>
                    <a:cxn ang="0">
                      <a:pos x="T8" y="T9"/>
                    </a:cxn>
                    <a:cxn ang="0">
                      <a:pos x="T10" y="T11"/>
                    </a:cxn>
                    <a:cxn ang="0">
                      <a:pos x="T12" y="T13"/>
                    </a:cxn>
                  </a:cxnLst>
                  <a:rect l="0" t="0" r="r" b="b"/>
                  <a:pathLst>
                    <a:path w="55" h="598">
                      <a:moveTo>
                        <a:pt x="55" y="0"/>
                      </a:moveTo>
                      <a:lnTo>
                        <a:pt x="0" y="0"/>
                      </a:lnTo>
                      <a:lnTo>
                        <a:pt x="0" y="598"/>
                      </a:lnTo>
                      <a:lnTo>
                        <a:pt x="55" y="598"/>
                      </a:lnTo>
                      <a:lnTo>
                        <a:pt x="55" y="495"/>
                      </a:lnTo>
                      <a:lnTo>
                        <a:pt x="55" y="464"/>
                      </a:lnTo>
                      <a:lnTo>
                        <a:pt x="5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85" name="Freeform 63">
                  <a:extLst>
                    <a:ext uri="{FF2B5EF4-FFF2-40B4-BE49-F238E27FC236}">
                      <a16:creationId xmlns:a16="http://schemas.microsoft.com/office/drawing/2014/main" id="{190547EC-05DA-4ECD-9164-BA54FEDC3E25}"/>
                    </a:ext>
                  </a:extLst>
                </p:cNvPr>
                <p:cNvSpPr>
                  <a:spLocks/>
                </p:cNvSpPr>
                <p:nvPr/>
              </p:nvSpPr>
              <p:spPr bwMode="auto">
                <a:xfrm>
                  <a:off x="8810625" y="5664200"/>
                  <a:ext cx="87313" cy="160337"/>
                </a:xfrm>
                <a:custGeom>
                  <a:avLst/>
                  <a:gdLst>
                    <a:gd name="T0" fmla="*/ 55 w 55"/>
                    <a:gd name="T1" fmla="*/ 0 h 101"/>
                    <a:gd name="T2" fmla="*/ 55 w 55"/>
                    <a:gd name="T3" fmla="*/ 0 h 101"/>
                    <a:gd name="T4" fmla="*/ 0 w 55"/>
                    <a:gd name="T5" fmla="*/ 0 h 101"/>
                    <a:gd name="T6" fmla="*/ 0 w 55"/>
                    <a:gd name="T7" fmla="*/ 101 h 101"/>
                    <a:gd name="T8" fmla="*/ 55 w 55"/>
                    <a:gd name="T9" fmla="*/ 101 h 101"/>
                    <a:gd name="T10" fmla="*/ 55 w 55"/>
                    <a:gd name="T11" fmla="*/ 0 h 101"/>
                  </a:gdLst>
                  <a:ahLst/>
                  <a:cxnLst>
                    <a:cxn ang="0">
                      <a:pos x="T0" y="T1"/>
                    </a:cxn>
                    <a:cxn ang="0">
                      <a:pos x="T2" y="T3"/>
                    </a:cxn>
                    <a:cxn ang="0">
                      <a:pos x="T4" y="T5"/>
                    </a:cxn>
                    <a:cxn ang="0">
                      <a:pos x="T6" y="T7"/>
                    </a:cxn>
                    <a:cxn ang="0">
                      <a:pos x="T8" y="T9"/>
                    </a:cxn>
                    <a:cxn ang="0">
                      <a:pos x="T10" y="T11"/>
                    </a:cxn>
                  </a:cxnLst>
                  <a:rect l="0" t="0" r="r" b="b"/>
                  <a:pathLst>
                    <a:path w="55" h="101">
                      <a:moveTo>
                        <a:pt x="55" y="0"/>
                      </a:moveTo>
                      <a:lnTo>
                        <a:pt x="55" y="0"/>
                      </a:lnTo>
                      <a:lnTo>
                        <a:pt x="0" y="0"/>
                      </a:lnTo>
                      <a:lnTo>
                        <a:pt x="0" y="101"/>
                      </a:lnTo>
                      <a:lnTo>
                        <a:pt x="55" y="101"/>
                      </a:lnTo>
                      <a:lnTo>
                        <a:pt x="55" y="0"/>
                      </a:lnTo>
                      <a:close/>
                    </a:path>
                  </a:pathLst>
                </a:custGeom>
                <a:solidFill>
                  <a:srgbClr val="3214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86" name="Freeform 64">
                  <a:extLst>
                    <a:ext uri="{FF2B5EF4-FFF2-40B4-BE49-F238E27FC236}">
                      <a16:creationId xmlns:a16="http://schemas.microsoft.com/office/drawing/2014/main" id="{69F203E9-2FA5-406E-8652-92D3CC711318}"/>
                    </a:ext>
                  </a:extLst>
                </p:cNvPr>
                <p:cNvSpPr>
                  <a:spLocks/>
                </p:cNvSpPr>
                <p:nvPr/>
              </p:nvSpPr>
              <p:spPr bwMode="auto">
                <a:xfrm>
                  <a:off x="8810625" y="5664200"/>
                  <a:ext cx="87313" cy="160337"/>
                </a:xfrm>
                <a:custGeom>
                  <a:avLst/>
                  <a:gdLst>
                    <a:gd name="T0" fmla="*/ 55 w 55"/>
                    <a:gd name="T1" fmla="*/ 0 h 101"/>
                    <a:gd name="T2" fmla="*/ 55 w 55"/>
                    <a:gd name="T3" fmla="*/ 0 h 101"/>
                    <a:gd name="T4" fmla="*/ 0 w 55"/>
                    <a:gd name="T5" fmla="*/ 0 h 101"/>
                    <a:gd name="T6" fmla="*/ 0 w 55"/>
                    <a:gd name="T7" fmla="*/ 101 h 101"/>
                    <a:gd name="T8" fmla="*/ 55 w 55"/>
                    <a:gd name="T9" fmla="*/ 101 h 101"/>
                    <a:gd name="T10" fmla="*/ 55 w 55"/>
                    <a:gd name="T11" fmla="*/ 0 h 101"/>
                  </a:gdLst>
                  <a:ahLst/>
                  <a:cxnLst>
                    <a:cxn ang="0">
                      <a:pos x="T0" y="T1"/>
                    </a:cxn>
                    <a:cxn ang="0">
                      <a:pos x="T2" y="T3"/>
                    </a:cxn>
                    <a:cxn ang="0">
                      <a:pos x="T4" y="T5"/>
                    </a:cxn>
                    <a:cxn ang="0">
                      <a:pos x="T6" y="T7"/>
                    </a:cxn>
                    <a:cxn ang="0">
                      <a:pos x="T8" y="T9"/>
                    </a:cxn>
                    <a:cxn ang="0">
                      <a:pos x="T10" y="T11"/>
                    </a:cxn>
                  </a:cxnLst>
                  <a:rect l="0" t="0" r="r" b="b"/>
                  <a:pathLst>
                    <a:path w="55" h="101">
                      <a:moveTo>
                        <a:pt x="55" y="0"/>
                      </a:moveTo>
                      <a:lnTo>
                        <a:pt x="55" y="0"/>
                      </a:lnTo>
                      <a:lnTo>
                        <a:pt x="0" y="0"/>
                      </a:lnTo>
                      <a:lnTo>
                        <a:pt x="0" y="101"/>
                      </a:lnTo>
                      <a:lnTo>
                        <a:pt x="55" y="101"/>
                      </a:lnTo>
                      <a:lnTo>
                        <a:pt x="5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87" name="Rectangle 65">
                  <a:extLst>
                    <a:ext uri="{FF2B5EF4-FFF2-40B4-BE49-F238E27FC236}">
                      <a16:creationId xmlns:a16="http://schemas.microsoft.com/office/drawing/2014/main" id="{1CF957AF-CC21-4338-AE92-570DC1407C92}"/>
                    </a:ext>
                  </a:extLst>
                </p:cNvPr>
                <p:cNvSpPr>
                  <a:spLocks noChangeArrowheads="1"/>
                </p:cNvSpPr>
                <p:nvPr/>
              </p:nvSpPr>
              <p:spPr bwMode="auto">
                <a:xfrm>
                  <a:off x="9121775" y="5824538"/>
                  <a:ext cx="88900" cy="949325"/>
                </a:xfrm>
                <a:prstGeom prst="rect">
                  <a:avLst/>
                </a:prstGeom>
                <a:solidFill>
                  <a:srgbClr val="3214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88" name="Rectangle 66">
                  <a:extLst>
                    <a:ext uri="{FF2B5EF4-FFF2-40B4-BE49-F238E27FC236}">
                      <a16:creationId xmlns:a16="http://schemas.microsoft.com/office/drawing/2014/main" id="{666E0840-44C6-41E5-9F22-40C1DC50A959}"/>
                    </a:ext>
                  </a:extLst>
                </p:cNvPr>
                <p:cNvSpPr>
                  <a:spLocks noChangeArrowheads="1"/>
                </p:cNvSpPr>
                <p:nvPr/>
              </p:nvSpPr>
              <p:spPr bwMode="auto">
                <a:xfrm>
                  <a:off x="9121775" y="5824538"/>
                  <a:ext cx="88900" cy="949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89" name="Rectangle 67">
                  <a:extLst>
                    <a:ext uri="{FF2B5EF4-FFF2-40B4-BE49-F238E27FC236}">
                      <a16:creationId xmlns:a16="http://schemas.microsoft.com/office/drawing/2014/main" id="{D76F6952-DFB4-4F4E-828C-78B30A9AA7EC}"/>
                    </a:ext>
                  </a:extLst>
                </p:cNvPr>
                <p:cNvSpPr>
                  <a:spLocks noChangeArrowheads="1"/>
                </p:cNvSpPr>
                <p:nvPr/>
              </p:nvSpPr>
              <p:spPr bwMode="auto">
                <a:xfrm>
                  <a:off x="9002713" y="5018088"/>
                  <a:ext cx="1012825" cy="120650"/>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90" name="Rectangle 68">
                  <a:extLst>
                    <a:ext uri="{FF2B5EF4-FFF2-40B4-BE49-F238E27FC236}">
                      <a16:creationId xmlns:a16="http://schemas.microsoft.com/office/drawing/2014/main" id="{F62AFEC6-CD6C-4644-B111-3D83D6A60E10}"/>
                    </a:ext>
                  </a:extLst>
                </p:cNvPr>
                <p:cNvSpPr>
                  <a:spLocks noChangeArrowheads="1"/>
                </p:cNvSpPr>
                <p:nvPr/>
              </p:nvSpPr>
              <p:spPr bwMode="auto">
                <a:xfrm>
                  <a:off x="9002713" y="5018088"/>
                  <a:ext cx="1012825" cy="120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91" name="Rectangle 69">
                  <a:extLst>
                    <a:ext uri="{FF2B5EF4-FFF2-40B4-BE49-F238E27FC236}">
                      <a16:creationId xmlns:a16="http://schemas.microsoft.com/office/drawing/2014/main" id="{12EC32D4-41A0-4CC5-AF48-E5C6DAB7DBC3}"/>
                    </a:ext>
                  </a:extLst>
                </p:cNvPr>
                <p:cNvSpPr>
                  <a:spLocks noChangeArrowheads="1"/>
                </p:cNvSpPr>
                <p:nvPr/>
              </p:nvSpPr>
              <p:spPr bwMode="auto">
                <a:xfrm>
                  <a:off x="9585325" y="5018088"/>
                  <a:ext cx="430213" cy="120650"/>
                </a:xfrm>
                <a:prstGeom prst="rect">
                  <a:avLst/>
                </a:prstGeom>
                <a:solidFill>
                  <a:srgbClr val="0090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92" name="Rectangle 70">
                  <a:extLst>
                    <a:ext uri="{FF2B5EF4-FFF2-40B4-BE49-F238E27FC236}">
                      <a16:creationId xmlns:a16="http://schemas.microsoft.com/office/drawing/2014/main" id="{23027C39-BBEB-40F4-A783-E5F3E0DC39BB}"/>
                    </a:ext>
                  </a:extLst>
                </p:cNvPr>
                <p:cNvSpPr>
                  <a:spLocks noChangeArrowheads="1"/>
                </p:cNvSpPr>
                <p:nvPr/>
              </p:nvSpPr>
              <p:spPr bwMode="auto">
                <a:xfrm>
                  <a:off x="9585325" y="5018088"/>
                  <a:ext cx="430213" cy="120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93" name="Freeform 71">
                  <a:extLst>
                    <a:ext uri="{FF2B5EF4-FFF2-40B4-BE49-F238E27FC236}">
                      <a16:creationId xmlns:a16="http://schemas.microsoft.com/office/drawing/2014/main" id="{D8D19BF4-D548-49DF-99C2-70C40DD37778}"/>
                    </a:ext>
                  </a:extLst>
                </p:cNvPr>
                <p:cNvSpPr>
                  <a:spLocks/>
                </p:cNvSpPr>
                <p:nvPr/>
              </p:nvSpPr>
              <p:spPr bwMode="auto">
                <a:xfrm>
                  <a:off x="7880350" y="4816475"/>
                  <a:ext cx="930275" cy="1008062"/>
                </a:xfrm>
                <a:custGeom>
                  <a:avLst/>
                  <a:gdLst>
                    <a:gd name="T0" fmla="*/ 0 w 586"/>
                    <a:gd name="T1" fmla="*/ 0 h 635"/>
                    <a:gd name="T2" fmla="*/ 0 w 586"/>
                    <a:gd name="T3" fmla="*/ 547 h 635"/>
                    <a:gd name="T4" fmla="*/ 113 w 586"/>
                    <a:gd name="T5" fmla="*/ 547 h 635"/>
                    <a:gd name="T6" fmla="*/ 113 w 586"/>
                    <a:gd name="T7" fmla="*/ 635 h 635"/>
                    <a:gd name="T8" fmla="*/ 254 w 586"/>
                    <a:gd name="T9" fmla="*/ 635 h 635"/>
                    <a:gd name="T10" fmla="*/ 254 w 586"/>
                    <a:gd name="T11" fmla="*/ 547 h 635"/>
                    <a:gd name="T12" fmla="*/ 366 w 586"/>
                    <a:gd name="T13" fmla="*/ 547 h 635"/>
                    <a:gd name="T14" fmla="*/ 366 w 586"/>
                    <a:gd name="T15" fmla="*/ 635 h 635"/>
                    <a:gd name="T16" fmla="*/ 456 w 586"/>
                    <a:gd name="T17" fmla="*/ 635 h 635"/>
                    <a:gd name="T18" fmla="*/ 456 w 586"/>
                    <a:gd name="T19" fmla="*/ 534 h 635"/>
                    <a:gd name="T20" fmla="*/ 586 w 586"/>
                    <a:gd name="T21" fmla="*/ 534 h 635"/>
                    <a:gd name="T22" fmla="*/ 586 w 586"/>
                    <a:gd name="T23" fmla="*/ 378 h 635"/>
                    <a:gd name="T24" fmla="*/ 0 w 586"/>
                    <a:gd name="T25" fmla="*/ 0 h 6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6" h="635">
                      <a:moveTo>
                        <a:pt x="0" y="0"/>
                      </a:moveTo>
                      <a:lnTo>
                        <a:pt x="0" y="547"/>
                      </a:lnTo>
                      <a:lnTo>
                        <a:pt x="113" y="547"/>
                      </a:lnTo>
                      <a:lnTo>
                        <a:pt x="113" y="635"/>
                      </a:lnTo>
                      <a:lnTo>
                        <a:pt x="254" y="635"/>
                      </a:lnTo>
                      <a:lnTo>
                        <a:pt x="254" y="547"/>
                      </a:lnTo>
                      <a:lnTo>
                        <a:pt x="366" y="547"/>
                      </a:lnTo>
                      <a:lnTo>
                        <a:pt x="366" y="635"/>
                      </a:lnTo>
                      <a:lnTo>
                        <a:pt x="456" y="635"/>
                      </a:lnTo>
                      <a:lnTo>
                        <a:pt x="456" y="534"/>
                      </a:lnTo>
                      <a:lnTo>
                        <a:pt x="586" y="534"/>
                      </a:lnTo>
                      <a:lnTo>
                        <a:pt x="586" y="378"/>
                      </a:lnTo>
                      <a:lnTo>
                        <a:pt x="0" y="0"/>
                      </a:lnTo>
                      <a:close/>
                    </a:path>
                  </a:pathLst>
                </a:custGeom>
                <a:solidFill>
                  <a:srgbClr val="3214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94" name="Freeform 72">
                  <a:extLst>
                    <a:ext uri="{FF2B5EF4-FFF2-40B4-BE49-F238E27FC236}">
                      <a16:creationId xmlns:a16="http://schemas.microsoft.com/office/drawing/2014/main" id="{8FD9AEA7-5611-4B04-A9DF-67768ECD8383}"/>
                    </a:ext>
                  </a:extLst>
                </p:cNvPr>
                <p:cNvSpPr>
                  <a:spLocks/>
                </p:cNvSpPr>
                <p:nvPr/>
              </p:nvSpPr>
              <p:spPr bwMode="auto">
                <a:xfrm>
                  <a:off x="7880350" y="4816475"/>
                  <a:ext cx="930275" cy="1008062"/>
                </a:xfrm>
                <a:custGeom>
                  <a:avLst/>
                  <a:gdLst>
                    <a:gd name="T0" fmla="*/ 0 w 586"/>
                    <a:gd name="T1" fmla="*/ 0 h 635"/>
                    <a:gd name="T2" fmla="*/ 0 w 586"/>
                    <a:gd name="T3" fmla="*/ 547 h 635"/>
                    <a:gd name="T4" fmla="*/ 113 w 586"/>
                    <a:gd name="T5" fmla="*/ 547 h 635"/>
                    <a:gd name="T6" fmla="*/ 113 w 586"/>
                    <a:gd name="T7" fmla="*/ 635 h 635"/>
                    <a:gd name="T8" fmla="*/ 254 w 586"/>
                    <a:gd name="T9" fmla="*/ 635 h 635"/>
                    <a:gd name="T10" fmla="*/ 254 w 586"/>
                    <a:gd name="T11" fmla="*/ 547 h 635"/>
                    <a:gd name="T12" fmla="*/ 366 w 586"/>
                    <a:gd name="T13" fmla="*/ 547 h 635"/>
                    <a:gd name="T14" fmla="*/ 366 w 586"/>
                    <a:gd name="T15" fmla="*/ 635 h 635"/>
                    <a:gd name="T16" fmla="*/ 456 w 586"/>
                    <a:gd name="T17" fmla="*/ 635 h 635"/>
                    <a:gd name="T18" fmla="*/ 456 w 586"/>
                    <a:gd name="T19" fmla="*/ 534 h 635"/>
                    <a:gd name="T20" fmla="*/ 586 w 586"/>
                    <a:gd name="T21" fmla="*/ 534 h 635"/>
                    <a:gd name="T22" fmla="*/ 586 w 586"/>
                    <a:gd name="T23" fmla="*/ 378 h 635"/>
                    <a:gd name="T24" fmla="*/ 0 w 586"/>
                    <a:gd name="T25" fmla="*/ 0 h 6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6" h="635">
                      <a:moveTo>
                        <a:pt x="0" y="0"/>
                      </a:moveTo>
                      <a:lnTo>
                        <a:pt x="0" y="547"/>
                      </a:lnTo>
                      <a:lnTo>
                        <a:pt x="113" y="547"/>
                      </a:lnTo>
                      <a:lnTo>
                        <a:pt x="113" y="635"/>
                      </a:lnTo>
                      <a:lnTo>
                        <a:pt x="254" y="635"/>
                      </a:lnTo>
                      <a:lnTo>
                        <a:pt x="254" y="547"/>
                      </a:lnTo>
                      <a:lnTo>
                        <a:pt x="366" y="547"/>
                      </a:lnTo>
                      <a:lnTo>
                        <a:pt x="366" y="635"/>
                      </a:lnTo>
                      <a:lnTo>
                        <a:pt x="456" y="635"/>
                      </a:lnTo>
                      <a:lnTo>
                        <a:pt x="456" y="534"/>
                      </a:lnTo>
                      <a:lnTo>
                        <a:pt x="586" y="534"/>
                      </a:lnTo>
                      <a:lnTo>
                        <a:pt x="586" y="378"/>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95" name="Freeform 73">
                  <a:extLst>
                    <a:ext uri="{FF2B5EF4-FFF2-40B4-BE49-F238E27FC236}">
                      <a16:creationId xmlns:a16="http://schemas.microsoft.com/office/drawing/2014/main" id="{EC5A9C14-133B-4B9A-B7AE-A92A2E613825}"/>
                    </a:ext>
                  </a:extLst>
                </p:cNvPr>
                <p:cNvSpPr>
                  <a:spLocks/>
                </p:cNvSpPr>
                <p:nvPr/>
              </p:nvSpPr>
              <p:spPr bwMode="auto">
                <a:xfrm>
                  <a:off x="7880350" y="5684838"/>
                  <a:ext cx="179388" cy="1089025"/>
                </a:xfrm>
                <a:custGeom>
                  <a:avLst/>
                  <a:gdLst>
                    <a:gd name="T0" fmla="*/ 113 w 113"/>
                    <a:gd name="T1" fmla="*/ 0 h 686"/>
                    <a:gd name="T2" fmla="*/ 0 w 113"/>
                    <a:gd name="T3" fmla="*/ 0 h 686"/>
                    <a:gd name="T4" fmla="*/ 0 w 113"/>
                    <a:gd name="T5" fmla="*/ 88 h 686"/>
                    <a:gd name="T6" fmla="*/ 56 w 113"/>
                    <a:gd name="T7" fmla="*/ 88 h 686"/>
                    <a:gd name="T8" fmla="*/ 56 w 113"/>
                    <a:gd name="T9" fmla="*/ 686 h 686"/>
                    <a:gd name="T10" fmla="*/ 113 w 113"/>
                    <a:gd name="T11" fmla="*/ 686 h 686"/>
                    <a:gd name="T12" fmla="*/ 113 w 113"/>
                    <a:gd name="T13" fmla="*/ 552 h 686"/>
                    <a:gd name="T14" fmla="*/ 113 w 113"/>
                    <a:gd name="T15" fmla="*/ 88 h 686"/>
                    <a:gd name="T16" fmla="*/ 113 w 113"/>
                    <a:gd name="T17" fmla="*/ 0 h 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686">
                      <a:moveTo>
                        <a:pt x="113" y="0"/>
                      </a:moveTo>
                      <a:lnTo>
                        <a:pt x="0" y="0"/>
                      </a:lnTo>
                      <a:lnTo>
                        <a:pt x="0" y="88"/>
                      </a:lnTo>
                      <a:lnTo>
                        <a:pt x="56" y="88"/>
                      </a:lnTo>
                      <a:lnTo>
                        <a:pt x="56" y="686"/>
                      </a:lnTo>
                      <a:lnTo>
                        <a:pt x="113" y="686"/>
                      </a:lnTo>
                      <a:lnTo>
                        <a:pt x="113" y="552"/>
                      </a:lnTo>
                      <a:lnTo>
                        <a:pt x="113" y="88"/>
                      </a:lnTo>
                      <a:lnTo>
                        <a:pt x="113" y="0"/>
                      </a:lnTo>
                      <a:close/>
                    </a:path>
                  </a:pathLst>
                </a:custGeom>
                <a:solidFill>
                  <a:srgbClr val="3214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96" name="Freeform 74">
                  <a:extLst>
                    <a:ext uri="{FF2B5EF4-FFF2-40B4-BE49-F238E27FC236}">
                      <a16:creationId xmlns:a16="http://schemas.microsoft.com/office/drawing/2014/main" id="{3F2E9CC7-5847-4F2A-9589-EC1A06EB17FD}"/>
                    </a:ext>
                  </a:extLst>
                </p:cNvPr>
                <p:cNvSpPr>
                  <a:spLocks/>
                </p:cNvSpPr>
                <p:nvPr/>
              </p:nvSpPr>
              <p:spPr bwMode="auto">
                <a:xfrm>
                  <a:off x="7880350" y="5684838"/>
                  <a:ext cx="179388" cy="1089025"/>
                </a:xfrm>
                <a:custGeom>
                  <a:avLst/>
                  <a:gdLst>
                    <a:gd name="T0" fmla="*/ 113 w 113"/>
                    <a:gd name="T1" fmla="*/ 0 h 686"/>
                    <a:gd name="T2" fmla="*/ 0 w 113"/>
                    <a:gd name="T3" fmla="*/ 0 h 686"/>
                    <a:gd name="T4" fmla="*/ 0 w 113"/>
                    <a:gd name="T5" fmla="*/ 88 h 686"/>
                    <a:gd name="T6" fmla="*/ 56 w 113"/>
                    <a:gd name="T7" fmla="*/ 88 h 686"/>
                    <a:gd name="T8" fmla="*/ 56 w 113"/>
                    <a:gd name="T9" fmla="*/ 686 h 686"/>
                    <a:gd name="T10" fmla="*/ 113 w 113"/>
                    <a:gd name="T11" fmla="*/ 686 h 686"/>
                    <a:gd name="T12" fmla="*/ 113 w 113"/>
                    <a:gd name="T13" fmla="*/ 552 h 686"/>
                    <a:gd name="T14" fmla="*/ 113 w 113"/>
                    <a:gd name="T15" fmla="*/ 88 h 686"/>
                    <a:gd name="T16" fmla="*/ 113 w 113"/>
                    <a:gd name="T17" fmla="*/ 0 h 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686">
                      <a:moveTo>
                        <a:pt x="113" y="0"/>
                      </a:moveTo>
                      <a:lnTo>
                        <a:pt x="0" y="0"/>
                      </a:lnTo>
                      <a:lnTo>
                        <a:pt x="0" y="88"/>
                      </a:lnTo>
                      <a:lnTo>
                        <a:pt x="56" y="88"/>
                      </a:lnTo>
                      <a:lnTo>
                        <a:pt x="56" y="686"/>
                      </a:lnTo>
                      <a:lnTo>
                        <a:pt x="113" y="686"/>
                      </a:lnTo>
                      <a:lnTo>
                        <a:pt x="113" y="552"/>
                      </a:lnTo>
                      <a:lnTo>
                        <a:pt x="113" y="88"/>
                      </a:lnTo>
                      <a:lnTo>
                        <a:pt x="11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97" name="Freeform 75">
                  <a:extLst>
                    <a:ext uri="{FF2B5EF4-FFF2-40B4-BE49-F238E27FC236}">
                      <a16:creationId xmlns:a16="http://schemas.microsoft.com/office/drawing/2014/main" id="{95528D6F-9FDF-4A6F-BC00-4625E8D7E33B}"/>
                    </a:ext>
                  </a:extLst>
                </p:cNvPr>
                <p:cNvSpPr>
                  <a:spLocks/>
                </p:cNvSpPr>
                <p:nvPr/>
              </p:nvSpPr>
              <p:spPr bwMode="auto">
                <a:xfrm>
                  <a:off x="8283575" y="5684838"/>
                  <a:ext cx="177800" cy="1089025"/>
                </a:xfrm>
                <a:custGeom>
                  <a:avLst/>
                  <a:gdLst>
                    <a:gd name="T0" fmla="*/ 112 w 112"/>
                    <a:gd name="T1" fmla="*/ 0 h 686"/>
                    <a:gd name="T2" fmla="*/ 0 w 112"/>
                    <a:gd name="T3" fmla="*/ 0 h 686"/>
                    <a:gd name="T4" fmla="*/ 0 w 112"/>
                    <a:gd name="T5" fmla="*/ 88 h 686"/>
                    <a:gd name="T6" fmla="*/ 0 w 112"/>
                    <a:gd name="T7" fmla="*/ 686 h 686"/>
                    <a:gd name="T8" fmla="*/ 56 w 112"/>
                    <a:gd name="T9" fmla="*/ 686 h 686"/>
                    <a:gd name="T10" fmla="*/ 56 w 112"/>
                    <a:gd name="T11" fmla="*/ 88 h 686"/>
                    <a:gd name="T12" fmla="*/ 112 w 112"/>
                    <a:gd name="T13" fmla="*/ 88 h 686"/>
                    <a:gd name="T14" fmla="*/ 112 w 112"/>
                    <a:gd name="T15" fmla="*/ 0 h 6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 h="686">
                      <a:moveTo>
                        <a:pt x="112" y="0"/>
                      </a:moveTo>
                      <a:lnTo>
                        <a:pt x="0" y="0"/>
                      </a:lnTo>
                      <a:lnTo>
                        <a:pt x="0" y="88"/>
                      </a:lnTo>
                      <a:lnTo>
                        <a:pt x="0" y="686"/>
                      </a:lnTo>
                      <a:lnTo>
                        <a:pt x="56" y="686"/>
                      </a:lnTo>
                      <a:lnTo>
                        <a:pt x="56" y="88"/>
                      </a:lnTo>
                      <a:lnTo>
                        <a:pt x="112" y="88"/>
                      </a:lnTo>
                      <a:lnTo>
                        <a:pt x="112" y="0"/>
                      </a:lnTo>
                      <a:close/>
                    </a:path>
                  </a:pathLst>
                </a:custGeom>
                <a:solidFill>
                  <a:srgbClr val="3214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98" name="Freeform 76">
                  <a:extLst>
                    <a:ext uri="{FF2B5EF4-FFF2-40B4-BE49-F238E27FC236}">
                      <a16:creationId xmlns:a16="http://schemas.microsoft.com/office/drawing/2014/main" id="{F5CFC5F1-8A82-4076-AF46-26A85AECA1DF}"/>
                    </a:ext>
                  </a:extLst>
                </p:cNvPr>
                <p:cNvSpPr>
                  <a:spLocks/>
                </p:cNvSpPr>
                <p:nvPr/>
              </p:nvSpPr>
              <p:spPr bwMode="auto">
                <a:xfrm>
                  <a:off x="8283575" y="5684838"/>
                  <a:ext cx="177800" cy="1089025"/>
                </a:xfrm>
                <a:custGeom>
                  <a:avLst/>
                  <a:gdLst>
                    <a:gd name="T0" fmla="*/ 112 w 112"/>
                    <a:gd name="T1" fmla="*/ 0 h 686"/>
                    <a:gd name="T2" fmla="*/ 0 w 112"/>
                    <a:gd name="T3" fmla="*/ 0 h 686"/>
                    <a:gd name="T4" fmla="*/ 0 w 112"/>
                    <a:gd name="T5" fmla="*/ 88 h 686"/>
                    <a:gd name="T6" fmla="*/ 0 w 112"/>
                    <a:gd name="T7" fmla="*/ 686 h 686"/>
                    <a:gd name="T8" fmla="*/ 56 w 112"/>
                    <a:gd name="T9" fmla="*/ 686 h 686"/>
                    <a:gd name="T10" fmla="*/ 56 w 112"/>
                    <a:gd name="T11" fmla="*/ 88 h 686"/>
                    <a:gd name="T12" fmla="*/ 112 w 112"/>
                    <a:gd name="T13" fmla="*/ 88 h 686"/>
                    <a:gd name="T14" fmla="*/ 112 w 112"/>
                    <a:gd name="T15" fmla="*/ 0 h 6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 h="686">
                      <a:moveTo>
                        <a:pt x="112" y="0"/>
                      </a:moveTo>
                      <a:lnTo>
                        <a:pt x="0" y="0"/>
                      </a:lnTo>
                      <a:lnTo>
                        <a:pt x="0" y="88"/>
                      </a:lnTo>
                      <a:lnTo>
                        <a:pt x="0" y="686"/>
                      </a:lnTo>
                      <a:lnTo>
                        <a:pt x="56" y="686"/>
                      </a:lnTo>
                      <a:lnTo>
                        <a:pt x="56" y="88"/>
                      </a:lnTo>
                      <a:lnTo>
                        <a:pt x="112" y="88"/>
                      </a:lnTo>
                      <a:lnTo>
                        <a:pt x="11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99" name="Rectangle 77">
                  <a:extLst>
                    <a:ext uri="{FF2B5EF4-FFF2-40B4-BE49-F238E27FC236}">
                      <a16:creationId xmlns:a16="http://schemas.microsoft.com/office/drawing/2014/main" id="{6D97BBC6-9DAF-48AB-AC57-F6EF3D92B6E2}"/>
                    </a:ext>
                  </a:extLst>
                </p:cNvPr>
                <p:cNvSpPr>
                  <a:spLocks noChangeArrowheads="1"/>
                </p:cNvSpPr>
                <p:nvPr/>
              </p:nvSpPr>
              <p:spPr bwMode="auto">
                <a:xfrm>
                  <a:off x="8604250" y="5664200"/>
                  <a:ext cx="206375" cy="160337"/>
                </a:xfrm>
                <a:prstGeom prst="rect">
                  <a:avLst/>
                </a:prstGeom>
                <a:solidFill>
                  <a:srgbClr val="3214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100" name="Rectangle 78">
                  <a:extLst>
                    <a:ext uri="{FF2B5EF4-FFF2-40B4-BE49-F238E27FC236}">
                      <a16:creationId xmlns:a16="http://schemas.microsoft.com/office/drawing/2014/main" id="{B45B4EDC-DE1C-4F19-AEAF-D5D16F903BA6}"/>
                    </a:ext>
                  </a:extLst>
                </p:cNvPr>
                <p:cNvSpPr>
                  <a:spLocks noChangeArrowheads="1"/>
                </p:cNvSpPr>
                <p:nvPr/>
              </p:nvSpPr>
              <p:spPr bwMode="auto">
                <a:xfrm>
                  <a:off x="8604250" y="5664200"/>
                  <a:ext cx="206375" cy="160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101" name="Freeform 79">
                  <a:extLst>
                    <a:ext uri="{FF2B5EF4-FFF2-40B4-BE49-F238E27FC236}">
                      <a16:creationId xmlns:a16="http://schemas.microsoft.com/office/drawing/2014/main" id="{AA197F3E-6DC2-4371-B658-A4626DD57F50}"/>
                    </a:ext>
                  </a:extLst>
                </p:cNvPr>
                <p:cNvSpPr>
                  <a:spLocks/>
                </p:cNvSpPr>
                <p:nvPr/>
              </p:nvSpPr>
              <p:spPr bwMode="auto">
                <a:xfrm>
                  <a:off x="7988300" y="3446463"/>
                  <a:ext cx="603250" cy="550862"/>
                </a:xfrm>
                <a:custGeom>
                  <a:avLst/>
                  <a:gdLst>
                    <a:gd name="T0" fmla="*/ 135 w 232"/>
                    <a:gd name="T1" fmla="*/ 119 h 212"/>
                    <a:gd name="T2" fmla="*/ 131 w 232"/>
                    <a:gd name="T3" fmla="*/ 115 h 212"/>
                    <a:gd name="T4" fmla="*/ 120 w 232"/>
                    <a:gd name="T5" fmla="*/ 71 h 212"/>
                    <a:gd name="T6" fmla="*/ 78 w 232"/>
                    <a:gd name="T7" fmla="*/ 1 h 212"/>
                    <a:gd name="T8" fmla="*/ 78 w 232"/>
                    <a:gd name="T9" fmla="*/ 3 h 212"/>
                    <a:gd name="T10" fmla="*/ 78 w 232"/>
                    <a:gd name="T11" fmla="*/ 1 h 212"/>
                    <a:gd name="T12" fmla="*/ 21 w 232"/>
                    <a:gd name="T13" fmla="*/ 93 h 212"/>
                    <a:gd name="T14" fmla="*/ 30 w 232"/>
                    <a:gd name="T15" fmla="*/ 125 h 212"/>
                    <a:gd name="T16" fmla="*/ 36 w 232"/>
                    <a:gd name="T17" fmla="*/ 153 h 212"/>
                    <a:gd name="T18" fmla="*/ 59 w 232"/>
                    <a:gd name="T19" fmla="*/ 166 h 212"/>
                    <a:gd name="T20" fmla="*/ 59 w 232"/>
                    <a:gd name="T21" fmla="*/ 168 h 212"/>
                    <a:gd name="T22" fmla="*/ 232 w 232"/>
                    <a:gd name="T23" fmla="*/ 162 h 212"/>
                    <a:gd name="T24" fmla="*/ 135 w 232"/>
                    <a:gd name="T25" fmla="*/ 119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2" h="212">
                      <a:moveTo>
                        <a:pt x="135" y="119"/>
                      </a:moveTo>
                      <a:cubicBezTo>
                        <a:pt x="134" y="117"/>
                        <a:pt x="132" y="116"/>
                        <a:pt x="131" y="115"/>
                      </a:cubicBezTo>
                      <a:cubicBezTo>
                        <a:pt x="117" y="100"/>
                        <a:pt x="121" y="90"/>
                        <a:pt x="120" y="71"/>
                      </a:cubicBezTo>
                      <a:cubicBezTo>
                        <a:pt x="119" y="47"/>
                        <a:pt x="103" y="9"/>
                        <a:pt x="78" y="1"/>
                      </a:cubicBezTo>
                      <a:cubicBezTo>
                        <a:pt x="78" y="3"/>
                        <a:pt x="78" y="3"/>
                        <a:pt x="78" y="3"/>
                      </a:cubicBezTo>
                      <a:cubicBezTo>
                        <a:pt x="78" y="1"/>
                        <a:pt x="78" y="1"/>
                        <a:pt x="78" y="1"/>
                      </a:cubicBezTo>
                      <a:cubicBezTo>
                        <a:pt x="34" y="0"/>
                        <a:pt x="0" y="58"/>
                        <a:pt x="21" y="93"/>
                      </a:cubicBezTo>
                      <a:cubicBezTo>
                        <a:pt x="28" y="104"/>
                        <a:pt x="30" y="112"/>
                        <a:pt x="30" y="125"/>
                      </a:cubicBezTo>
                      <a:cubicBezTo>
                        <a:pt x="30" y="136"/>
                        <a:pt x="31" y="144"/>
                        <a:pt x="36" y="153"/>
                      </a:cubicBezTo>
                      <a:cubicBezTo>
                        <a:pt x="40" y="159"/>
                        <a:pt x="49" y="164"/>
                        <a:pt x="59" y="166"/>
                      </a:cubicBezTo>
                      <a:cubicBezTo>
                        <a:pt x="59" y="168"/>
                        <a:pt x="59" y="168"/>
                        <a:pt x="59" y="168"/>
                      </a:cubicBezTo>
                      <a:cubicBezTo>
                        <a:pt x="89" y="212"/>
                        <a:pt x="232" y="162"/>
                        <a:pt x="232" y="162"/>
                      </a:cubicBezTo>
                      <a:cubicBezTo>
                        <a:pt x="204" y="118"/>
                        <a:pt x="135" y="119"/>
                        <a:pt x="135" y="119"/>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102" name="Freeform 80">
                  <a:extLst>
                    <a:ext uri="{FF2B5EF4-FFF2-40B4-BE49-F238E27FC236}">
                      <a16:creationId xmlns:a16="http://schemas.microsoft.com/office/drawing/2014/main" id="{5D396F98-1FF5-4FDB-B852-9ABFB375AADC}"/>
                    </a:ext>
                  </a:extLst>
                </p:cNvPr>
                <p:cNvSpPr>
                  <a:spLocks/>
                </p:cNvSpPr>
                <p:nvPr/>
              </p:nvSpPr>
              <p:spPr bwMode="auto">
                <a:xfrm>
                  <a:off x="8310563" y="3706813"/>
                  <a:ext cx="195263" cy="98425"/>
                </a:xfrm>
                <a:custGeom>
                  <a:avLst/>
                  <a:gdLst>
                    <a:gd name="T0" fmla="*/ 0 w 75"/>
                    <a:gd name="T1" fmla="*/ 0 h 38"/>
                    <a:gd name="T2" fmla="*/ 37 w 75"/>
                    <a:gd name="T3" fmla="*/ 38 h 38"/>
                    <a:gd name="T4" fmla="*/ 75 w 75"/>
                    <a:gd name="T5" fmla="*/ 0 h 38"/>
                    <a:gd name="T6" fmla="*/ 0 w 75"/>
                    <a:gd name="T7" fmla="*/ 0 h 38"/>
                  </a:gdLst>
                  <a:ahLst/>
                  <a:cxnLst>
                    <a:cxn ang="0">
                      <a:pos x="T0" y="T1"/>
                    </a:cxn>
                    <a:cxn ang="0">
                      <a:pos x="T2" y="T3"/>
                    </a:cxn>
                    <a:cxn ang="0">
                      <a:pos x="T4" y="T5"/>
                    </a:cxn>
                    <a:cxn ang="0">
                      <a:pos x="T6" y="T7"/>
                    </a:cxn>
                  </a:cxnLst>
                  <a:rect l="0" t="0" r="r" b="b"/>
                  <a:pathLst>
                    <a:path w="75" h="38">
                      <a:moveTo>
                        <a:pt x="0" y="0"/>
                      </a:moveTo>
                      <a:cubicBezTo>
                        <a:pt x="0" y="21"/>
                        <a:pt x="16" y="38"/>
                        <a:pt x="37" y="38"/>
                      </a:cubicBezTo>
                      <a:cubicBezTo>
                        <a:pt x="58" y="38"/>
                        <a:pt x="75" y="21"/>
                        <a:pt x="75" y="0"/>
                      </a:cubicBezTo>
                      <a:cubicBezTo>
                        <a:pt x="0" y="0"/>
                        <a:pt x="0" y="0"/>
                        <a:pt x="0" y="0"/>
                      </a:cubicBezTo>
                    </a:path>
                  </a:pathLst>
                </a:custGeom>
                <a:solidFill>
                  <a:srgbClr val="FFC6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103" name="Freeform 81">
                  <a:extLst>
                    <a:ext uri="{FF2B5EF4-FFF2-40B4-BE49-F238E27FC236}">
                      <a16:creationId xmlns:a16="http://schemas.microsoft.com/office/drawing/2014/main" id="{C1A56051-ADFD-4349-9237-93A3D65D7C8F}"/>
                    </a:ext>
                  </a:extLst>
                </p:cNvPr>
                <p:cNvSpPr>
                  <a:spLocks/>
                </p:cNvSpPr>
                <p:nvPr/>
              </p:nvSpPr>
              <p:spPr bwMode="auto">
                <a:xfrm>
                  <a:off x="8356600" y="3706813"/>
                  <a:ext cx="100013" cy="49212"/>
                </a:xfrm>
                <a:custGeom>
                  <a:avLst/>
                  <a:gdLst>
                    <a:gd name="T0" fmla="*/ 38 w 38"/>
                    <a:gd name="T1" fmla="*/ 0 h 19"/>
                    <a:gd name="T2" fmla="*/ 0 w 38"/>
                    <a:gd name="T3" fmla="*/ 0 h 19"/>
                    <a:gd name="T4" fmla="*/ 19 w 38"/>
                    <a:gd name="T5" fmla="*/ 19 h 19"/>
                    <a:gd name="T6" fmla="*/ 19 w 38"/>
                    <a:gd name="T7" fmla="*/ 19 h 19"/>
                    <a:gd name="T8" fmla="*/ 38 w 38"/>
                    <a:gd name="T9" fmla="*/ 0 h 19"/>
                  </a:gdLst>
                  <a:ahLst/>
                  <a:cxnLst>
                    <a:cxn ang="0">
                      <a:pos x="T0" y="T1"/>
                    </a:cxn>
                    <a:cxn ang="0">
                      <a:pos x="T2" y="T3"/>
                    </a:cxn>
                    <a:cxn ang="0">
                      <a:pos x="T4" y="T5"/>
                    </a:cxn>
                    <a:cxn ang="0">
                      <a:pos x="T6" y="T7"/>
                    </a:cxn>
                    <a:cxn ang="0">
                      <a:pos x="T8" y="T9"/>
                    </a:cxn>
                  </a:cxnLst>
                  <a:rect l="0" t="0" r="r" b="b"/>
                  <a:pathLst>
                    <a:path w="38" h="19">
                      <a:moveTo>
                        <a:pt x="38" y="0"/>
                      </a:moveTo>
                      <a:cubicBezTo>
                        <a:pt x="0" y="0"/>
                        <a:pt x="0" y="0"/>
                        <a:pt x="0" y="0"/>
                      </a:cubicBezTo>
                      <a:cubicBezTo>
                        <a:pt x="0" y="10"/>
                        <a:pt x="9" y="19"/>
                        <a:pt x="19" y="19"/>
                      </a:cubicBezTo>
                      <a:cubicBezTo>
                        <a:pt x="19" y="19"/>
                        <a:pt x="19" y="19"/>
                        <a:pt x="19" y="19"/>
                      </a:cubicBezTo>
                      <a:cubicBezTo>
                        <a:pt x="29" y="19"/>
                        <a:pt x="38" y="10"/>
                        <a:pt x="38" y="0"/>
                      </a:cubicBezTo>
                    </a:path>
                  </a:pathLst>
                </a:custGeom>
                <a:solidFill>
                  <a:srgbClr val="F1A6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grpSp>
          <p:sp>
            <p:nvSpPr>
              <p:cNvPr id="21" name="Freeform 42">
                <a:extLst>
                  <a:ext uri="{FF2B5EF4-FFF2-40B4-BE49-F238E27FC236}">
                    <a16:creationId xmlns:a16="http://schemas.microsoft.com/office/drawing/2014/main" id="{84E7C56E-6BF7-41FD-8195-9695A3EC7464}"/>
                  </a:ext>
                </a:extLst>
              </p:cNvPr>
              <p:cNvSpPr>
                <a:spLocks/>
              </p:cNvSpPr>
              <p:nvPr/>
            </p:nvSpPr>
            <p:spPr bwMode="auto">
              <a:xfrm>
                <a:off x="11206783" y="1874617"/>
                <a:ext cx="763922" cy="457195"/>
              </a:xfrm>
              <a:custGeom>
                <a:avLst/>
                <a:gdLst>
                  <a:gd name="T0" fmla="*/ 218 w 242"/>
                  <a:gd name="T1" fmla="*/ 72 h 145"/>
                  <a:gd name="T2" fmla="*/ 178 w 242"/>
                  <a:gd name="T3" fmla="*/ 41 h 145"/>
                  <a:gd name="T4" fmla="*/ 178 w 242"/>
                  <a:gd name="T5" fmla="*/ 41 h 145"/>
                  <a:gd name="T6" fmla="*/ 178 w 242"/>
                  <a:gd name="T7" fmla="*/ 41 h 145"/>
                  <a:gd name="T8" fmla="*/ 137 w 242"/>
                  <a:gd name="T9" fmla="*/ 0 h 145"/>
                  <a:gd name="T10" fmla="*/ 100 w 242"/>
                  <a:gd name="T11" fmla="*/ 21 h 145"/>
                  <a:gd name="T12" fmla="*/ 87 w 242"/>
                  <a:gd name="T13" fmla="*/ 19 h 145"/>
                  <a:gd name="T14" fmla="*/ 49 w 242"/>
                  <a:gd name="T15" fmla="*/ 58 h 145"/>
                  <a:gd name="T16" fmla="*/ 49 w 242"/>
                  <a:gd name="T17" fmla="*/ 58 h 145"/>
                  <a:gd name="T18" fmla="*/ 44 w 242"/>
                  <a:gd name="T19" fmla="*/ 58 h 145"/>
                  <a:gd name="T20" fmla="*/ 0 w 242"/>
                  <a:gd name="T21" fmla="*/ 101 h 145"/>
                  <a:gd name="T22" fmla="*/ 44 w 242"/>
                  <a:gd name="T23" fmla="*/ 145 h 145"/>
                  <a:gd name="T24" fmla="*/ 204 w 242"/>
                  <a:gd name="T25" fmla="*/ 145 h 145"/>
                  <a:gd name="T26" fmla="*/ 242 w 242"/>
                  <a:gd name="T27" fmla="*/ 107 h 145"/>
                  <a:gd name="T28" fmla="*/ 218 w 242"/>
                  <a:gd name="T29" fmla="*/ 72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2" h="145">
                    <a:moveTo>
                      <a:pt x="218" y="72"/>
                    </a:moveTo>
                    <a:cubicBezTo>
                      <a:pt x="213" y="54"/>
                      <a:pt x="197" y="41"/>
                      <a:pt x="178" y="41"/>
                    </a:cubicBezTo>
                    <a:cubicBezTo>
                      <a:pt x="178" y="41"/>
                      <a:pt x="178" y="41"/>
                      <a:pt x="178" y="41"/>
                    </a:cubicBezTo>
                    <a:cubicBezTo>
                      <a:pt x="178" y="41"/>
                      <a:pt x="178" y="41"/>
                      <a:pt x="178" y="41"/>
                    </a:cubicBezTo>
                    <a:cubicBezTo>
                      <a:pt x="178" y="18"/>
                      <a:pt x="159" y="0"/>
                      <a:pt x="137" y="0"/>
                    </a:cubicBezTo>
                    <a:cubicBezTo>
                      <a:pt x="121" y="0"/>
                      <a:pt x="107" y="8"/>
                      <a:pt x="100" y="21"/>
                    </a:cubicBezTo>
                    <a:cubicBezTo>
                      <a:pt x="96" y="20"/>
                      <a:pt x="92" y="19"/>
                      <a:pt x="87" y="19"/>
                    </a:cubicBezTo>
                    <a:cubicBezTo>
                      <a:pt x="66" y="19"/>
                      <a:pt x="49" y="36"/>
                      <a:pt x="49" y="58"/>
                    </a:cubicBezTo>
                    <a:cubicBezTo>
                      <a:pt x="49" y="58"/>
                      <a:pt x="49" y="58"/>
                      <a:pt x="49" y="58"/>
                    </a:cubicBezTo>
                    <a:cubicBezTo>
                      <a:pt x="47" y="58"/>
                      <a:pt x="45" y="58"/>
                      <a:pt x="44" y="58"/>
                    </a:cubicBezTo>
                    <a:cubicBezTo>
                      <a:pt x="19" y="58"/>
                      <a:pt x="0" y="77"/>
                      <a:pt x="0" y="101"/>
                    </a:cubicBezTo>
                    <a:cubicBezTo>
                      <a:pt x="0" y="125"/>
                      <a:pt x="19" y="145"/>
                      <a:pt x="44" y="145"/>
                    </a:cubicBezTo>
                    <a:cubicBezTo>
                      <a:pt x="204" y="145"/>
                      <a:pt x="204" y="145"/>
                      <a:pt x="204" y="145"/>
                    </a:cubicBezTo>
                    <a:cubicBezTo>
                      <a:pt x="225" y="145"/>
                      <a:pt x="242" y="128"/>
                      <a:pt x="242" y="107"/>
                    </a:cubicBezTo>
                    <a:cubicBezTo>
                      <a:pt x="242" y="91"/>
                      <a:pt x="232" y="78"/>
                      <a:pt x="218" y="7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grpSp>
        <p:pic>
          <p:nvPicPr>
            <p:cNvPr id="8" name="Graphic 7" descr="Lock">
              <a:extLst>
                <a:ext uri="{FF2B5EF4-FFF2-40B4-BE49-F238E27FC236}">
                  <a16:creationId xmlns:a16="http://schemas.microsoft.com/office/drawing/2014/main" id="{65897754-949E-4EB2-A60D-DBE429D21D5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715947" y="546422"/>
              <a:ext cx="914400" cy="914400"/>
            </a:xfrm>
            <a:prstGeom prst="rect">
              <a:avLst/>
            </a:prstGeom>
          </p:spPr>
        </p:pic>
      </p:grpSp>
    </p:spTree>
    <p:custDataLst>
      <p:tags r:id="rId1"/>
    </p:custDataLst>
    <p:extLst>
      <p:ext uri="{BB962C8B-B14F-4D97-AF65-F5344CB8AC3E}">
        <p14:creationId xmlns:p14="http://schemas.microsoft.com/office/powerpoint/2010/main" val="265724959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5E39A796-BE83-48B1-B33F-35C4A32AAB5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79292" y="857250"/>
            <a:ext cx="5664708" cy="5143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endParaRPr lang="en-US" sz="1350" b="0">
              <a:solidFill>
                <a:prstClr val="white"/>
              </a:solidFill>
              <a:latin typeface="Calibri" panose="020F0502020204030204"/>
            </a:endParaRPr>
          </a:p>
        </p:txBody>
      </p:sp>
      <p:sp>
        <p:nvSpPr>
          <p:cNvPr id="73" name="Rounded Rectangle 9">
            <a:extLst>
              <a:ext uri="{FF2B5EF4-FFF2-40B4-BE49-F238E27FC236}">
                <a16:creationId xmlns:a16="http://schemas.microsoft.com/office/drawing/2014/main" id="{72F84B47-E267-4194-8194-831DB7B5547F}"/>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42766" y="1220725"/>
            <a:ext cx="4938074" cy="4304390"/>
          </a:xfrm>
          <a:prstGeom prst="roundRect">
            <a:avLst>
              <a:gd name="adj" fmla="val 0"/>
            </a:avLst>
          </a:prstGeom>
          <a:solidFill>
            <a:schemeClr val="bg1"/>
          </a:solidFill>
          <a:ln w="9525">
            <a:no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endParaRPr lang="en-US" sz="1350" b="0">
              <a:solidFill>
                <a:prstClr val="white"/>
              </a:solidFill>
              <a:latin typeface="Calibri" panose="020F0502020204030204"/>
            </a:endParaRPr>
          </a:p>
        </p:txBody>
      </p:sp>
      <p:pic>
        <p:nvPicPr>
          <p:cNvPr id="4098" name="Picture 2" descr="NSG rule processing">
            <a:extLst>
              <a:ext uri="{FF2B5EF4-FFF2-40B4-BE49-F238E27FC236}">
                <a16:creationId xmlns:a16="http://schemas.microsoft.com/office/drawing/2014/main" id="{CAA5DB9F-A2AF-406C-B28D-54392C20D4E9}"/>
              </a:ext>
            </a:extLst>
          </p:cNvPr>
          <p:cNvPicPr>
            <a:picLocks noGrp="1" noChangeAspect="1" noChangeArrowheads="1"/>
          </p:cNvPicPr>
          <p:nvPr>
            <p:ph sz="half" idx="2"/>
          </p:nvPr>
        </p:nvPicPr>
        <p:blipFill>
          <a:blip r:embed="rId4">
            <a:extLst>
              <a:ext uri="{28A0092B-C50C-407E-A947-70E740481C1C}">
                <a14:useLocalDpi xmlns:a14="http://schemas.microsoft.com/office/drawing/2010/main" val="0"/>
              </a:ext>
            </a:extLst>
          </a:blip>
          <a:srcRect/>
          <a:stretch>
            <a:fillRect/>
          </a:stretch>
        </p:blipFill>
        <p:spPr bwMode="auto">
          <a:xfrm>
            <a:off x="3884879" y="2197710"/>
            <a:ext cx="4772423" cy="2350418"/>
          </a:xfrm>
          <a:prstGeom prst="rect">
            <a:avLst/>
          </a:prstGeom>
          <a:noFill/>
          <a:effectLst/>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3801CC43-342D-4B93-B956-AD2B7F50C025}"/>
              </a:ext>
            </a:extLst>
          </p:cNvPr>
          <p:cNvSpPr>
            <a:spLocks noGrp="1"/>
          </p:cNvSpPr>
          <p:nvPr>
            <p:ph type="title"/>
          </p:nvPr>
        </p:nvSpPr>
        <p:spPr>
          <a:xfrm>
            <a:off x="486698" y="980970"/>
            <a:ext cx="2629121" cy="1216741"/>
          </a:xfrm>
        </p:spPr>
        <p:txBody>
          <a:bodyPr vert="horz" lIns="68580" tIns="34290" rIns="68580" bIns="34290" rtlCol="0" anchor="ctr">
            <a:normAutofit/>
          </a:bodyPr>
          <a:lstStyle/>
          <a:p>
            <a:r>
              <a:rPr lang="en-US" sz="3075" dirty="0">
                <a:solidFill>
                  <a:srgbClr val="292985"/>
                </a:solidFill>
              </a:rPr>
              <a:t>Network Security Groups</a:t>
            </a:r>
          </a:p>
        </p:txBody>
      </p:sp>
      <p:sp>
        <p:nvSpPr>
          <p:cNvPr id="4" name="Content Placeholder 3">
            <a:extLst>
              <a:ext uri="{FF2B5EF4-FFF2-40B4-BE49-F238E27FC236}">
                <a16:creationId xmlns:a16="http://schemas.microsoft.com/office/drawing/2014/main" id="{7E613F8C-F360-4DF4-A697-77481D4CF211}"/>
              </a:ext>
            </a:extLst>
          </p:cNvPr>
          <p:cNvSpPr>
            <a:spLocks noGrp="1"/>
          </p:cNvSpPr>
          <p:nvPr>
            <p:ph sz="half" idx="1"/>
          </p:nvPr>
        </p:nvSpPr>
        <p:spPr>
          <a:xfrm>
            <a:off x="486697" y="2197711"/>
            <a:ext cx="2629121" cy="3398825"/>
          </a:xfrm>
        </p:spPr>
        <p:txBody>
          <a:bodyPr vert="horz" lIns="68580" tIns="34290" rIns="68580" bIns="34290" rtlCol="0">
            <a:normAutofit/>
          </a:bodyPr>
          <a:lstStyle/>
          <a:p>
            <a:r>
              <a:rPr lang="en-US" sz="1350" dirty="0"/>
              <a:t>Control inbound and outbound traffic on a NIC or subnet level</a:t>
            </a:r>
          </a:p>
          <a:p>
            <a:r>
              <a:rPr lang="en-US" sz="1350" dirty="0"/>
              <a:t>Configure rules in NSG </a:t>
            </a:r>
          </a:p>
          <a:p>
            <a:pPr lvl="1"/>
            <a:r>
              <a:rPr lang="en-US" sz="1050" dirty="0"/>
              <a:t>Name</a:t>
            </a:r>
          </a:p>
          <a:p>
            <a:pPr lvl="1"/>
            <a:r>
              <a:rPr lang="en-US" sz="1050" dirty="0"/>
              <a:t>Source address</a:t>
            </a:r>
          </a:p>
          <a:p>
            <a:pPr lvl="1"/>
            <a:r>
              <a:rPr lang="en-US" sz="1050" dirty="0"/>
              <a:t>Source port</a:t>
            </a:r>
          </a:p>
          <a:p>
            <a:pPr lvl="1"/>
            <a:r>
              <a:rPr lang="en-US" sz="1050" dirty="0"/>
              <a:t>Protocol (TCP/UDP/ICMP)</a:t>
            </a:r>
          </a:p>
          <a:p>
            <a:pPr lvl="1"/>
            <a:r>
              <a:rPr lang="en-US" sz="1050" dirty="0"/>
              <a:t>Destination address</a:t>
            </a:r>
          </a:p>
          <a:p>
            <a:pPr lvl="1"/>
            <a:r>
              <a:rPr lang="en-US" sz="1050" dirty="0"/>
              <a:t>Destination port</a:t>
            </a:r>
          </a:p>
          <a:p>
            <a:pPr lvl="1"/>
            <a:r>
              <a:rPr lang="en-US" sz="1050" dirty="0"/>
              <a:t>Direction</a:t>
            </a:r>
          </a:p>
          <a:p>
            <a:pPr lvl="1"/>
            <a:r>
              <a:rPr lang="en-US" sz="1050" dirty="0"/>
              <a:t>Action (Allow/Deny)</a:t>
            </a:r>
            <a:endParaRPr lang="en-US" sz="1350" dirty="0"/>
          </a:p>
          <a:p>
            <a:r>
              <a:rPr lang="en-US" sz="1350" dirty="0"/>
              <a:t>Augmented Rules</a:t>
            </a:r>
          </a:p>
          <a:p>
            <a:r>
              <a:rPr lang="en-US" sz="1350" dirty="0"/>
              <a:t>100/200 NSG’s per subscription</a:t>
            </a:r>
          </a:p>
          <a:p>
            <a:r>
              <a:rPr lang="en-US" sz="1350" dirty="0"/>
              <a:t>200/400 Rules per NSG</a:t>
            </a:r>
          </a:p>
        </p:txBody>
      </p:sp>
    </p:spTree>
    <p:custDataLst>
      <p:tags r:id="rId1"/>
    </p:custDataLst>
    <p:extLst>
      <p:ext uri="{BB962C8B-B14F-4D97-AF65-F5344CB8AC3E}">
        <p14:creationId xmlns:p14="http://schemas.microsoft.com/office/powerpoint/2010/main" val="56721367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137" name="Rectangle 136">
            <a:extLst>
              <a:ext uri="{FF2B5EF4-FFF2-40B4-BE49-F238E27FC236}">
                <a16:creationId xmlns:a16="http://schemas.microsoft.com/office/drawing/2014/main" id="{5E39A796-BE83-48B1-B33F-35C4A32AAB5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79292" y="857250"/>
            <a:ext cx="5664708" cy="5143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endParaRPr lang="en-US" sz="1350" b="0">
              <a:solidFill>
                <a:prstClr val="white"/>
              </a:solidFill>
              <a:latin typeface="Calibri" panose="020F0502020204030204"/>
            </a:endParaRPr>
          </a:p>
        </p:txBody>
      </p:sp>
      <p:sp>
        <p:nvSpPr>
          <p:cNvPr id="139" name="Rounded Rectangle 9">
            <a:extLst>
              <a:ext uri="{FF2B5EF4-FFF2-40B4-BE49-F238E27FC236}">
                <a16:creationId xmlns:a16="http://schemas.microsoft.com/office/drawing/2014/main" id="{72F84B47-E267-4194-8194-831DB7B5547F}"/>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42766" y="1220725"/>
            <a:ext cx="4938074" cy="4304390"/>
          </a:xfrm>
          <a:prstGeom prst="roundRect">
            <a:avLst>
              <a:gd name="adj" fmla="val 0"/>
            </a:avLst>
          </a:prstGeom>
          <a:solidFill>
            <a:schemeClr val="bg1"/>
          </a:solidFill>
          <a:ln w="9525">
            <a:no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endParaRPr lang="en-US" sz="1350" b="0">
              <a:solidFill>
                <a:prstClr val="white"/>
              </a:solidFill>
              <a:latin typeface="Calibri" panose="020F0502020204030204"/>
            </a:endParaRPr>
          </a:p>
        </p:txBody>
      </p:sp>
      <p:pic>
        <p:nvPicPr>
          <p:cNvPr id="31748" name="Picture 4" descr="https://kloudsolutions.files.wordpress.com/2017/11/112117_0215_azureapplic2.png?w=633&amp;h=458&amp;crop=1">
            <a:extLst>
              <a:ext uri="{FF2B5EF4-FFF2-40B4-BE49-F238E27FC236}">
                <a16:creationId xmlns:a16="http://schemas.microsoft.com/office/drawing/2014/main" id="{27F0F0BC-0616-4A5D-AB01-6389C20C9AA1}"/>
              </a:ext>
            </a:extLst>
          </p:cNvPr>
          <p:cNvPicPr>
            <a:picLocks noGrp="1" noChangeAspect="1" noChangeArrowheads="1"/>
          </p:cNvPicPr>
          <p:nvPr>
            <p:ph sz="half" idx="2"/>
          </p:nvPr>
        </p:nvPicPr>
        <p:blipFill rotWithShape="1">
          <a:blip r:embed="rId4">
            <a:extLst>
              <a:ext uri="{28A0092B-C50C-407E-A947-70E740481C1C}">
                <a14:useLocalDpi xmlns:a14="http://schemas.microsoft.com/office/drawing/2010/main" val="0"/>
              </a:ext>
            </a:extLst>
          </a:blip>
          <a:srcRect/>
          <a:stretch/>
        </p:blipFill>
        <p:spPr bwMode="auto">
          <a:xfrm>
            <a:off x="4310408" y="1220724"/>
            <a:ext cx="4002477" cy="2891790"/>
          </a:xfrm>
          <a:prstGeom prst="rect">
            <a:avLst/>
          </a:prstGeom>
          <a:noFill/>
          <a:effectLst/>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3801CC43-342D-4B93-B956-AD2B7F50C025}"/>
              </a:ext>
            </a:extLst>
          </p:cNvPr>
          <p:cNvSpPr>
            <a:spLocks noGrp="1"/>
          </p:cNvSpPr>
          <p:nvPr>
            <p:ph type="title"/>
          </p:nvPr>
        </p:nvSpPr>
        <p:spPr>
          <a:xfrm>
            <a:off x="486699" y="1101759"/>
            <a:ext cx="2629121" cy="1043116"/>
          </a:xfrm>
        </p:spPr>
        <p:txBody>
          <a:bodyPr vert="horz" lIns="68580" tIns="34290" rIns="68580" bIns="34290" rtlCol="0" anchor="ctr">
            <a:normAutofit/>
          </a:bodyPr>
          <a:lstStyle/>
          <a:p>
            <a:r>
              <a:rPr lang="en-US" sz="3075" dirty="0">
                <a:solidFill>
                  <a:srgbClr val="002060"/>
                </a:solidFill>
              </a:rPr>
              <a:t>Application Security Groups</a:t>
            </a:r>
          </a:p>
        </p:txBody>
      </p:sp>
      <p:sp>
        <p:nvSpPr>
          <p:cNvPr id="4" name="Content Placeholder 3">
            <a:extLst>
              <a:ext uri="{FF2B5EF4-FFF2-40B4-BE49-F238E27FC236}">
                <a16:creationId xmlns:a16="http://schemas.microsoft.com/office/drawing/2014/main" id="{7E613F8C-F360-4DF4-A697-77481D4CF211}"/>
              </a:ext>
            </a:extLst>
          </p:cNvPr>
          <p:cNvSpPr>
            <a:spLocks noGrp="1"/>
          </p:cNvSpPr>
          <p:nvPr>
            <p:ph sz="half" idx="1"/>
          </p:nvPr>
        </p:nvSpPr>
        <p:spPr>
          <a:xfrm>
            <a:off x="486699" y="2521486"/>
            <a:ext cx="2629121" cy="2839064"/>
          </a:xfrm>
        </p:spPr>
        <p:txBody>
          <a:bodyPr vert="horz" lIns="68580" tIns="34290" rIns="68580" bIns="34290" rtlCol="0">
            <a:normAutofit/>
          </a:bodyPr>
          <a:lstStyle/>
          <a:p>
            <a:r>
              <a:rPr lang="en-US" sz="1275" dirty="0">
                <a:uFill>
                  <a:solidFill>
                    <a:srgbClr val="0070C0"/>
                  </a:solidFill>
                </a:uFill>
                <a:latin typeface="Segoe UI" pitchFamily="34" charset="0"/>
                <a:cs typeface="Segoe UI" pitchFamily="34" charset="0"/>
              </a:rPr>
              <a:t>network security as a natural extension of an application’s structure</a:t>
            </a:r>
          </a:p>
          <a:p>
            <a:r>
              <a:rPr lang="en-US" sz="1275" dirty="0">
                <a:uFill>
                  <a:solidFill>
                    <a:srgbClr val="0070C0"/>
                  </a:solidFill>
                </a:uFill>
                <a:latin typeface="Segoe UI" pitchFamily="34" charset="0"/>
                <a:cs typeface="Segoe UI" pitchFamily="34" charset="0"/>
              </a:rPr>
              <a:t>network interfaces of VMs are assigned to an application security group</a:t>
            </a:r>
          </a:p>
          <a:p>
            <a:r>
              <a:rPr lang="en-US" sz="1275" dirty="0">
                <a:uFill>
                  <a:solidFill>
                    <a:srgbClr val="0070C0"/>
                  </a:solidFill>
                </a:uFill>
                <a:latin typeface="Segoe UI" pitchFamily="34" charset="0"/>
                <a:cs typeface="Segoe UI" pitchFamily="34" charset="0"/>
              </a:rPr>
              <a:t>application security group are provided as the source and destination in a security rule</a:t>
            </a:r>
          </a:p>
          <a:p>
            <a:r>
              <a:rPr lang="en-US" sz="1275" dirty="0">
                <a:uFill>
                  <a:solidFill>
                    <a:srgbClr val="0070C0"/>
                  </a:solidFill>
                </a:uFill>
                <a:latin typeface="Segoe UI" pitchFamily="34" charset="0"/>
                <a:cs typeface="Segoe UI" pitchFamily="34" charset="0"/>
              </a:rPr>
              <a:t>The platform handles the complexity of explicit IP addresses and multiple rule sets</a:t>
            </a:r>
          </a:p>
        </p:txBody>
      </p:sp>
      <p:pic>
        <p:nvPicPr>
          <p:cNvPr id="1026" name="Picture 2" descr="NSG2">
            <a:extLst>
              <a:ext uri="{FF2B5EF4-FFF2-40B4-BE49-F238E27FC236}">
                <a16:creationId xmlns:a16="http://schemas.microsoft.com/office/drawing/2014/main" id="{0075F55A-F0DB-41DE-B376-57DCE588909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42766" y="4325255"/>
            <a:ext cx="4918628" cy="119985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Rounded Corners 1">
            <a:extLst>
              <a:ext uri="{FF2B5EF4-FFF2-40B4-BE49-F238E27FC236}">
                <a16:creationId xmlns:a16="http://schemas.microsoft.com/office/drawing/2014/main" id="{D363FC0A-48CE-472D-9AEF-145F13931B01}"/>
              </a:ext>
            </a:extLst>
          </p:cNvPr>
          <p:cNvSpPr/>
          <p:nvPr/>
        </p:nvSpPr>
        <p:spPr>
          <a:xfrm>
            <a:off x="3842766" y="5195986"/>
            <a:ext cx="4918628" cy="329129"/>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endParaRPr lang="en-US" sz="1350" b="0">
              <a:solidFill>
                <a:prstClr val="white"/>
              </a:solidFill>
              <a:latin typeface="Calibri" panose="020F0502020204030204"/>
            </a:endParaRPr>
          </a:p>
        </p:txBody>
      </p:sp>
      <p:sp>
        <p:nvSpPr>
          <p:cNvPr id="9" name="Trapezoid 8">
            <a:extLst>
              <a:ext uri="{FF2B5EF4-FFF2-40B4-BE49-F238E27FC236}">
                <a16:creationId xmlns:a16="http://schemas.microsoft.com/office/drawing/2014/main" id="{60F59EBD-5995-404B-9044-49CB6112C167}"/>
              </a:ext>
            </a:extLst>
          </p:cNvPr>
          <p:cNvSpPr/>
          <p:nvPr/>
        </p:nvSpPr>
        <p:spPr bwMode="auto">
          <a:xfrm rot="2700000">
            <a:off x="7932451" y="1077933"/>
            <a:ext cx="1559871" cy="387574"/>
          </a:xfrm>
          <a:prstGeom prst="trapezoid">
            <a:avLst>
              <a:gd name="adj" fmla="val 101190"/>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699284">
              <a:lnSpc>
                <a:spcPct val="90000"/>
              </a:lnSpc>
            </a:pPr>
            <a:r>
              <a:rPr lang="en-US" sz="1500" dirty="0">
                <a:solidFill>
                  <a:prstClr val="white"/>
                </a:solidFill>
                <a:effectLst>
                  <a:outerShdw blurRad="38100" dist="38100" dir="2700000" algn="tl">
                    <a:srgbClr val="000000">
                      <a:alpha val="43137"/>
                    </a:srgbClr>
                  </a:outerShdw>
                </a:effectLst>
                <a:latin typeface="Calibri" panose="020F0502020204030204"/>
                <a:ea typeface="Segoe UI" pitchFamily="34" charset="0"/>
                <a:cs typeface="Segoe UI" pitchFamily="34" charset="0"/>
              </a:rPr>
              <a:t>Preview</a:t>
            </a:r>
          </a:p>
        </p:txBody>
      </p:sp>
    </p:spTree>
    <p:custDataLst>
      <p:tags r:id="rId1"/>
    </p:custDataLst>
    <p:extLst>
      <p:ext uri="{BB962C8B-B14F-4D97-AF65-F5344CB8AC3E}">
        <p14:creationId xmlns:p14="http://schemas.microsoft.com/office/powerpoint/2010/main" val="1617839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8.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80" name="Rectangle 79">
            <a:extLst>
              <a:ext uri="{FF2B5EF4-FFF2-40B4-BE49-F238E27FC236}">
                <a16:creationId xmlns:a16="http://schemas.microsoft.com/office/drawing/2014/main" id="{5E39A796-BE83-48B1-B33F-35C4A32AAB5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79292" y="857250"/>
            <a:ext cx="5664708" cy="5143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endParaRPr lang="en-US" sz="1350" b="0">
              <a:solidFill>
                <a:prstClr val="white"/>
              </a:solidFill>
              <a:latin typeface="Calibri" panose="020F0502020204030204"/>
            </a:endParaRPr>
          </a:p>
        </p:txBody>
      </p:sp>
      <p:sp>
        <p:nvSpPr>
          <p:cNvPr id="82" name="Rounded Rectangle 9">
            <a:extLst>
              <a:ext uri="{FF2B5EF4-FFF2-40B4-BE49-F238E27FC236}">
                <a16:creationId xmlns:a16="http://schemas.microsoft.com/office/drawing/2014/main" id="{72F84B47-E267-4194-8194-831DB7B5547F}"/>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42766" y="1220725"/>
            <a:ext cx="4938074" cy="4304390"/>
          </a:xfrm>
          <a:prstGeom prst="roundRect">
            <a:avLst>
              <a:gd name="adj" fmla="val 0"/>
            </a:avLst>
          </a:prstGeom>
          <a:solidFill>
            <a:schemeClr val="bg1"/>
          </a:solidFill>
          <a:ln w="9525">
            <a:no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endParaRPr lang="en-US" sz="1350" b="0">
              <a:solidFill>
                <a:prstClr val="white"/>
              </a:solidFill>
              <a:latin typeface="Calibri" panose="020F0502020204030204"/>
            </a:endParaRPr>
          </a:p>
        </p:txBody>
      </p:sp>
      <p:pic>
        <p:nvPicPr>
          <p:cNvPr id="10" name="Picture 9">
            <a:extLst>
              <a:ext uri="{FF2B5EF4-FFF2-40B4-BE49-F238E27FC236}">
                <a16:creationId xmlns:a16="http://schemas.microsoft.com/office/drawing/2014/main" id="{6AC91FF7-FEE4-4007-B58B-353DFFCCEAA3}"/>
              </a:ext>
            </a:extLst>
          </p:cNvPr>
          <p:cNvPicPr>
            <a:picLocks noChangeAspect="1"/>
          </p:cNvPicPr>
          <p:nvPr/>
        </p:nvPicPr>
        <p:blipFill>
          <a:blip r:embed="rId4"/>
          <a:stretch>
            <a:fillRect/>
          </a:stretch>
        </p:blipFill>
        <p:spPr>
          <a:xfrm>
            <a:off x="3927388" y="1819627"/>
            <a:ext cx="4768516" cy="3218747"/>
          </a:xfrm>
          <a:prstGeom prst="rect">
            <a:avLst/>
          </a:prstGeom>
          <a:effectLst/>
        </p:spPr>
      </p:pic>
      <p:sp>
        <p:nvSpPr>
          <p:cNvPr id="3" name="Title 2">
            <a:extLst>
              <a:ext uri="{FF2B5EF4-FFF2-40B4-BE49-F238E27FC236}">
                <a16:creationId xmlns:a16="http://schemas.microsoft.com/office/drawing/2014/main" id="{3801CC43-342D-4B93-B956-AD2B7F50C025}"/>
              </a:ext>
            </a:extLst>
          </p:cNvPr>
          <p:cNvSpPr>
            <a:spLocks noGrp="1"/>
          </p:cNvSpPr>
          <p:nvPr>
            <p:ph type="title"/>
          </p:nvPr>
        </p:nvSpPr>
        <p:spPr>
          <a:xfrm>
            <a:off x="486697" y="1329200"/>
            <a:ext cx="2629121" cy="731699"/>
          </a:xfrm>
        </p:spPr>
        <p:txBody>
          <a:bodyPr vert="horz" lIns="68580" tIns="34290" rIns="68580" bIns="34290" rtlCol="0" anchor="ctr">
            <a:normAutofit/>
          </a:bodyPr>
          <a:lstStyle/>
          <a:p>
            <a:r>
              <a:rPr lang="en-US" sz="3075" dirty="0">
                <a:solidFill>
                  <a:srgbClr val="292985"/>
                </a:solidFill>
              </a:rPr>
              <a:t>Route Tables</a:t>
            </a:r>
          </a:p>
        </p:txBody>
      </p:sp>
      <p:sp>
        <p:nvSpPr>
          <p:cNvPr id="4" name="Content Placeholder 3">
            <a:extLst>
              <a:ext uri="{FF2B5EF4-FFF2-40B4-BE49-F238E27FC236}">
                <a16:creationId xmlns:a16="http://schemas.microsoft.com/office/drawing/2014/main" id="{7E613F8C-F360-4DF4-A697-77481D4CF211}"/>
              </a:ext>
            </a:extLst>
          </p:cNvPr>
          <p:cNvSpPr>
            <a:spLocks noGrp="1"/>
          </p:cNvSpPr>
          <p:nvPr>
            <p:ph sz="half" idx="1"/>
          </p:nvPr>
        </p:nvSpPr>
        <p:spPr>
          <a:xfrm>
            <a:off x="486698" y="2060899"/>
            <a:ext cx="2844330" cy="3464216"/>
          </a:xfrm>
        </p:spPr>
        <p:txBody>
          <a:bodyPr vert="horz" lIns="68580" tIns="34290" rIns="68580" bIns="34290" rtlCol="0">
            <a:normAutofit fontScale="92500" lnSpcReduction="10000"/>
          </a:bodyPr>
          <a:lstStyle/>
          <a:p>
            <a:r>
              <a:rPr lang="en-US" sz="1275" dirty="0">
                <a:uFill>
                  <a:solidFill>
                    <a:srgbClr val="0070C0"/>
                  </a:solidFill>
                </a:uFill>
              </a:rPr>
              <a:t>User defined routes</a:t>
            </a:r>
          </a:p>
          <a:p>
            <a:r>
              <a:rPr lang="en-US" sz="1275" dirty="0">
                <a:uFill>
                  <a:solidFill>
                    <a:srgbClr val="0070C0"/>
                  </a:solidFill>
                </a:uFill>
              </a:rPr>
              <a:t>Routes to overwrite Azure system routes</a:t>
            </a:r>
          </a:p>
          <a:p>
            <a:r>
              <a:rPr lang="en-US" sz="1275" dirty="0">
                <a:uFill>
                  <a:solidFill>
                    <a:srgbClr val="0070C0"/>
                  </a:solidFill>
                </a:uFill>
              </a:rPr>
              <a:t>Associated to subnets </a:t>
            </a:r>
          </a:p>
          <a:p>
            <a:r>
              <a:rPr lang="en-US" sz="1275" dirty="0">
                <a:uFill>
                  <a:solidFill>
                    <a:srgbClr val="0070C0"/>
                  </a:solidFill>
                </a:uFill>
              </a:rPr>
              <a:t>Specify next hop</a:t>
            </a:r>
          </a:p>
          <a:p>
            <a:pPr lvl="1"/>
            <a:r>
              <a:rPr lang="en-US" sz="1050" dirty="0">
                <a:uFill>
                  <a:solidFill>
                    <a:srgbClr val="0070C0"/>
                  </a:solidFill>
                </a:uFill>
              </a:rPr>
              <a:t>Virtual Appliance</a:t>
            </a:r>
          </a:p>
          <a:p>
            <a:pPr lvl="1"/>
            <a:r>
              <a:rPr lang="en-US" sz="1050" dirty="0">
                <a:uFill>
                  <a:solidFill>
                    <a:srgbClr val="0070C0"/>
                  </a:solidFill>
                </a:uFill>
              </a:rPr>
              <a:t>Virtual Network Gateway</a:t>
            </a:r>
          </a:p>
          <a:p>
            <a:pPr lvl="1"/>
            <a:r>
              <a:rPr lang="en-US" sz="1050" dirty="0">
                <a:uFill>
                  <a:solidFill>
                    <a:srgbClr val="0070C0"/>
                  </a:solidFill>
                </a:uFill>
              </a:rPr>
              <a:t>None</a:t>
            </a:r>
          </a:p>
          <a:p>
            <a:pPr lvl="1"/>
            <a:r>
              <a:rPr lang="en-US" sz="1050" dirty="0">
                <a:uFill>
                  <a:solidFill>
                    <a:srgbClr val="0070C0"/>
                  </a:solidFill>
                </a:uFill>
              </a:rPr>
              <a:t>Virtual Network</a:t>
            </a:r>
          </a:p>
          <a:p>
            <a:pPr lvl="1"/>
            <a:r>
              <a:rPr lang="en-US" sz="1050" dirty="0">
                <a:uFill>
                  <a:solidFill>
                    <a:srgbClr val="0070C0"/>
                  </a:solidFill>
                </a:uFill>
              </a:rPr>
              <a:t>Internet</a:t>
            </a:r>
          </a:p>
          <a:p>
            <a:r>
              <a:rPr lang="en-US" sz="1275" dirty="0">
                <a:uFill>
                  <a:solidFill>
                    <a:srgbClr val="0070C0"/>
                  </a:solidFill>
                </a:uFill>
              </a:rPr>
              <a:t>Configure routes in route table</a:t>
            </a:r>
          </a:p>
          <a:p>
            <a:pPr lvl="1"/>
            <a:r>
              <a:rPr lang="en-US" sz="1050" dirty="0">
                <a:uFill>
                  <a:solidFill>
                    <a:srgbClr val="0070C0"/>
                  </a:solidFill>
                </a:uFill>
              </a:rPr>
              <a:t>Route Name</a:t>
            </a:r>
          </a:p>
          <a:p>
            <a:pPr lvl="1"/>
            <a:r>
              <a:rPr lang="en-US" sz="1050" dirty="0">
                <a:uFill>
                  <a:solidFill>
                    <a:srgbClr val="0070C0"/>
                  </a:solidFill>
                </a:uFill>
              </a:rPr>
              <a:t>Address Prefix (Destination Address)</a:t>
            </a:r>
          </a:p>
          <a:p>
            <a:pPr lvl="1"/>
            <a:r>
              <a:rPr lang="en-US" sz="1050" dirty="0">
                <a:uFill>
                  <a:solidFill>
                    <a:srgbClr val="0070C0"/>
                  </a:solidFill>
                </a:uFill>
              </a:rPr>
              <a:t>Next hop type</a:t>
            </a:r>
          </a:p>
          <a:p>
            <a:pPr lvl="1"/>
            <a:r>
              <a:rPr lang="en-US" sz="1050" dirty="0">
                <a:uFill>
                  <a:solidFill>
                    <a:srgbClr val="0070C0"/>
                  </a:solidFill>
                </a:uFill>
              </a:rPr>
              <a:t>Next hop address (Virtual Appliance)</a:t>
            </a:r>
          </a:p>
          <a:p>
            <a:r>
              <a:rPr lang="en-US" sz="1275" dirty="0">
                <a:uFill>
                  <a:solidFill>
                    <a:srgbClr val="0070C0"/>
                  </a:solidFill>
                </a:uFill>
              </a:rPr>
              <a:t>100/200 Route Tables per subscription</a:t>
            </a:r>
          </a:p>
          <a:p>
            <a:r>
              <a:rPr lang="en-US" sz="1350" dirty="0">
                <a:uFill>
                  <a:solidFill>
                    <a:srgbClr val="0070C0"/>
                  </a:solidFill>
                </a:uFill>
              </a:rPr>
              <a:t>100/400 routes per Route Table</a:t>
            </a:r>
          </a:p>
        </p:txBody>
      </p:sp>
    </p:spTree>
    <p:custDataLst>
      <p:tags r:id="rId1"/>
    </p:custDataLst>
    <p:extLst>
      <p:ext uri="{BB962C8B-B14F-4D97-AF65-F5344CB8AC3E}">
        <p14:creationId xmlns:p14="http://schemas.microsoft.com/office/powerpoint/2010/main" val="192101737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FCF126C-A259-4DBF-8CE0-67FE68E56322}"/>
              </a:ext>
            </a:extLst>
          </p:cNvPr>
          <p:cNvSpPr>
            <a:spLocks noGrp="1"/>
          </p:cNvSpPr>
          <p:nvPr>
            <p:ph type="title"/>
          </p:nvPr>
        </p:nvSpPr>
        <p:spPr/>
        <p:txBody>
          <a:bodyPr>
            <a:normAutofit/>
          </a:bodyPr>
          <a:lstStyle/>
          <a:p>
            <a:pPr algn="r"/>
            <a:r>
              <a:rPr lang="en-US" dirty="0">
                <a:solidFill>
                  <a:schemeClr val="accent1"/>
                </a:solidFill>
              </a:rPr>
              <a:t>Design Connectivity for Hybrid Applications</a:t>
            </a:r>
          </a:p>
        </p:txBody>
      </p:sp>
      <p:sp>
        <p:nvSpPr>
          <p:cNvPr id="5" name="Content Placeholder 4">
            <a:extLst>
              <a:ext uri="{FF2B5EF4-FFF2-40B4-BE49-F238E27FC236}">
                <a16:creationId xmlns:a16="http://schemas.microsoft.com/office/drawing/2014/main" id="{13C78BCF-68F5-4F99-A2A6-21F6A73E053C}"/>
              </a:ext>
            </a:extLst>
          </p:cNvPr>
          <p:cNvSpPr>
            <a:spLocks noGrp="1"/>
          </p:cNvSpPr>
          <p:nvPr>
            <p:ph type="body" sz="quarter" idx="10"/>
          </p:nvPr>
        </p:nvSpPr>
        <p:spPr/>
        <p:txBody>
          <a:bodyPr anchor="b">
            <a:normAutofit/>
          </a:bodyPr>
          <a:lstStyle/>
          <a:p>
            <a:pPr marL="0" indent="0">
              <a:buNone/>
            </a:pPr>
            <a:endParaRPr lang="en-US" sz="1500" dirty="0"/>
          </a:p>
          <a:p>
            <a:endParaRPr lang="en-US" sz="1500" dirty="0"/>
          </a:p>
          <a:p>
            <a:endParaRPr lang="en-US" sz="1500" dirty="0"/>
          </a:p>
          <a:p>
            <a:endParaRPr lang="en-US" sz="1500" dirty="0"/>
          </a:p>
        </p:txBody>
      </p:sp>
      <p:grpSp>
        <p:nvGrpSpPr>
          <p:cNvPr id="7" name="Group 6">
            <a:extLst>
              <a:ext uri="{FF2B5EF4-FFF2-40B4-BE49-F238E27FC236}">
                <a16:creationId xmlns:a16="http://schemas.microsoft.com/office/drawing/2014/main" id="{B2CD0FC7-DD66-4F1D-B2ED-07884B5FD46C}"/>
              </a:ext>
            </a:extLst>
          </p:cNvPr>
          <p:cNvGrpSpPr/>
          <p:nvPr/>
        </p:nvGrpSpPr>
        <p:grpSpPr>
          <a:xfrm>
            <a:off x="4668300" y="1580850"/>
            <a:ext cx="2505600" cy="3612600"/>
            <a:chOff x="7498383" y="479775"/>
            <a:chExt cx="4472322" cy="6437312"/>
          </a:xfrm>
        </p:grpSpPr>
        <p:grpSp>
          <p:nvGrpSpPr>
            <p:cNvPr id="8" name="Group 7">
              <a:extLst>
                <a:ext uri="{FF2B5EF4-FFF2-40B4-BE49-F238E27FC236}">
                  <a16:creationId xmlns:a16="http://schemas.microsoft.com/office/drawing/2014/main" id="{82086378-7069-4657-BA60-A86310ECA1EA}"/>
                </a:ext>
              </a:extLst>
            </p:cNvPr>
            <p:cNvGrpSpPr/>
            <p:nvPr/>
          </p:nvGrpSpPr>
          <p:grpSpPr>
            <a:xfrm>
              <a:off x="7498383" y="479775"/>
              <a:ext cx="3810000" cy="6437312"/>
              <a:chOff x="7407275" y="388938"/>
              <a:chExt cx="3810000" cy="6437312"/>
            </a:xfrm>
          </p:grpSpPr>
          <p:sp>
            <p:nvSpPr>
              <p:cNvPr id="12" name="Freeform 94">
                <a:extLst>
                  <a:ext uri="{FF2B5EF4-FFF2-40B4-BE49-F238E27FC236}">
                    <a16:creationId xmlns:a16="http://schemas.microsoft.com/office/drawing/2014/main" id="{A1DAB68F-EE1C-4BBD-B0BF-0F35DE66EA4D}"/>
                  </a:ext>
                </a:extLst>
              </p:cNvPr>
              <p:cNvSpPr>
                <a:spLocks/>
              </p:cNvSpPr>
              <p:nvPr/>
            </p:nvSpPr>
            <p:spPr bwMode="auto">
              <a:xfrm>
                <a:off x="7407275" y="6561138"/>
                <a:ext cx="3708400" cy="265112"/>
              </a:xfrm>
              <a:custGeom>
                <a:avLst/>
                <a:gdLst>
                  <a:gd name="T0" fmla="*/ 1382 w 1425"/>
                  <a:gd name="T1" fmla="*/ 0 h 102"/>
                  <a:gd name="T2" fmla="*/ 1376 w 1425"/>
                  <a:gd name="T3" fmla="*/ 1 h 102"/>
                  <a:gd name="T4" fmla="*/ 1376 w 1425"/>
                  <a:gd name="T5" fmla="*/ 0 h 102"/>
                  <a:gd name="T6" fmla="*/ 1298 w 1425"/>
                  <a:gd name="T7" fmla="*/ 0 h 102"/>
                  <a:gd name="T8" fmla="*/ 1298 w 1425"/>
                  <a:gd name="T9" fmla="*/ 81 h 102"/>
                  <a:gd name="T10" fmla="*/ 1230 w 1425"/>
                  <a:gd name="T11" fmla="*/ 81 h 102"/>
                  <a:gd name="T12" fmla="*/ 1230 w 1425"/>
                  <a:gd name="T13" fmla="*/ 0 h 102"/>
                  <a:gd name="T14" fmla="*/ 954 w 1425"/>
                  <a:gd name="T15" fmla="*/ 0 h 102"/>
                  <a:gd name="T16" fmla="*/ 954 w 1425"/>
                  <a:gd name="T17" fmla="*/ 81 h 102"/>
                  <a:gd name="T18" fmla="*/ 886 w 1425"/>
                  <a:gd name="T19" fmla="*/ 81 h 102"/>
                  <a:gd name="T20" fmla="*/ 886 w 1425"/>
                  <a:gd name="T21" fmla="*/ 0 h 102"/>
                  <a:gd name="T22" fmla="*/ 775 w 1425"/>
                  <a:gd name="T23" fmla="*/ 0 h 102"/>
                  <a:gd name="T24" fmla="*/ 835 w 1425"/>
                  <a:gd name="T25" fmla="*/ 60 h 102"/>
                  <a:gd name="T26" fmla="*/ 835 w 1425"/>
                  <a:gd name="T27" fmla="*/ 82 h 102"/>
                  <a:gd name="T28" fmla="*/ 664 w 1425"/>
                  <a:gd name="T29" fmla="*/ 82 h 102"/>
                  <a:gd name="T30" fmla="*/ 659 w 1425"/>
                  <a:gd name="T31" fmla="*/ 82 h 102"/>
                  <a:gd name="T32" fmla="*/ 659 w 1425"/>
                  <a:gd name="T33" fmla="*/ 0 h 102"/>
                  <a:gd name="T34" fmla="*/ 573 w 1425"/>
                  <a:gd name="T35" fmla="*/ 0 h 102"/>
                  <a:gd name="T36" fmla="*/ 573 w 1425"/>
                  <a:gd name="T37" fmla="*/ 19 h 102"/>
                  <a:gd name="T38" fmla="*/ 615 w 1425"/>
                  <a:gd name="T39" fmla="*/ 60 h 102"/>
                  <a:gd name="T40" fmla="*/ 615 w 1425"/>
                  <a:gd name="T41" fmla="*/ 82 h 102"/>
                  <a:gd name="T42" fmla="*/ 444 w 1425"/>
                  <a:gd name="T43" fmla="*/ 82 h 102"/>
                  <a:gd name="T44" fmla="*/ 444 w 1425"/>
                  <a:gd name="T45" fmla="*/ 0 h 102"/>
                  <a:gd name="T46" fmla="*/ 405 w 1425"/>
                  <a:gd name="T47" fmla="*/ 0 h 102"/>
                  <a:gd name="T48" fmla="*/ 405 w 1425"/>
                  <a:gd name="T49" fmla="*/ 82 h 102"/>
                  <a:gd name="T50" fmla="*/ 337 w 1425"/>
                  <a:gd name="T51" fmla="*/ 82 h 102"/>
                  <a:gd name="T52" fmla="*/ 337 w 1425"/>
                  <a:gd name="T53" fmla="*/ 0 h 102"/>
                  <a:gd name="T54" fmla="*/ 251 w 1425"/>
                  <a:gd name="T55" fmla="*/ 0 h 102"/>
                  <a:gd name="T56" fmla="*/ 251 w 1425"/>
                  <a:gd name="T57" fmla="*/ 82 h 102"/>
                  <a:gd name="T58" fmla="*/ 182 w 1425"/>
                  <a:gd name="T59" fmla="*/ 82 h 102"/>
                  <a:gd name="T60" fmla="*/ 182 w 1425"/>
                  <a:gd name="T61" fmla="*/ 0 h 102"/>
                  <a:gd name="T62" fmla="*/ 38 w 1425"/>
                  <a:gd name="T63" fmla="*/ 0 h 102"/>
                  <a:gd name="T64" fmla="*/ 38 w 1425"/>
                  <a:gd name="T65" fmla="*/ 1 h 102"/>
                  <a:gd name="T66" fmla="*/ 0 w 1425"/>
                  <a:gd name="T67" fmla="*/ 51 h 102"/>
                  <a:gd name="T68" fmla="*/ 43 w 1425"/>
                  <a:gd name="T69" fmla="*/ 102 h 102"/>
                  <a:gd name="T70" fmla="*/ 1382 w 1425"/>
                  <a:gd name="T71" fmla="*/ 102 h 102"/>
                  <a:gd name="T72" fmla="*/ 1425 w 1425"/>
                  <a:gd name="T73" fmla="*/ 51 h 102"/>
                  <a:gd name="T74" fmla="*/ 1382 w 1425"/>
                  <a:gd name="T75"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25" h="102">
                    <a:moveTo>
                      <a:pt x="1382" y="0"/>
                    </a:moveTo>
                    <a:cubicBezTo>
                      <a:pt x="1380" y="0"/>
                      <a:pt x="1378" y="0"/>
                      <a:pt x="1376" y="1"/>
                    </a:cubicBezTo>
                    <a:cubicBezTo>
                      <a:pt x="1376" y="0"/>
                      <a:pt x="1376" y="0"/>
                      <a:pt x="1376" y="0"/>
                    </a:cubicBezTo>
                    <a:cubicBezTo>
                      <a:pt x="1298" y="0"/>
                      <a:pt x="1298" y="0"/>
                      <a:pt x="1298" y="0"/>
                    </a:cubicBezTo>
                    <a:cubicBezTo>
                      <a:pt x="1298" y="81"/>
                      <a:pt x="1298" y="81"/>
                      <a:pt x="1298" y="81"/>
                    </a:cubicBezTo>
                    <a:cubicBezTo>
                      <a:pt x="1230" y="81"/>
                      <a:pt x="1230" y="81"/>
                      <a:pt x="1230" y="81"/>
                    </a:cubicBezTo>
                    <a:cubicBezTo>
                      <a:pt x="1230" y="0"/>
                      <a:pt x="1230" y="0"/>
                      <a:pt x="1230" y="0"/>
                    </a:cubicBezTo>
                    <a:cubicBezTo>
                      <a:pt x="954" y="0"/>
                      <a:pt x="954" y="0"/>
                      <a:pt x="954" y="0"/>
                    </a:cubicBezTo>
                    <a:cubicBezTo>
                      <a:pt x="954" y="81"/>
                      <a:pt x="954" y="81"/>
                      <a:pt x="954" y="81"/>
                    </a:cubicBezTo>
                    <a:cubicBezTo>
                      <a:pt x="886" y="81"/>
                      <a:pt x="886" y="81"/>
                      <a:pt x="886" y="81"/>
                    </a:cubicBezTo>
                    <a:cubicBezTo>
                      <a:pt x="886" y="0"/>
                      <a:pt x="886" y="0"/>
                      <a:pt x="886" y="0"/>
                    </a:cubicBezTo>
                    <a:cubicBezTo>
                      <a:pt x="775" y="0"/>
                      <a:pt x="775" y="0"/>
                      <a:pt x="775" y="0"/>
                    </a:cubicBezTo>
                    <a:cubicBezTo>
                      <a:pt x="835" y="60"/>
                      <a:pt x="835" y="60"/>
                      <a:pt x="835" y="60"/>
                    </a:cubicBezTo>
                    <a:cubicBezTo>
                      <a:pt x="835" y="82"/>
                      <a:pt x="835" y="82"/>
                      <a:pt x="835" y="82"/>
                    </a:cubicBezTo>
                    <a:cubicBezTo>
                      <a:pt x="664" y="82"/>
                      <a:pt x="664" y="82"/>
                      <a:pt x="664" y="82"/>
                    </a:cubicBezTo>
                    <a:cubicBezTo>
                      <a:pt x="659" y="82"/>
                      <a:pt x="659" y="82"/>
                      <a:pt x="659" y="82"/>
                    </a:cubicBezTo>
                    <a:cubicBezTo>
                      <a:pt x="659" y="0"/>
                      <a:pt x="659" y="0"/>
                      <a:pt x="659" y="0"/>
                    </a:cubicBezTo>
                    <a:cubicBezTo>
                      <a:pt x="573" y="0"/>
                      <a:pt x="573" y="0"/>
                      <a:pt x="573" y="0"/>
                    </a:cubicBezTo>
                    <a:cubicBezTo>
                      <a:pt x="573" y="19"/>
                      <a:pt x="573" y="19"/>
                      <a:pt x="573" y="19"/>
                    </a:cubicBezTo>
                    <a:cubicBezTo>
                      <a:pt x="615" y="60"/>
                      <a:pt x="615" y="60"/>
                      <a:pt x="615" y="60"/>
                    </a:cubicBezTo>
                    <a:cubicBezTo>
                      <a:pt x="615" y="82"/>
                      <a:pt x="615" y="82"/>
                      <a:pt x="615" y="82"/>
                    </a:cubicBezTo>
                    <a:cubicBezTo>
                      <a:pt x="444" y="82"/>
                      <a:pt x="444" y="82"/>
                      <a:pt x="444" y="82"/>
                    </a:cubicBezTo>
                    <a:cubicBezTo>
                      <a:pt x="444" y="0"/>
                      <a:pt x="444" y="0"/>
                      <a:pt x="444" y="0"/>
                    </a:cubicBezTo>
                    <a:cubicBezTo>
                      <a:pt x="405" y="0"/>
                      <a:pt x="405" y="0"/>
                      <a:pt x="405" y="0"/>
                    </a:cubicBezTo>
                    <a:cubicBezTo>
                      <a:pt x="405" y="82"/>
                      <a:pt x="405" y="82"/>
                      <a:pt x="405" y="82"/>
                    </a:cubicBezTo>
                    <a:cubicBezTo>
                      <a:pt x="337" y="82"/>
                      <a:pt x="337" y="82"/>
                      <a:pt x="337" y="82"/>
                    </a:cubicBezTo>
                    <a:cubicBezTo>
                      <a:pt x="337" y="0"/>
                      <a:pt x="337" y="0"/>
                      <a:pt x="337" y="0"/>
                    </a:cubicBezTo>
                    <a:cubicBezTo>
                      <a:pt x="251" y="0"/>
                      <a:pt x="251" y="0"/>
                      <a:pt x="251" y="0"/>
                    </a:cubicBezTo>
                    <a:cubicBezTo>
                      <a:pt x="251" y="82"/>
                      <a:pt x="251" y="82"/>
                      <a:pt x="251" y="82"/>
                    </a:cubicBezTo>
                    <a:cubicBezTo>
                      <a:pt x="182" y="82"/>
                      <a:pt x="182" y="82"/>
                      <a:pt x="182" y="82"/>
                    </a:cubicBezTo>
                    <a:cubicBezTo>
                      <a:pt x="182" y="0"/>
                      <a:pt x="182" y="0"/>
                      <a:pt x="182" y="0"/>
                    </a:cubicBezTo>
                    <a:cubicBezTo>
                      <a:pt x="38" y="0"/>
                      <a:pt x="38" y="0"/>
                      <a:pt x="38" y="0"/>
                    </a:cubicBezTo>
                    <a:cubicBezTo>
                      <a:pt x="38" y="1"/>
                      <a:pt x="38" y="1"/>
                      <a:pt x="38" y="1"/>
                    </a:cubicBezTo>
                    <a:cubicBezTo>
                      <a:pt x="17" y="4"/>
                      <a:pt x="0" y="25"/>
                      <a:pt x="0" y="51"/>
                    </a:cubicBezTo>
                    <a:cubicBezTo>
                      <a:pt x="0" y="80"/>
                      <a:pt x="19" y="102"/>
                      <a:pt x="43" y="102"/>
                    </a:cubicBezTo>
                    <a:cubicBezTo>
                      <a:pt x="47" y="102"/>
                      <a:pt x="1378" y="102"/>
                      <a:pt x="1382" y="102"/>
                    </a:cubicBezTo>
                    <a:cubicBezTo>
                      <a:pt x="1406" y="102"/>
                      <a:pt x="1425" y="80"/>
                      <a:pt x="1425" y="51"/>
                    </a:cubicBezTo>
                    <a:cubicBezTo>
                      <a:pt x="1425" y="23"/>
                      <a:pt x="1406" y="0"/>
                      <a:pt x="1382" y="0"/>
                    </a:cubicBezTo>
                  </a:path>
                </a:pathLst>
              </a:custGeom>
              <a:solidFill>
                <a:srgbClr val="000000">
                  <a:alpha val="13000"/>
                </a:srgbClr>
              </a:solidFill>
              <a:ln>
                <a:noFill/>
              </a:ln>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14" name="Freeform 6">
                <a:extLst>
                  <a:ext uri="{FF2B5EF4-FFF2-40B4-BE49-F238E27FC236}">
                    <a16:creationId xmlns:a16="http://schemas.microsoft.com/office/drawing/2014/main" id="{D7FF2D23-430E-4218-9AD3-CC869A8711EC}"/>
                  </a:ext>
                </a:extLst>
              </p:cNvPr>
              <p:cNvSpPr>
                <a:spLocks/>
              </p:cNvSpPr>
              <p:nvPr/>
            </p:nvSpPr>
            <p:spPr bwMode="auto">
              <a:xfrm>
                <a:off x="8135938" y="5138738"/>
                <a:ext cx="2649538" cy="1631950"/>
              </a:xfrm>
              <a:custGeom>
                <a:avLst/>
                <a:gdLst>
                  <a:gd name="T0" fmla="*/ 0 w 1669"/>
                  <a:gd name="T1" fmla="*/ 0 h 1028"/>
                  <a:gd name="T2" fmla="*/ 0 w 1669"/>
                  <a:gd name="T3" fmla="*/ 128 h 1028"/>
                  <a:gd name="T4" fmla="*/ 993 w 1669"/>
                  <a:gd name="T5" fmla="*/ 128 h 1028"/>
                  <a:gd name="T6" fmla="*/ 993 w 1669"/>
                  <a:gd name="T7" fmla="*/ 1028 h 1028"/>
                  <a:gd name="T8" fmla="*/ 1105 w 1669"/>
                  <a:gd name="T9" fmla="*/ 1028 h 1028"/>
                  <a:gd name="T10" fmla="*/ 1105 w 1669"/>
                  <a:gd name="T11" fmla="*/ 128 h 1028"/>
                  <a:gd name="T12" fmla="*/ 1557 w 1669"/>
                  <a:gd name="T13" fmla="*/ 128 h 1028"/>
                  <a:gd name="T14" fmla="*/ 1557 w 1669"/>
                  <a:gd name="T15" fmla="*/ 1028 h 1028"/>
                  <a:gd name="T16" fmla="*/ 1669 w 1669"/>
                  <a:gd name="T17" fmla="*/ 1028 h 1028"/>
                  <a:gd name="T18" fmla="*/ 1669 w 1669"/>
                  <a:gd name="T19" fmla="*/ 128 h 1028"/>
                  <a:gd name="T20" fmla="*/ 1669 w 1669"/>
                  <a:gd name="T21" fmla="*/ 118 h 1028"/>
                  <a:gd name="T22" fmla="*/ 1669 w 1669"/>
                  <a:gd name="T23" fmla="*/ 0 h 1028"/>
                  <a:gd name="T24" fmla="*/ 0 w 1669"/>
                  <a:gd name="T25" fmla="*/ 0 h 1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69" h="1028">
                    <a:moveTo>
                      <a:pt x="0" y="0"/>
                    </a:moveTo>
                    <a:lnTo>
                      <a:pt x="0" y="128"/>
                    </a:lnTo>
                    <a:lnTo>
                      <a:pt x="993" y="128"/>
                    </a:lnTo>
                    <a:lnTo>
                      <a:pt x="993" y="1028"/>
                    </a:lnTo>
                    <a:lnTo>
                      <a:pt x="1105" y="1028"/>
                    </a:lnTo>
                    <a:lnTo>
                      <a:pt x="1105" y="128"/>
                    </a:lnTo>
                    <a:lnTo>
                      <a:pt x="1557" y="128"/>
                    </a:lnTo>
                    <a:lnTo>
                      <a:pt x="1557" y="1028"/>
                    </a:lnTo>
                    <a:lnTo>
                      <a:pt x="1669" y="1028"/>
                    </a:lnTo>
                    <a:lnTo>
                      <a:pt x="1669" y="128"/>
                    </a:lnTo>
                    <a:lnTo>
                      <a:pt x="1669" y="118"/>
                    </a:lnTo>
                    <a:lnTo>
                      <a:pt x="1669" y="0"/>
                    </a:lnTo>
                    <a:lnTo>
                      <a:pt x="0" y="0"/>
                    </a:lnTo>
                    <a:close/>
                  </a:path>
                </a:pathLst>
              </a:custGeom>
              <a:solidFill>
                <a:srgbClr val="66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15" name="Freeform 7">
                <a:extLst>
                  <a:ext uri="{FF2B5EF4-FFF2-40B4-BE49-F238E27FC236}">
                    <a16:creationId xmlns:a16="http://schemas.microsoft.com/office/drawing/2014/main" id="{C5DAD1E2-D759-4D28-B8C4-11BF6F8F49BE}"/>
                  </a:ext>
                </a:extLst>
              </p:cNvPr>
              <p:cNvSpPr>
                <a:spLocks/>
              </p:cNvSpPr>
              <p:nvPr/>
            </p:nvSpPr>
            <p:spPr bwMode="auto">
              <a:xfrm>
                <a:off x="8135938" y="5138738"/>
                <a:ext cx="2649538" cy="1631950"/>
              </a:xfrm>
              <a:custGeom>
                <a:avLst/>
                <a:gdLst>
                  <a:gd name="T0" fmla="*/ 0 w 1669"/>
                  <a:gd name="T1" fmla="*/ 0 h 1028"/>
                  <a:gd name="T2" fmla="*/ 0 w 1669"/>
                  <a:gd name="T3" fmla="*/ 128 h 1028"/>
                  <a:gd name="T4" fmla="*/ 993 w 1669"/>
                  <a:gd name="T5" fmla="*/ 128 h 1028"/>
                  <a:gd name="T6" fmla="*/ 993 w 1669"/>
                  <a:gd name="T7" fmla="*/ 1028 h 1028"/>
                  <a:gd name="T8" fmla="*/ 1105 w 1669"/>
                  <a:gd name="T9" fmla="*/ 1028 h 1028"/>
                  <a:gd name="T10" fmla="*/ 1105 w 1669"/>
                  <a:gd name="T11" fmla="*/ 128 h 1028"/>
                  <a:gd name="T12" fmla="*/ 1557 w 1669"/>
                  <a:gd name="T13" fmla="*/ 128 h 1028"/>
                  <a:gd name="T14" fmla="*/ 1557 w 1669"/>
                  <a:gd name="T15" fmla="*/ 1028 h 1028"/>
                  <a:gd name="T16" fmla="*/ 1669 w 1669"/>
                  <a:gd name="T17" fmla="*/ 1028 h 1028"/>
                  <a:gd name="T18" fmla="*/ 1669 w 1669"/>
                  <a:gd name="T19" fmla="*/ 128 h 1028"/>
                  <a:gd name="T20" fmla="*/ 1669 w 1669"/>
                  <a:gd name="T21" fmla="*/ 118 h 1028"/>
                  <a:gd name="T22" fmla="*/ 1669 w 1669"/>
                  <a:gd name="T23" fmla="*/ 0 h 1028"/>
                  <a:gd name="T24" fmla="*/ 0 w 1669"/>
                  <a:gd name="T25" fmla="*/ 0 h 1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69" h="1028">
                    <a:moveTo>
                      <a:pt x="0" y="0"/>
                    </a:moveTo>
                    <a:lnTo>
                      <a:pt x="0" y="128"/>
                    </a:lnTo>
                    <a:lnTo>
                      <a:pt x="993" y="128"/>
                    </a:lnTo>
                    <a:lnTo>
                      <a:pt x="993" y="1028"/>
                    </a:lnTo>
                    <a:lnTo>
                      <a:pt x="1105" y="1028"/>
                    </a:lnTo>
                    <a:lnTo>
                      <a:pt x="1105" y="128"/>
                    </a:lnTo>
                    <a:lnTo>
                      <a:pt x="1557" y="128"/>
                    </a:lnTo>
                    <a:lnTo>
                      <a:pt x="1557" y="1028"/>
                    </a:lnTo>
                    <a:lnTo>
                      <a:pt x="1669" y="1028"/>
                    </a:lnTo>
                    <a:lnTo>
                      <a:pt x="1669" y="128"/>
                    </a:lnTo>
                    <a:lnTo>
                      <a:pt x="1669" y="118"/>
                    </a:lnTo>
                    <a:lnTo>
                      <a:pt x="1669"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16" name="Freeform 8">
                <a:extLst>
                  <a:ext uri="{FF2B5EF4-FFF2-40B4-BE49-F238E27FC236}">
                    <a16:creationId xmlns:a16="http://schemas.microsoft.com/office/drawing/2014/main" id="{7212EA09-6AB4-4A22-BBD9-F5D04BA7124F}"/>
                  </a:ext>
                </a:extLst>
              </p:cNvPr>
              <p:cNvSpPr>
                <a:spLocks/>
              </p:cNvSpPr>
              <p:nvPr/>
            </p:nvSpPr>
            <p:spPr bwMode="auto">
              <a:xfrm>
                <a:off x="9801225" y="5138738"/>
                <a:ext cx="984250" cy="1631950"/>
              </a:xfrm>
              <a:custGeom>
                <a:avLst/>
                <a:gdLst>
                  <a:gd name="T0" fmla="*/ 620 w 620"/>
                  <a:gd name="T1" fmla="*/ 0 h 1028"/>
                  <a:gd name="T2" fmla="*/ 0 w 620"/>
                  <a:gd name="T3" fmla="*/ 0 h 1028"/>
                  <a:gd name="T4" fmla="*/ 0 w 620"/>
                  <a:gd name="T5" fmla="*/ 114 h 1028"/>
                  <a:gd name="T6" fmla="*/ 0 w 620"/>
                  <a:gd name="T7" fmla="*/ 128 h 1028"/>
                  <a:gd name="T8" fmla="*/ 0 w 620"/>
                  <a:gd name="T9" fmla="*/ 1028 h 1028"/>
                  <a:gd name="T10" fmla="*/ 56 w 620"/>
                  <a:gd name="T11" fmla="*/ 1028 h 1028"/>
                  <a:gd name="T12" fmla="*/ 56 w 620"/>
                  <a:gd name="T13" fmla="*/ 896 h 1028"/>
                  <a:gd name="T14" fmla="*/ 56 w 620"/>
                  <a:gd name="T15" fmla="*/ 128 h 1028"/>
                  <a:gd name="T16" fmla="*/ 564 w 620"/>
                  <a:gd name="T17" fmla="*/ 128 h 1028"/>
                  <a:gd name="T18" fmla="*/ 564 w 620"/>
                  <a:gd name="T19" fmla="*/ 1028 h 1028"/>
                  <a:gd name="T20" fmla="*/ 620 w 620"/>
                  <a:gd name="T21" fmla="*/ 1028 h 1028"/>
                  <a:gd name="T22" fmla="*/ 620 w 620"/>
                  <a:gd name="T23" fmla="*/ 896 h 1028"/>
                  <a:gd name="T24" fmla="*/ 620 w 620"/>
                  <a:gd name="T25" fmla="*/ 128 h 1028"/>
                  <a:gd name="T26" fmla="*/ 620 w 620"/>
                  <a:gd name="T27" fmla="*/ 118 h 1028"/>
                  <a:gd name="T28" fmla="*/ 620 w 620"/>
                  <a:gd name="T29" fmla="*/ 0 h 1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0" h="1028">
                    <a:moveTo>
                      <a:pt x="620" y="0"/>
                    </a:moveTo>
                    <a:lnTo>
                      <a:pt x="0" y="0"/>
                    </a:lnTo>
                    <a:lnTo>
                      <a:pt x="0" y="114"/>
                    </a:lnTo>
                    <a:lnTo>
                      <a:pt x="0" y="128"/>
                    </a:lnTo>
                    <a:lnTo>
                      <a:pt x="0" y="1028"/>
                    </a:lnTo>
                    <a:lnTo>
                      <a:pt x="56" y="1028"/>
                    </a:lnTo>
                    <a:lnTo>
                      <a:pt x="56" y="896"/>
                    </a:lnTo>
                    <a:lnTo>
                      <a:pt x="56" y="128"/>
                    </a:lnTo>
                    <a:lnTo>
                      <a:pt x="564" y="128"/>
                    </a:lnTo>
                    <a:lnTo>
                      <a:pt x="564" y="1028"/>
                    </a:lnTo>
                    <a:lnTo>
                      <a:pt x="620" y="1028"/>
                    </a:lnTo>
                    <a:lnTo>
                      <a:pt x="620" y="896"/>
                    </a:lnTo>
                    <a:lnTo>
                      <a:pt x="620" y="128"/>
                    </a:lnTo>
                    <a:lnTo>
                      <a:pt x="620" y="118"/>
                    </a:lnTo>
                    <a:lnTo>
                      <a:pt x="620" y="0"/>
                    </a:lnTo>
                    <a:close/>
                  </a:path>
                </a:pathLst>
              </a:custGeom>
              <a:solidFill>
                <a:srgbClr val="3214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17" name="Freeform 9">
                <a:extLst>
                  <a:ext uri="{FF2B5EF4-FFF2-40B4-BE49-F238E27FC236}">
                    <a16:creationId xmlns:a16="http://schemas.microsoft.com/office/drawing/2014/main" id="{AC3314E7-1689-4805-9D5E-58BBF3786581}"/>
                  </a:ext>
                </a:extLst>
              </p:cNvPr>
              <p:cNvSpPr>
                <a:spLocks/>
              </p:cNvSpPr>
              <p:nvPr/>
            </p:nvSpPr>
            <p:spPr bwMode="auto">
              <a:xfrm>
                <a:off x="9801225" y="5138738"/>
                <a:ext cx="984250" cy="1631950"/>
              </a:xfrm>
              <a:custGeom>
                <a:avLst/>
                <a:gdLst>
                  <a:gd name="T0" fmla="*/ 620 w 620"/>
                  <a:gd name="T1" fmla="*/ 0 h 1028"/>
                  <a:gd name="T2" fmla="*/ 0 w 620"/>
                  <a:gd name="T3" fmla="*/ 0 h 1028"/>
                  <a:gd name="T4" fmla="*/ 0 w 620"/>
                  <a:gd name="T5" fmla="*/ 114 h 1028"/>
                  <a:gd name="T6" fmla="*/ 0 w 620"/>
                  <a:gd name="T7" fmla="*/ 128 h 1028"/>
                  <a:gd name="T8" fmla="*/ 0 w 620"/>
                  <a:gd name="T9" fmla="*/ 1028 h 1028"/>
                  <a:gd name="T10" fmla="*/ 56 w 620"/>
                  <a:gd name="T11" fmla="*/ 1028 h 1028"/>
                  <a:gd name="T12" fmla="*/ 56 w 620"/>
                  <a:gd name="T13" fmla="*/ 896 h 1028"/>
                  <a:gd name="T14" fmla="*/ 56 w 620"/>
                  <a:gd name="T15" fmla="*/ 128 h 1028"/>
                  <a:gd name="T16" fmla="*/ 564 w 620"/>
                  <a:gd name="T17" fmla="*/ 128 h 1028"/>
                  <a:gd name="T18" fmla="*/ 564 w 620"/>
                  <a:gd name="T19" fmla="*/ 1028 h 1028"/>
                  <a:gd name="T20" fmla="*/ 620 w 620"/>
                  <a:gd name="T21" fmla="*/ 1028 h 1028"/>
                  <a:gd name="T22" fmla="*/ 620 w 620"/>
                  <a:gd name="T23" fmla="*/ 896 h 1028"/>
                  <a:gd name="T24" fmla="*/ 620 w 620"/>
                  <a:gd name="T25" fmla="*/ 128 h 1028"/>
                  <a:gd name="T26" fmla="*/ 620 w 620"/>
                  <a:gd name="T27" fmla="*/ 118 h 1028"/>
                  <a:gd name="T28" fmla="*/ 620 w 620"/>
                  <a:gd name="T29" fmla="*/ 0 h 1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0" h="1028">
                    <a:moveTo>
                      <a:pt x="620" y="0"/>
                    </a:moveTo>
                    <a:lnTo>
                      <a:pt x="0" y="0"/>
                    </a:lnTo>
                    <a:lnTo>
                      <a:pt x="0" y="114"/>
                    </a:lnTo>
                    <a:lnTo>
                      <a:pt x="0" y="128"/>
                    </a:lnTo>
                    <a:lnTo>
                      <a:pt x="0" y="1028"/>
                    </a:lnTo>
                    <a:lnTo>
                      <a:pt x="56" y="1028"/>
                    </a:lnTo>
                    <a:lnTo>
                      <a:pt x="56" y="896"/>
                    </a:lnTo>
                    <a:lnTo>
                      <a:pt x="56" y="128"/>
                    </a:lnTo>
                    <a:lnTo>
                      <a:pt x="564" y="128"/>
                    </a:lnTo>
                    <a:lnTo>
                      <a:pt x="564" y="1028"/>
                    </a:lnTo>
                    <a:lnTo>
                      <a:pt x="620" y="1028"/>
                    </a:lnTo>
                    <a:lnTo>
                      <a:pt x="620" y="896"/>
                    </a:lnTo>
                    <a:lnTo>
                      <a:pt x="620" y="128"/>
                    </a:lnTo>
                    <a:lnTo>
                      <a:pt x="620" y="118"/>
                    </a:lnTo>
                    <a:lnTo>
                      <a:pt x="62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18" name="Freeform 10">
                <a:extLst>
                  <a:ext uri="{FF2B5EF4-FFF2-40B4-BE49-F238E27FC236}">
                    <a16:creationId xmlns:a16="http://schemas.microsoft.com/office/drawing/2014/main" id="{9BF677C4-7E51-45EC-82E9-AA285113BBC9}"/>
                  </a:ext>
                </a:extLst>
              </p:cNvPr>
              <p:cNvSpPr>
                <a:spLocks/>
              </p:cNvSpPr>
              <p:nvPr/>
            </p:nvSpPr>
            <p:spPr bwMode="auto">
              <a:xfrm>
                <a:off x="8583613" y="388938"/>
                <a:ext cx="2087563" cy="1252537"/>
              </a:xfrm>
              <a:custGeom>
                <a:avLst/>
                <a:gdLst>
                  <a:gd name="T0" fmla="*/ 723 w 802"/>
                  <a:gd name="T1" fmla="*/ 240 h 482"/>
                  <a:gd name="T2" fmla="*/ 590 w 802"/>
                  <a:gd name="T3" fmla="*/ 136 h 482"/>
                  <a:gd name="T4" fmla="*/ 589 w 802"/>
                  <a:gd name="T5" fmla="*/ 136 h 482"/>
                  <a:gd name="T6" fmla="*/ 589 w 802"/>
                  <a:gd name="T7" fmla="*/ 136 h 482"/>
                  <a:gd name="T8" fmla="*/ 453 w 802"/>
                  <a:gd name="T9" fmla="*/ 0 h 482"/>
                  <a:gd name="T10" fmla="*/ 333 w 802"/>
                  <a:gd name="T11" fmla="*/ 72 h 482"/>
                  <a:gd name="T12" fmla="*/ 290 w 802"/>
                  <a:gd name="T13" fmla="*/ 64 h 482"/>
                  <a:gd name="T14" fmla="*/ 162 w 802"/>
                  <a:gd name="T15" fmla="*/ 192 h 482"/>
                  <a:gd name="T16" fmla="*/ 162 w 802"/>
                  <a:gd name="T17" fmla="*/ 193 h 482"/>
                  <a:gd name="T18" fmla="*/ 145 w 802"/>
                  <a:gd name="T19" fmla="*/ 192 h 482"/>
                  <a:gd name="T20" fmla="*/ 0 w 802"/>
                  <a:gd name="T21" fmla="*/ 337 h 482"/>
                  <a:gd name="T22" fmla="*/ 145 w 802"/>
                  <a:gd name="T23" fmla="*/ 482 h 482"/>
                  <a:gd name="T24" fmla="*/ 677 w 802"/>
                  <a:gd name="T25" fmla="*/ 482 h 482"/>
                  <a:gd name="T26" fmla="*/ 802 w 802"/>
                  <a:gd name="T27" fmla="*/ 357 h 482"/>
                  <a:gd name="T28" fmla="*/ 723 w 802"/>
                  <a:gd name="T29" fmla="*/ 240 h 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02" h="482">
                    <a:moveTo>
                      <a:pt x="723" y="240"/>
                    </a:moveTo>
                    <a:cubicBezTo>
                      <a:pt x="708" y="180"/>
                      <a:pt x="654" y="136"/>
                      <a:pt x="590" y="136"/>
                    </a:cubicBezTo>
                    <a:cubicBezTo>
                      <a:pt x="590" y="136"/>
                      <a:pt x="590" y="136"/>
                      <a:pt x="589" y="136"/>
                    </a:cubicBezTo>
                    <a:cubicBezTo>
                      <a:pt x="589" y="136"/>
                      <a:pt x="589" y="136"/>
                      <a:pt x="589" y="136"/>
                    </a:cubicBezTo>
                    <a:cubicBezTo>
                      <a:pt x="589" y="61"/>
                      <a:pt x="528" y="0"/>
                      <a:pt x="453" y="0"/>
                    </a:cubicBezTo>
                    <a:cubicBezTo>
                      <a:pt x="401" y="0"/>
                      <a:pt x="356" y="29"/>
                      <a:pt x="333" y="72"/>
                    </a:cubicBezTo>
                    <a:cubicBezTo>
                      <a:pt x="320" y="67"/>
                      <a:pt x="305" y="64"/>
                      <a:pt x="290" y="64"/>
                    </a:cubicBezTo>
                    <a:cubicBezTo>
                      <a:pt x="219" y="64"/>
                      <a:pt x="162" y="121"/>
                      <a:pt x="162" y="192"/>
                    </a:cubicBezTo>
                    <a:cubicBezTo>
                      <a:pt x="162" y="192"/>
                      <a:pt x="162" y="193"/>
                      <a:pt x="162" y="193"/>
                    </a:cubicBezTo>
                    <a:cubicBezTo>
                      <a:pt x="156" y="192"/>
                      <a:pt x="151" y="192"/>
                      <a:pt x="145" y="192"/>
                    </a:cubicBezTo>
                    <a:cubicBezTo>
                      <a:pt x="65" y="192"/>
                      <a:pt x="0" y="257"/>
                      <a:pt x="0" y="337"/>
                    </a:cubicBezTo>
                    <a:cubicBezTo>
                      <a:pt x="0" y="417"/>
                      <a:pt x="65" y="482"/>
                      <a:pt x="145" y="482"/>
                    </a:cubicBezTo>
                    <a:cubicBezTo>
                      <a:pt x="677" y="482"/>
                      <a:pt x="677" y="482"/>
                      <a:pt x="677" y="482"/>
                    </a:cubicBezTo>
                    <a:cubicBezTo>
                      <a:pt x="746" y="482"/>
                      <a:pt x="802" y="426"/>
                      <a:pt x="802" y="357"/>
                    </a:cubicBezTo>
                    <a:cubicBezTo>
                      <a:pt x="802" y="304"/>
                      <a:pt x="770" y="258"/>
                      <a:pt x="723" y="24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19" name="Freeform 11">
                <a:extLst>
                  <a:ext uri="{FF2B5EF4-FFF2-40B4-BE49-F238E27FC236}">
                    <a16:creationId xmlns:a16="http://schemas.microsoft.com/office/drawing/2014/main" id="{7E651183-42B6-46AE-A4DA-777E3C4F49CB}"/>
                  </a:ext>
                </a:extLst>
              </p:cNvPr>
              <p:cNvSpPr>
                <a:spLocks/>
              </p:cNvSpPr>
              <p:nvPr/>
            </p:nvSpPr>
            <p:spPr bwMode="auto">
              <a:xfrm>
                <a:off x="8831263" y="3778250"/>
                <a:ext cx="1446213" cy="1177925"/>
              </a:xfrm>
              <a:custGeom>
                <a:avLst/>
                <a:gdLst>
                  <a:gd name="T0" fmla="*/ 0 w 556"/>
                  <a:gd name="T1" fmla="*/ 28 h 453"/>
                  <a:gd name="T2" fmla="*/ 0 w 556"/>
                  <a:gd name="T3" fmla="*/ 425 h 453"/>
                  <a:gd name="T4" fmla="*/ 28 w 556"/>
                  <a:gd name="T5" fmla="*/ 453 h 453"/>
                  <a:gd name="T6" fmla="*/ 527 w 556"/>
                  <a:gd name="T7" fmla="*/ 453 h 453"/>
                  <a:gd name="T8" fmla="*/ 556 w 556"/>
                  <a:gd name="T9" fmla="*/ 425 h 453"/>
                  <a:gd name="T10" fmla="*/ 556 w 556"/>
                  <a:gd name="T11" fmla="*/ 28 h 453"/>
                  <a:gd name="T12" fmla="*/ 527 w 556"/>
                  <a:gd name="T13" fmla="*/ 0 h 453"/>
                  <a:gd name="T14" fmla="*/ 28 w 556"/>
                  <a:gd name="T15" fmla="*/ 0 h 453"/>
                  <a:gd name="T16" fmla="*/ 0 w 556"/>
                  <a:gd name="T17" fmla="*/ 28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6" h="453">
                    <a:moveTo>
                      <a:pt x="0" y="28"/>
                    </a:moveTo>
                    <a:cubicBezTo>
                      <a:pt x="0" y="425"/>
                      <a:pt x="0" y="425"/>
                      <a:pt x="0" y="425"/>
                    </a:cubicBezTo>
                    <a:cubicBezTo>
                      <a:pt x="0" y="425"/>
                      <a:pt x="0" y="453"/>
                      <a:pt x="28" y="453"/>
                    </a:cubicBezTo>
                    <a:cubicBezTo>
                      <a:pt x="527" y="453"/>
                      <a:pt x="527" y="453"/>
                      <a:pt x="527" y="453"/>
                    </a:cubicBezTo>
                    <a:cubicBezTo>
                      <a:pt x="527" y="453"/>
                      <a:pt x="556" y="453"/>
                      <a:pt x="556" y="425"/>
                    </a:cubicBezTo>
                    <a:cubicBezTo>
                      <a:pt x="556" y="28"/>
                      <a:pt x="556" y="28"/>
                      <a:pt x="556" y="28"/>
                    </a:cubicBezTo>
                    <a:cubicBezTo>
                      <a:pt x="556" y="28"/>
                      <a:pt x="556" y="0"/>
                      <a:pt x="527" y="0"/>
                    </a:cubicBezTo>
                    <a:cubicBezTo>
                      <a:pt x="28" y="0"/>
                      <a:pt x="28" y="0"/>
                      <a:pt x="28" y="0"/>
                    </a:cubicBezTo>
                    <a:cubicBezTo>
                      <a:pt x="28" y="0"/>
                      <a:pt x="0" y="0"/>
                      <a:pt x="0" y="28"/>
                    </a:cubicBezTo>
                  </a:path>
                </a:pathLst>
              </a:custGeom>
              <a:solidFill>
                <a:srgbClr val="1870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20" name="Freeform 12">
                <a:extLst>
                  <a:ext uri="{FF2B5EF4-FFF2-40B4-BE49-F238E27FC236}">
                    <a16:creationId xmlns:a16="http://schemas.microsoft.com/office/drawing/2014/main" id="{2BBA31CD-143A-4AC9-9A78-D8DE86405051}"/>
                  </a:ext>
                </a:extLst>
              </p:cNvPr>
              <p:cNvSpPr>
                <a:spLocks/>
              </p:cNvSpPr>
              <p:nvPr/>
            </p:nvSpPr>
            <p:spPr bwMode="auto">
              <a:xfrm>
                <a:off x="8729663" y="3778250"/>
                <a:ext cx="1473200" cy="1177925"/>
              </a:xfrm>
              <a:custGeom>
                <a:avLst/>
                <a:gdLst>
                  <a:gd name="T0" fmla="*/ 0 w 566"/>
                  <a:gd name="T1" fmla="*/ 28 h 453"/>
                  <a:gd name="T2" fmla="*/ 0 w 566"/>
                  <a:gd name="T3" fmla="*/ 425 h 453"/>
                  <a:gd name="T4" fmla="*/ 28 w 566"/>
                  <a:gd name="T5" fmla="*/ 453 h 453"/>
                  <a:gd name="T6" fmla="*/ 538 w 566"/>
                  <a:gd name="T7" fmla="*/ 453 h 453"/>
                  <a:gd name="T8" fmla="*/ 566 w 566"/>
                  <a:gd name="T9" fmla="*/ 425 h 453"/>
                  <a:gd name="T10" fmla="*/ 566 w 566"/>
                  <a:gd name="T11" fmla="*/ 28 h 453"/>
                  <a:gd name="T12" fmla="*/ 538 w 566"/>
                  <a:gd name="T13" fmla="*/ 0 h 453"/>
                  <a:gd name="T14" fmla="*/ 28 w 566"/>
                  <a:gd name="T15" fmla="*/ 0 h 453"/>
                  <a:gd name="T16" fmla="*/ 0 w 566"/>
                  <a:gd name="T17" fmla="*/ 28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6" h="453">
                    <a:moveTo>
                      <a:pt x="0" y="28"/>
                    </a:moveTo>
                    <a:cubicBezTo>
                      <a:pt x="0" y="425"/>
                      <a:pt x="0" y="425"/>
                      <a:pt x="0" y="425"/>
                    </a:cubicBezTo>
                    <a:cubicBezTo>
                      <a:pt x="0" y="425"/>
                      <a:pt x="0" y="453"/>
                      <a:pt x="28" y="453"/>
                    </a:cubicBezTo>
                    <a:cubicBezTo>
                      <a:pt x="538" y="453"/>
                      <a:pt x="538" y="453"/>
                      <a:pt x="538" y="453"/>
                    </a:cubicBezTo>
                    <a:cubicBezTo>
                      <a:pt x="538" y="453"/>
                      <a:pt x="566" y="453"/>
                      <a:pt x="566" y="425"/>
                    </a:cubicBezTo>
                    <a:cubicBezTo>
                      <a:pt x="566" y="28"/>
                      <a:pt x="566" y="28"/>
                      <a:pt x="566" y="28"/>
                    </a:cubicBezTo>
                    <a:cubicBezTo>
                      <a:pt x="566" y="28"/>
                      <a:pt x="566" y="0"/>
                      <a:pt x="538" y="0"/>
                    </a:cubicBezTo>
                    <a:cubicBezTo>
                      <a:pt x="28" y="0"/>
                      <a:pt x="28" y="0"/>
                      <a:pt x="28" y="0"/>
                    </a:cubicBezTo>
                    <a:cubicBezTo>
                      <a:pt x="28" y="0"/>
                      <a:pt x="0" y="0"/>
                      <a:pt x="0" y="28"/>
                    </a:cubicBezTo>
                  </a:path>
                </a:pathLst>
              </a:custGeom>
              <a:solidFill>
                <a:srgbClr val="00A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21" name="Rectangle 13">
                <a:extLst>
                  <a:ext uri="{FF2B5EF4-FFF2-40B4-BE49-F238E27FC236}">
                    <a16:creationId xmlns:a16="http://schemas.microsoft.com/office/drawing/2014/main" id="{17891D96-34A2-4D9A-B893-E1595CF83C3C}"/>
                  </a:ext>
                </a:extLst>
              </p:cNvPr>
              <p:cNvSpPr>
                <a:spLocks noChangeArrowheads="1"/>
              </p:cNvSpPr>
              <p:nvPr/>
            </p:nvSpPr>
            <p:spPr bwMode="auto">
              <a:xfrm>
                <a:off x="8802688" y="3851275"/>
                <a:ext cx="1327150" cy="884237"/>
              </a:xfrm>
              <a:prstGeom prst="rect">
                <a:avLst/>
              </a:prstGeom>
              <a:solidFill>
                <a:srgbClr val="1870B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22" name="Rectangle 14">
                <a:extLst>
                  <a:ext uri="{FF2B5EF4-FFF2-40B4-BE49-F238E27FC236}">
                    <a16:creationId xmlns:a16="http://schemas.microsoft.com/office/drawing/2014/main" id="{578E8FF9-8053-4336-9984-478C7A625001}"/>
                  </a:ext>
                </a:extLst>
              </p:cNvPr>
              <p:cNvSpPr>
                <a:spLocks noChangeArrowheads="1"/>
              </p:cNvSpPr>
              <p:nvPr/>
            </p:nvSpPr>
            <p:spPr bwMode="auto">
              <a:xfrm>
                <a:off x="8802688" y="3851275"/>
                <a:ext cx="1327150" cy="884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23" name="Freeform 15">
                <a:extLst>
                  <a:ext uri="{FF2B5EF4-FFF2-40B4-BE49-F238E27FC236}">
                    <a16:creationId xmlns:a16="http://schemas.microsoft.com/office/drawing/2014/main" id="{0883FA95-F681-4AAA-8DF2-0CD5FAA4FFE9}"/>
                  </a:ext>
                </a:extLst>
              </p:cNvPr>
              <p:cNvSpPr>
                <a:spLocks noEditPoints="1"/>
              </p:cNvSpPr>
              <p:nvPr/>
            </p:nvSpPr>
            <p:spPr bwMode="auto">
              <a:xfrm>
                <a:off x="8729663" y="3927475"/>
                <a:ext cx="1473200" cy="1028700"/>
              </a:xfrm>
              <a:custGeom>
                <a:avLst/>
                <a:gdLst>
                  <a:gd name="T0" fmla="*/ 105 w 566"/>
                  <a:gd name="T1" fmla="*/ 382 h 396"/>
                  <a:gd name="T2" fmla="*/ 105 w 566"/>
                  <a:gd name="T3" fmla="*/ 396 h 396"/>
                  <a:gd name="T4" fmla="*/ 131 w 566"/>
                  <a:gd name="T5" fmla="*/ 396 h 396"/>
                  <a:gd name="T6" fmla="*/ 105 w 566"/>
                  <a:gd name="T7" fmla="*/ 382 h 396"/>
                  <a:gd name="T8" fmla="*/ 519 w 566"/>
                  <a:gd name="T9" fmla="*/ 311 h 396"/>
                  <a:gd name="T10" fmla="*/ 110 w 566"/>
                  <a:gd name="T11" fmla="*/ 311 h 396"/>
                  <a:gd name="T12" fmla="*/ 166 w 566"/>
                  <a:gd name="T13" fmla="*/ 342 h 396"/>
                  <a:gd name="T14" fmla="*/ 136 w 566"/>
                  <a:gd name="T15" fmla="*/ 396 h 396"/>
                  <a:gd name="T16" fmla="*/ 538 w 566"/>
                  <a:gd name="T17" fmla="*/ 396 h 396"/>
                  <a:gd name="T18" fmla="*/ 566 w 566"/>
                  <a:gd name="T19" fmla="*/ 368 h 396"/>
                  <a:gd name="T20" fmla="*/ 566 w 566"/>
                  <a:gd name="T21" fmla="*/ 339 h 396"/>
                  <a:gd name="T22" fmla="*/ 519 w 566"/>
                  <a:gd name="T23" fmla="*/ 311 h 396"/>
                  <a:gd name="T24" fmla="*/ 0 w 566"/>
                  <a:gd name="T25" fmla="*/ 0 h 396"/>
                  <a:gd name="T26" fmla="*/ 0 w 566"/>
                  <a:gd name="T27" fmla="*/ 65 h 396"/>
                  <a:gd name="T28" fmla="*/ 28 w 566"/>
                  <a:gd name="T29" fmla="*/ 65 h 396"/>
                  <a:gd name="T30" fmla="*/ 28 w 566"/>
                  <a:gd name="T31" fmla="*/ 17 h 396"/>
                  <a:gd name="T32" fmla="*/ 0 w 566"/>
                  <a:gd name="T33" fmla="*/ 0 h 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6" h="396">
                    <a:moveTo>
                      <a:pt x="105" y="382"/>
                    </a:moveTo>
                    <a:cubicBezTo>
                      <a:pt x="105" y="396"/>
                      <a:pt x="105" y="396"/>
                      <a:pt x="105" y="396"/>
                    </a:cubicBezTo>
                    <a:cubicBezTo>
                      <a:pt x="131" y="396"/>
                      <a:pt x="131" y="396"/>
                      <a:pt x="131" y="396"/>
                    </a:cubicBezTo>
                    <a:cubicBezTo>
                      <a:pt x="105" y="382"/>
                      <a:pt x="105" y="382"/>
                      <a:pt x="105" y="382"/>
                    </a:cubicBezTo>
                    <a:moveTo>
                      <a:pt x="519" y="311"/>
                    </a:moveTo>
                    <a:cubicBezTo>
                      <a:pt x="110" y="311"/>
                      <a:pt x="110" y="311"/>
                      <a:pt x="110" y="311"/>
                    </a:cubicBezTo>
                    <a:cubicBezTo>
                      <a:pt x="166" y="342"/>
                      <a:pt x="166" y="342"/>
                      <a:pt x="166" y="342"/>
                    </a:cubicBezTo>
                    <a:cubicBezTo>
                      <a:pt x="136" y="396"/>
                      <a:pt x="136" y="396"/>
                      <a:pt x="136" y="396"/>
                    </a:cubicBezTo>
                    <a:cubicBezTo>
                      <a:pt x="538" y="396"/>
                      <a:pt x="538" y="396"/>
                      <a:pt x="538" y="396"/>
                    </a:cubicBezTo>
                    <a:cubicBezTo>
                      <a:pt x="538" y="396"/>
                      <a:pt x="566" y="396"/>
                      <a:pt x="566" y="368"/>
                    </a:cubicBezTo>
                    <a:cubicBezTo>
                      <a:pt x="566" y="339"/>
                      <a:pt x="566" y="339"/>
                      <a:pt x="566" y="339"/>
                    </a:cubicBezTo>
                    <a:cubicBezTo>
                      <a:pt x="519" y="311"/>
                      <a:pt x="519" y="311"/>
                      <a:pt x="519" y="311"/>
                    </a:cubicBezTo>
                    <a:moveTo>
                      <a:pt x="0" y="0"/>
                    </a:moveTo>
                    <a:cubicBezTo>
                      <a:pt x="0" y="65"/>
                      <a:pt x="0" y="65"/>
                      <a:pt x="0" y="65"/>
                    </a:cubicBezTo>
                    <a:cubicBezTo>
                      <a:pt x="28" y="65"/>
                      <a:pt x="28" y="65"/>
                      <a:pt x="28" y="65"/>
                    </a:cubicBezTo>
                    <a:cubicBezTo>
                      <a:pt x="28" y="17"/>
                      <a:pt x="28" y="17"/>
                      <a:pt x="28" y="17"/>
                    </a:cubicBezTo>
                    <a:cubicBezTo>
                      <a:pt x="0" y="0"/>
                      <a:pt x="0" y="0"/>
                      <a:pt x="0" y="0"/>
                    </a:cubicBezTo>
                  </a:path>
                </a:pathLst>
              </a:custGeom>
              <a:solidFill>
                <a:srgbClr val="0090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24" name="Freeform 16">
                <a:extLst>
                  <a:ext uri="{FF2B5EF4-FFF2-40B4-BE49-F238E27FC236}">
                    <a16:creationId xmlns:a16="http://schemas.microsoft.com/office/drawing/2014/main" id="{5FD18F44-4699-4BB2-AECA-11D351242A49}"/>
                  </a:ext>
                </a:extLst>
              </p:cNvPr>
              <p:cNvSpPr>
                <a:spLocks/>
              </p:cNvSpPr>
              <p:nvPr/>
            </p:nvSpPr>
            <p:spPr bwMode="auto">
              <a:xfrm>
                <a:off x="8802688" y="3971925"/>
                <a:ext cx="1277938" cy="763587"/>
              </a:xfrm>
              <a:custGeom>
                <a:avLst/>
                <a:gdLst>
                  <a:gd name="T0" fmla="*/ 0 w 805"/>
                  <a:gd name="T1" fmla="*/ 0 h 481"/>
                  <a:gd name="T2" fmla="*/ 0 w 805"/>
                  <a:gd name="T3" fmla="*/ 78 h 481"/>
                  <a:gd name="T4" fmla="*/ 126 w 805"/>
                  <a:gd name="T5" fmla="*/ 78 h 481"/>
                  <a:gd name="T6" fmla="*/ 126 w 805"/>
                  <a:gd name="T7" fmla="*/ 476 h 481"/>
                  <a:gd name="T8" fmla="*/ 134 w 805"/>
                  <a:gd name="T9" fmla="*/ 481 h 481"/>
                  <a:gd name="T10" fmla="*/ 805 w 805"/>
                  <a:gd name="T11" fmla="*/ 481 h 481"/>
                  <a:gd name="T12" fmla="*/ 0 w 805"/>
                  <a:gd name="T13" fmla="*/ 0 h 481"/>
                </a:gdLst>
                <a:ahLst/>
                <a:cxnLst>
                  <a:cxn ang="0">
                    <a:pos x="T0" y="T1"/>
                  </a:cxn>
                  <a:cxn ang="0">
                    <a:pos x="T2" y="T3"/>
                  </a:cxn>
                  <a:cxn ang="0">
                    <a:pos x="T4" y="T5"/>
                  </a:cxn>
                  <a:cxn ang="0">
                    <a:pos x="T6" y="T7"/>
                  </a:cxn>
                  <a:cxn ang="0">
                    <a:pos x="T8" y="T9"/>
                  </a:cxn>
                  <a:cxn ang="0">
                    <a:pos x="T10" y="T11"/>
                  </a:cxn>
                  <a:cxn ang="0">
                    <a:pos x="T12" y="T13"/>
                  </a:cxn>
                </a:cxnLst>
                <a:rect l="0" t="0" r="r" b="b"/>
                <a:pathLst>
                  <a:path w="805" h="481">
                    <a:moveTo>
                      <a:pt x="0" y="0"/>
                    </a:moveTo>
                    <a:lnTo>
                      <a:pt x="0" y="78"/>
                    </a:lnTo>
                    <a:lnTo>
                      <a:pt x="126" y="78"/>
                    </a:lnTo>
                    <a:lnTo>
                      <a:pt x="126" y="476"/>
                    </a:lnTo>
                    <a:lnTo>
                      <a:pt x="134" y="481"/>
                    </a:lnTo>
                    <a:lnTo>
                      <a:pt x="805" y="481"/>
                    </a:lnTo>
                    <a:lnTo>
                      <a:pt x="0" y="0"/>
                    </a:lnTo>
                    <a:close/>
                  </a:path>
                </a:pathLst>
              </a:custGeom>
              <a:solidFill>
                <a:srgbClr val="296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25" name="Freeform 17">
                <a:extLst>
                  <a:ext uri="{FF2B5EF4-FFF2-40B4-BE49-F238E27FC236}">
                    <a16:creationId xmlns:a16="http://schemas.microsoft.com/office/drawing/2014/main" id="{EB69D81D-71DC-4AD0-8384-223EA8DB264C}"/>
                  </a:ext>
                </a:extLst>
              </p:cNvPr>
              <p:cNvSpPr>
                <a:spLocks/>
              </p:cNvSpPr>
              <p:nvPr/>
            </p:nvSpPr>
            <p:spPr bwMode="auto">
              <a:xfrm>
                <a:off x="8802688" y="3971925"/>
                <a:ext cx="1277938" cy="763587"/>
              </a:xfrm>
              <a:custGeom>
                <a:avLst/>
                <a:gdLst>
                  <a:gd name="T0" fmla="*/ 0 w 805"/>
                  <a:gd name="T1" fmla="*/ 0 h 481"/>
                  <a:gd name="T2" fmla="*/ 0 w 805"/>
                  <a:gd name="T3" fmla="*/ 78 h 481"/>
                  <a:gd name="T4" fmla="*/ 126 w 805"/>
                  <a:gd name="T5" fmla="*/ 78 h 481"/>
                  <a:gd name="T6" fmla="*/ 126 w 805"/>
                  <a:gd name="T7" fmla="*/ 476 h 481"/>
                  <a:gd name="T8" fmla="*/ 134 w 805"/>
                  <a:gd name="T9" fmla="*/ 481 h 481"/>
                  <a:gd name="T10" fmla="*/ 805 w 805"/>
                  <a:gd name="T11" fmla="*/ 481 h 481"/>
                  <a:gd name="T12" fmla="*/ 0 w 805"/>
                  <a:gd name="T13" fmla="*/ 0 h 481"/>
                </a:gdLst>
                <a:ahLst/>
                <a:cxnLst>
                  <a:cxn ang="0">
                    <a:pos x="T0" y="T1"/>
                  </a:cxn>
                  <a:cxn ang="0">
                    <a:pos x="T2" y="T3"/>
                  </a:cxn>
                  <a:cxn ang="0">
                    <a:pos x="T4" y="T5"/>
                  </a:cxn>
                  <a:cxn ang="0">
                    <a:pos x="T6" y="T7"/>
                  </a:cxn>
                  <a:cxn ang="0">
                    <a:pos x="T8" y="T9"/>
                  </a:cxn>
                  <a:cxn ang="0">
                    <a:pos x="T10" y="T11"/>
                  </a:cxn>
                  <a:cxn ang="0">
                    <a:pos x="T12" y="T13"/>
                  </a:cxn>
                </a:cxnLst>
                <a:rect l="0" t="0" r="r" b="b"/>
                <a:pathLst>
                  <a:path w="805" h="481">
                    <a:moveTo>
                      <a:pt x="0" y="0"/>
                    </a:moveTo>
                    <a:lnTo>
                      <a:pt x="0" y="78"/>
                    </a:lnTo>
                    <a:lnTo>
                      <a:pt x="126" y="78"/>
                    </a:lnTo>
                    <a:lnTo>
                      <a:pt x="126" y="476"/>
                    </a:lnTo>
                    <a:lnTo>
                      <a:pt x="134" y="481"/>
                    </a:lnTo>
                    <a:lnTo>
                      <a:pt x="805" y="481"/>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26" name="Freeform 18">
                <a:extLst>
                  <a:ext uri="{FF2B5EF4-FFF2-40B4-BE49-F238E27FC236}">
                    <a16:creationId xmlns:a16="http://schemas.microsoft.com/office/drawing/2014/main" id="{572A64BC-5A16-4D5A-96AD-E82E0631469D}"/>
                  </a:ext>
                </a:extLst>
              </p:cNvPr>
              <p:cNvSpPr>
                <a:spLocks/>
              </p:cNvSpPr>
              <p:nvPr/>
            </p:nvSpPr>
            <p:spPr bwMode="auto">
              <a:xfrm>
                <a:off x="8912225" y="4722813"/>
                <a:ext cx="249238" cy="238125"/>
              </a:xfrm>
              <a:custGeom>
                <a:avLst/>
                <a:gdLst>
                  <a:gd name="T0" fmla="*/ 106 w 157"/>
                  <a:gd name="T1" fmla="*/ 150 h 150"/>
                  <a:gd name="T2" fmla="*/ 0 w 157"/>
                  <a:gd name="T3" fmla="*/ 92 h 150"/>
                  <a:gd name="T4" fmla="*/ 50 w 157"/>
                  <a:gd name="T5" fmla="*/ 0 h 150"/>
                  <a:gd name="T6" fmla="*/ 157 w 157"/>
                  <a:gd name="T7" fmla="*/ 59 h 150"/>
                  <a:gd name="T8" fmla="*/ 106 w 157"/>
                  <a:gd name="T9" fmla="*/ 150 h 150"/>
                </a:gdLst>
                <a:ahLst/>
                <a:cxnLst>
                  <a:cxn ang="0">
                    <a:pos x="T0" y="T1"/>
                  </a:cxn>
                  <a:cxn ang="0">
                    <a:pos x="T2" y="T3"/>
                  </a:cxn>
                  <a:cxn ang="0">
                    <a:pos x="T4" y="T5"/>
                  </a:cxn>
                  <a:cxn ang="0">
                    <a:pos x="T6" y="T7"/>
                  </a:cxn>
                  <a:cxn ang="0">
                    <a:pos x="T8" y="T9"/>
                  </a:cxn>
                </a:cxnLst>
                <a:rect l="0" t="0" r="r" b="b"/>
                <a:pathLst>
                  <a:path w="157" h="150">
                    <a:moveTo>
                      <a:pt x="106" y="150"/>
                    </a:moveTo>
                    <a:lnTo>
                      <a:pt x="0" y="92"/>
                    </a:lnTo>
                    <a:lnTo>
                      <a:pt x="50" y="0"/>
                    </a:lnTo>
                    <a:lnTo>
                      <a:pt x="157" y="59"/>
                    </a:lnTo>
                    <a:lnTo>
                      <a:pt x="106" y="150"/>
                    </a:lnTo>
                    <a:close/>
                  </a:path>
                </a:pathLst>
              </a:custGeom>
              <a:solidFill>
                <a:srgbClr val="ED1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27" name="Freeform 19">
                <a:extLst>
                  <a:ext uri="{FF2B5EF4-FFF2-40B4-BE49-F238E27FC236}">
                    <a16:creationId xmlns:a16="http://schemas.microsoft.com/office/drawing/2014/main" id="{02A90283-667E-442A-A7B7-CD21B31DB45B}"/>
                  </a:ext>
                </a:extLst>
              </p:cNvPr>
              <p:cNvSpPr>
                <a:spLocks/>
              </p:cNvSpPr>
              <p:nvPr/>
            </p:nvSpPr>
            <p:spPr bwMode="auto">
              <a:xfrm>
                <a:off x="8912225" y="4722813"/>
                <a:ext cx="249238" cy="238125"/>
              </a:xfrm>
              <a:custGeom>
                <a:avLst/>
                <a:gdLst>
                  <a:gd name="T0" fmla="*/ 106 w 157"/>
                  <a:gd name="T1" fmla="*/ 150 h 150"/>
                  <a:gd name="T2" fmla="*/ 0 w 157"/>
                  <a:gd name="T3" fmla="*/ 92 h 150"/>
                  <a:gd name="T4" fmla="*/ 50 w 157"/>
                  <a:gd name="T5" fmla="*/ 0 h 150"/>
                  <a:gd name="T6" fmla="*/ 157 w 157"/>
                  <a:gd name="T7" fmla="*/ 59 h 150"/>
                  <a:gd name="T8" fmla="*/ 106 w 157"/>
                  <a:gd name="T9" fmla="*/ 150 h 150"/>
                </a:gdLst>
                <a:ahLst/>
                <a:cxnLst>
                  <a:cxn ang="0">
                    <a:pos x="T0" y="T1"/>
                  </a:cxn>
                  <a:cxn ang="0">
                    <a:pos x="T2" y="T3"/>
                  </a:cxn>
                  <a:cxn ang="0">
                    <a:pos x="T4" y="T5"/>
                  </a:cxn>
                  <a:cxn ang="0">
                    <a:pos x="T6" y="T7"/>
                  </a:cxn>
                  <a:cxn ang="0">
                    <a:pos x="T8" y="T9"/>
                  </a:cxn>
                </a:cxnLst>
                <a:rect l="0" t="0" r="r" b="b"/>
                <a:pathLst>
                  <a:path w="157" h="150">
                    <a:moveTo>
                      <a:pt x="106" y="150"/>
                    </a:moveTo>
                    <a:lnTo>
                      <a:pt x="0" y="92"/>
                    </a:lnTo>
                    <a:lnTo>
                      <a:pt x="50" y="0"/>
                    </a:lnTo>
                    <a:lnTo>
                      <a:pt x="157" y="59"/>
                    </a:lnTo>
                    <a:lnTo>
                      <a:pt x="106" y="15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28" name="Freeform 20">
                <a:extLst>
                  <a:ext uri="{FF2B5EF4-FFF2-40B4-BE49-F238E27FC236}">
                    <a16:creationId xmlns:a16="http://schemas.microsoft.com/office/drawing/2014/main" id="{53334B9D-07F9-45C0-9D47-FDB6C1A74DED}"/>
                  </a:ext>
                </a:extLst>
              </p:cNvPr>
              <p:cNvSpPr>
                <a:spLocks/>
              </p:cNvSpPr>
              <p:nvPr/>
            </p:nvSpPr>
            <p:spPr bwMode="auto">
              <a:xfrm>
                <a:off x="9002713" y="4727575"/>
                <a:ext cx="158750" cy="233362"/>
              </a:xfrm>
              <a:custGeom>
                <a:avLst/>
                <a:gdLst>
                  <a:gd name="T0" fmla="*/ 0 w 100"/>
                  <a:gd name="T1" fmla="*/ 0 h 147"/>
                  <a:gd name="T2" fmla="*/ 0 w 100"/>
                  <a:gd name="T3" fmla="*/ 121 h 147"/>
                  <a:gd name="T4" fmla="*/ 49 w 100"/>
                  <a:gd name="T5" fmla="*/ 147 h 147"/>
                  <a:gd name="T6" fmla="*/ 100 w 100"/>
                  <a:gd name="T7" fmla="*/ 56 h 147"/>
                  <a:gd name="T8" fmla="*/ 0 w 100"/>
                  <a:gd name="T9" fmla="*/ 0 h 147"/>
                </a:gdLst>
                <a:ahLst/>
                <a:cxnLst>
                  <a:cxn ang="0">
                    <a:pos x="T0" y="T1"/>
                  </a:cxn>
                  <a:cxn ang="0">
                    <a:pos x="T2" y="T3"/>
                  </a:cxn>
                  <a:cxn ang="0">
                    <a:pos x="T4" y="T5"/>
                  </a:cxn>
                  <a:cxn ang="0">
                    <a:pos x="T6" y="T7"/>
                  </a:cxn>
                  <a:cxn ang="0">
                    <a:pos x="T8" y="T9"/>
                  </a:cxn>
                </a:cxnLst>
                <a:rect l="0" t="0" r="r" b="b"/>
                <a:pathLst>
                  <a:path w="100" h="147">
                    <a:moveTo>
                      <a:pt x="0" y="0"/>
                    </a:moveTo>
                    <a:lnTo>
                      <a:pt x="0" y="121"/>
                    </a:lnTo>
                    <a:lnTo>
                      <a:pt x="49" y="147"/>
                    </a:lnTo>
                    <a:lnTo>
                      <a:pt x="100" y="56"/>
                    </a:lnTo>
                    <a:lnTo>
                      <a:pt x="0" y="0"/>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29" name="Freeform 21">
                <a:extLst>
                  <a:ext uri="{FF2B5EF4-FFF2-40B4-BE49-F238E27FC236}">
                    <a16:creationId xmlns:a16="http://schemas.microsoft.com/office/drawing/2014/main" id="{948E3ADB-488E-4FEC-93E9-47BCF1CFDCFA}"/>
                  </a:ext>
                </a:extLst>
              </p:cNvPr>
              <p:cNvSpPr>
                <a:spLocks/>
              </p:cNvSpPr>
              <p:nvPr/>
            </p:nvSpPr>
            <p:spPr bwMode="auto">
              <a:xfrm>
                <a:off x="9002713" y="4727575"/>
                <a:ext cx="158750" cy="233362"/>
              </a:xfrm>
              <a:custGeom>
                <a:avLst/>
                <a:gdLst>
                  <a:gd name="T0" fmla="*/ 0 w 100"/>
                  <a:gd name="T1" fmla="*/ 0 h 147"/>
                  <a:gd name="T2" fmla="*/ 0 w 100"/>
                  <a:gd name="T3" fmla="*/ 121 h 147"/>
                  <a:gd name="T4" fmla="*/ 49 w 100"/>
                  <a:gd name="T5" fmla="*/ 147 h 147"/>
                  <a:gd name="T6" fmla="*/ 100 w 100"/>
                  <a:gd name="T7" fmla="*/ 56 h 147"/>
                  <a:gd name="T8" fmla="*/ 0 w 100"/>
                  <a:gd name="T9" fmla="*/ 0 h 147"/>
                </a:gdLst>
                <a:ahLst/>
                <a:cxnLst>
                  <a:cxn ang="0">
                    <a:pos x="T0" y="T1"/>
                  </a:cxn>
                  <a:cxn ang="0">
                    <a:pos x="T2" y="T3"/>
                  </a:cxn>
                  <a:cxn ang="0">
                    <a:pos x="T4" y="T5"/>
                  </a:cxn>
                  <a:cxn ang="0">
                    <a:pos x="T6" y="T7"/>
                  </a:cxn>
                  <a:cxn ang="0">
                    <a:pos x="T8" y="T9"/>
                  </a:cxn>
                </a:cxnLst>
                <a:rect l="0" t="0" r="r" b="b"/>
                <a:pathLst>
                  <a:path w="100" h="147">
                    <a:moveTo>
                      <a:pt x="0" y="0"/>
                    </a:moveTo>
                    <a:lnTo>
                      <a:pt x="0" y="121"/>
                    </a:lnTo>
                    <a:lnTo>
                      <a:pt x="49" y="147"/>
                    </a:lnTo>
                    <a:lnTo>
                      <a:pt x="100" y="5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30" name="Rectangle 22">
                <a:extLst>
                  <a:ext uri="{FF2B5EF4-FFF2-40B4-BE49-F238E27FC236}">
                    <a16:creationId xmlns:a16="http://schemas.microsoft.com/office/drawing/2014/main" id="{C460BAAD-B15F-4688-95D8-6FD9257FBF87}"/>
                  </a:ext>
                </a:extLst>
              </p:cNvPr>
              <p:cNvSpPr>
                <a:spLocks noChangeArrowheads="1"/>
              </p:cNvSpPr>
              <p:nvPr/>
            </p:nvSpPr>
            <p:spPr bwMode="auto">
              <a:xfrm>
                <a:off x="7974013" y="4095750"/>
                <a:ext cx="1028700" cy="1500187"/>
              </a:xfrm>
              <a:prstGeom prst="rect">
                <a:avLst/>
              </a:prstGeom>
              <a:solidFill>
                <a:srgbClr val="BAD8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31" name="Rectangle 23">
                <a:extLst>
                  <a:ext uri="{FF2B5EF4-FFF2-40B4-BE49-F238E27FC236}">
                    <a16:creationId xmlns:a16="http://schemas.microsoft.com/office/drawing/2014/main" id="{6BF2666A-8B6B-4BFA-848F-9340CF672FB7}"/>
                  </a:ext>
                </a:extLst>
              </p:cNvPr>
              <p:cNvSpPr>
                <a:spLocks noChangeArrowheads="1"/>
              </p:cNvSpPr>
              <p:nvPr/>
            </p:nvSpPr>
            <p:spPr bwMode="auto">
              <a:xfrm>
                <a:off x="7974013" y="4095750"/>
                <a:ext cx="1028700" cy="1500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32" name="Freeform 24">
                <a:extLst>
                  <a:ext uri="{FF2B5EF4-FFF2-40B4-BE49-F238E27FC236}">
                    <a16:creationId xmlns:a16="http://schemas.microsoft.com/office/drawing/2014/main" id="{C37CAC4E-D4DC-4E34-9EFF-166936150542}"/>
                  </a:ext>
                </a:extLst>
              </p:cNvPr>
              <p:cNvSpPr>
                <a:spLocks noEditPoints="1"/>
              </p:cNvSpPr>
              <p:nvPr/>
            </p:nvSpPr>
            <p:spPr bwMode="auto">
              <a:xfrm>
                <a:off x="7974013" y="4221163"/>
                <a:ext cx="1028700" cy="1198562"/>
              </a:xfrm>
              <a:custGeom>
                <a:avLst/>
                <a:gdLst>
                  <a:gd name="T0" fmla="*/ 582 w 648"/>
                  <a:gd name="T1" fmla="*/ 458 h 755"/>
                  <a:gd name="T2" fmla="*/ 582 w 648"/>
                  <a:gd name="T3" fmla="*/ 755 h 755"/>
                  <a:gd name="T4" fmla="*/ 648 w 648"/>
                  <a:gd name="T5" fmla="*/ 755 h 755"/>
                  <a:gd name="T6" fmla="*/ 648 w 648"/>
                  <a:gd name="T7" fmla="*/ 706 h 755"/>
                  <a:gd name="T8" fmla="*/ 648 w 648"/>
                  <a:gd name="T9" fmla="*/ 578 h 755"/>
                  <a:gd name="T10" fmla="*/ 648 w 648"/>
                  <a:gd name="T11" fmla="*/ 511 h 755"/>
                  <a:gd name="T12" fmla="*/ 582 w 648"/>
                  <a:gd name="T13" fmla="*/ 458 h 755"/>
                  <a:gd name="T14" fmla="*/ 0 w 648"/>
                  <a:gd name="T15" fmla="*/ 0 h 755"/>
                  <a:gd name="T16" fmla="*/ 0 w 648"/>
                  <a:gd name="T17" fmla="*/ 129 h 755"/>
                  <a:gd name="T18" fmla="*/ 164 w 648"/>
                  <a:gd name="T19" fmla="*/ 129 h 755"/>
                  <a:gd name="T20" fmla="*/ 0 w 648"/>
                  <a:gd name="T21" fmla="*/ 0 h 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8" h="755">
                    <a:moveTo>
                      <a:pt x="582" y="458"/>
                    </a:moveTo>
                    <a:lnTo>
                      <a:pt x="582" y="755"/>
                    </a:lnTo>
                    <a:lnTo>
                      <a:pt x="648" y="755"/>
                    </a:lnTo>
                    <a:lnTo>
                      <a:pt x="648" y="706"/>
                    </a:lnTo>
                    <a:lnTo>
                      <a:pt x="648" y="578"/>
                    </a:lnTo>
                    <a:lnTo>
                      <a:pt x="648" y="511"/>
                    </a:lnTo>
                    <a:lnTo>
                      <a:pt x="582" y="458"/>
                    </a:lnTo>
                    <a:close/>
                    <a:moveTo>
                      <a:pt x="0" y="0"/>
                    </a:moveTo>
                    <a:lnTo>
                      <a:pt x="0" y="129"/>
                    </a:lnTo>
                    <a:lnTo>
                      <a:pt x="164" y="129"/>
                    </a:lnTo>
                    <a:lnTo>
                      <a:pt x="0" y="0"/>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33" name="Freeform 25">
                <a:extLst>
                  <a:ext uri="{FF2B5EF4-FFF2-40B4-BE49-F238E27FC236}">
                    <a16:creationId xmlns:a16="http://schemas.microsoft.com/office/drawing/2014/main" id="{F65AC5FD-BD9C-4FA2-BD43-6080D6E120E5}"/>
                  </a:ext>
                </a:extLst>
              </p:cNvPr>
              <p:cNvSpPr>
                <a:spLocks noEditPoints="1"/>
              </p:cNvSpPr>
              <p:nvPr/>
            </p:nvSpPr>
            <p:spPr bwMode="auto">
              <a:xfrm>
                <a:off x="7974013" y="4221163"/>
                <a:ext cx="1028700" cy="1198562"/>
              </a:xfrm>
              <a:custGeom>
                <a:avLst/>
                <a:gdLst>
                  <a:gd name="T0" fmla="*/ 582 w 648"/>
                  <a:gd name="T1" fmla="*/ 458 h 755"/>
                  <a:gd name="T2" fmla="*/ 582 w 648"/>
                  <a:gd name="T3" fmla="*/ 755 h 755"/>
                  <a:gd name="T4" fmla="*/ 648 w 648"/>
                  <a:gd name="T5" fmla="*/ 755 h 755"/>
                  <a:gd name="T6" fmla="*/ 648 w 648"/>
                  <a:gd name="T7" fmla="*/ 706 h 755"/>
                  <a:gd name="T8" fmla="*/ 648 w 648"/>
                  <a:gd name="T9" fmla="*/ 578 h 755"/>
                  <a:gd name="T10" fmla="*/ 648 w 648"/>
                  <a:gd name="T11" fmla="*/ 511 h 755"/>
                  <a:gd name="T12" fmla="*/ 582 w 648"/>
                  <a:gd name="T13" fmla="*/ 458 h 755"/>
                  <a:gd name="T14" fmla="*/ 0 w 648"/>
                  <a:gd name="T15" fmla="*/ 0 h 755"/>
                  <a:gd name="T16" fmla="*/ 0 w 648"/>
                  <a:gd name="T17" fmla="*/ 129 h 755"/>
                  <a:gd name="T18" fmla="*/ 164 w 648"/>
                  <a:gd name="T19" fmla="*/ 129 h 755"/>
                  <a:gd name="T20" fmla="*/ 0 w 648"/>
                  <a:gd name="T21" fmla="*/ 0 h 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8" h="755">
                    <a:moveTo>
                      <a:pt x="582" y="458"/>
                    </a:moveTo>
                    <a:lnTo>
                      <a:pt x="582" y="755"/>
                    </a:lnTo>
                    <a:lnTo>
                      <a:pt x="648" y="755"/>
                    </a:lnTo>
                    <a:lnTo>
                      <a:pt x="648" y="706"/>
                    </a:lnTo>
                    <a:lnTo>
                      <a:pt x="648" y="578"/>
                    </a:lnTo>
                    <a:lnTo>
                      <a:pt x="648" y="511"/>
                    </a:lnTo>
                    <a:lnTo>
                      <a:pt x="582" y="458"/>
                    </a:lnTo>
                    <a:moveTo>
                      <a:pt x="0" y="0"/>
                    </a:moveTo>
                    <a:lnTo>
                      <a:pt x="0" y="129"/>
                    </a:lnTo>
                    <a:lnTo>
                      <a:pt x="164" y="129"/>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34" name="Freeform 26">
                <a:extLst>
                  <a:ext uri="{FF2B5EF4-FFF2-40B4-BE49-F238E27FC236}">
                    <a16:creationId xmlns:a16="http://schemas.microsoft.com/office/drawing/2014/main" id="{3597F018-B915-498A-BDBC-4605557E3E82}"/>
                  </a:ext>
                </a:extLst>
              </p:cNvPr>
              <p:cNvSpPr>
                <a:spLocks/>
              </p:cNvSpPr>
              <p:nvPr/>
            </p:nvSpPr>
            <p:spPr bwMode="auto">
              <a:xfrm>
                <a:off x="8413750" y="3805238"/>
                <a:ext cx="239713" cy="290512"/>
              </a:xfrm>
              <a:custGeom>
                <a:avLst/>
                <a:gdLst>
                  <a:gd name="T0" fmla="*/ 92 w 92"/>
                  <a:gd name="T1" fmla="*/ 11 h 112"/>
                  <a:gd name="T2" fmla="*/ 63 w 92"/>
                  <a:gd name="T3" fmla="*/ 0 h 112"/>
                  <a:gd name="T4" fmla="*/ 53 w 92"/>
                  <a:gd name="T5" fmla="*/ 25 h 112"/>
                  <a:gd name="T6" fmla="*/ 0 w 92"/>
                  <a:gd name="T7" fmla="*/ 25 h 112"/>
                  <a:gd name="T8" fmla="*/ 0 w 92"/>
                  <a:gd name="T9" fmla="*/ 112 h 112"/>
                  <a:gd name="T10" fmla="*/ 63 w 92"/>
                  <a:gd name="T11" fmla="*/ 112 h 112"/>
                  <a:gd name="T12" fmla="*/ 63 w 92"/>
                  <a:gd name="T13" fmla="*/ 62 h 112"/>
                  <a:gd name="T14" fmla="*/ 92 w 92"/>
                  <a:gd name="T15" fmla="*/ 11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2" h="112">
                    <a:moveTo>
                      <a:pt x="92" y="11"/>
                    </a:moveTo>
                    <a:cubicBezTo>
                      <a:pt x="63" y="0"/>
                      <a:pt x="63" y="0"/>
                      <a:pt x="63" y="0"/>
                    </a:cubicBezTo>
                    <a:cubicBezTo>
                      <a:pt x="53" y="25"/>
                      <a:pt x="53" y="25"/>
                      <a:pt x="53" y="25"/>
                    </a:cubicBezTo>
                    <a:cubicBezTo>
                      <a:pt x="0" y="25"/>
                      <a:pt x="0" y="25"/>
                      <a:pt x="0" y="25"/>
                    </a:cubicBezTo>
                    <a:cubicBezTo>
                      <a:pt x="0" y="112"/>
                      <a:pt x="0" y="112"/>
                      <a:pt x="0" y="112"/>
                    </a:cubicBezTo>
                    <a:cubicBezTo>
                      <a:pt x="63" y="112"/>
                      <a:pt x="63" y="112"/>
                      <a:pt x="63" y="112"/>
                    </a:cubicBezTo>
                    <a:cubicBezTo>
                      <a:pt x="63" y="62"/>
                      <a:pt x="63" y="62"/>
                      <a:pt x="63" y="62"/>
                    </a:cubicBezTo>
                    <a:cubicBezTo>
                      <a:pt x="64" y="46"/>
                      <a:pt x="69" y="18"/>
                      <a:pt x="92" y="11"/>
                    </a:cubicBezTo>
                    <a:close/>
                  </a:path>
                </a:pathLst>
              </a:custGeom>
              <a:solidFill>
                <a:srgbClr val="FFC6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35" name="Oval 27">
                <a:extLst>
                  <a:ext uri="{FF2B5EF4-FFF2-40B4-BE49-F238E27FC236}">
                    <a16:creationId xmlns:a16="http://schemas.microsoft.com/office/drawing/2014/main" id="{E6521C15-2162-459A-AD82-CE94A1DA339A}"/>
                  </a:ext>
                </a:extLst>
              </p:cNvPr>
              <p:cNvSpPr>
                <a:spLocks noChangeArrowheads="1"/>
              </p:cNvSpPr>
              <p:nvPr/>
            </p:nvSpPr>
            <p:spPr bwMode="auto">
              <a:xfrm>
                <a:off x="8405813" y="3549650"/>
                <a:ext cx="36513" cy="34925"/>
              </a:xfrm>
              <a:prstGeom prst="ellipse">
                <a:avLst/>
              </a:prstGeom>
              <a:solidFill>
                <a:srgbClr val="0101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36" name="Freeform 28">
                <a:extLst>
                  <a:ext uri="{FF2B5EF4-FFF2-40B4-BE49-F238E27FC236}">
                    <a16:creationId xmlns:a16="http://schemas.microsoft.com/office/drawing/2014/main" id="{DC6D7099-1255-4094-96EC-69B5F20950D8}"/>
                  </a:ext>
                </a:extLst>
              </p:cNvPr>
              <p:cNvSpPr>
                <a:spLocks/>
              </p:cNvSpPr>
              <p:nvPr/>
            </p:nvSpPr>
            <p:spPr bwMode="auto">
              <a:xfrm>
                <a:off x="8362950" y="3349625"/>
                <a:ext cx="241300" cy="163512"/>
              </a:xfrm>
              <a:custGeom>
                <a:avLst/>
                <a:gdLst>
                  <a:gd name="T0" fmla="*/ 0 w 152"/>
                  <a:gd name="T1" fmla="*/ 62 h 103"/>
                  <a:gd name="T2" fmla="*/ 126 w 152"/>
                  <a:gd name="T3" fmla="*/ 0 h 103"/>
                  <a:gd name="T4" fmla="*/ 152 w 152"/>
                  <a:gd name="T5" fmla="*/ 103 h 103"/>
                  <a:gd name="T6" fmla="*/ 0 w 152"/>
                  <a:gd name="T7" fmla="*/ 62 h 103"/>
                </a:gdLst>
                <a:ahLst/>
                <a:cxnLst>
                  <a:cxn ang="0">
                    <a:pos x="T0" y="T1"/>
                  </a:cxn>
                  <a:cxn ang="0">
                    <a:pos x="T2" y="T3"/>
                  </a:cxn>
                  <a:cxn ang="0">
                    <a:pos x="T4" y="T5"/>
                  </a:cxn>
                  <a:cxn ang="0">
                    <a:pos x="T6" y="T7"/>
                  </a:cxn>
                </a:cxnLst>
                <a:rect l="0" t="0" r="r" b="b"/>
                <a:pathLst>
                  <a:path w="152" h="103">
                    <a:moveTo>
                      <a:pt x="0" y="62"/>
                    </a:moveTo>
                    <a:lnTo>
                      <a:pt x="126" y="0"/>
                    </a:lnTo>
                    <a:lnTo>
                      <a:pt x="152" y="103"/>
                    </a:lnTo>
                    <a:lnTo>
                      <a:pt x="0" y="62"/>
                    </a:lnTo>
                    <a:close/>
                  </a:path>
                </a:pathLst>
              </a:custGeom>
              <a:solidFill>
                <a:srgbClr val="FFC6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37" name="Freeform 29">
                <a:extLst>
                  <a:ext uri="{FF2B5EF4-FFF2-40B4-BE49-F238E27FC236}">
                    <a16:creationId xmlns:a16="http://schemas.microsoft.com/office/drawing/2014/main" id="{05223C57-3D6C-4BA6-9A07-1C0666D3CD72}"/>
                  </a:ext>
                </a:extLst>
              </p:cNvPr>
              <p:cNvSpPr>
                <a:spLocks/>
              </p:cNvSpPr>
              <p:nvPr/>
            </p:nvSpPr>
            <p:spPr bwMode="auto">
              <a:xfrm>
                <a:off x="8193088" y="3448050"/>
                <a:ext cx="606425" cy="438150"/>
              </a:xfrm>
              <a:custGeom>
                <a:avLst/>
                <a:gdLst>
                  <a:gd name="T0" fmla="*/ 0 w 233"/>
                  <a:gd name="T1" fmla="*/ 168 h 168"/>
                  <a:gd name="T2" fmla="*/ 118 w 233"/>
                  <a:gd name="T3" fmla="*/ 168 h 168"/>
                  <a:gd name="T4" fmla="*/ 119 w 233"/>
                  <a:gd name="T5" fmla="*/ 168 h 168"/>
                  <a:gd name="T6" fmla="*/ 233 w 233"/>
                  <a:gd name="T7" fmla="*/ 0 h 168"/>
                  <a:gd name="T8" fmla="*/ 225 w 233"/>
                  <a:gd name="T9" fmla="*/ 0 h 168"/>
                  <a:gd name="T10" fmla="*/ 158 w 233"/>
                  <a:gd name="T11" fmla="*/ 0 h 168"/>
                  <a:gd name="T12" fmla="*/ 74 w 233"/>
                  <a:gd name="T13" fmla="*/ 0 h 168"/>
                  <a:gd name="T14" fmla="*/ 0 w 233"/>
                  <a:gd name="T15" fmla="*/ 0 h 168"/>
                  <a:gd name="T16" fmla="*/ 0 w 233"/>
                  <a:gd name="T17" fmla="*/ 168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3" h="168">
                    <a:moveTo>
                      <a:pt x="0" y="168"/>
                    </a:moveTo>
                    <a:cubicBezTo>
                      <a:pt x="118" y="168"/>
                      <a:pt x="118" y="168"/>
                      <a:pt x="118" y="168"/>
                    </a:cubicBezTo>
                    <a:cubicBezTo>
                      <a:pt x="119" y="168"/>
                      <a:pt x="119" y="168"/>
                      <a:pt x="119" y="168"/>
                    </a:cubicBezTo>
                    <a:cubicBezTo>
                      <a:pt x="207" y="163"/>
                      <a:pt x="233" y="90"/>
                      <a:pt x="233" y="0"/>
                    </a:cubicBezTo>
                    <a:cubicBezTo>
                      <a:pt x="225" y="0"/>
                      <a:pt x="225" y="0"/>
                      <a:pt x="225" y="0"/>
                    </a:cubicBezTo>
                    <a:cubicBezTo>
                      <a:pt x="158" y="0"/>
                      <a:pt x="158" y="0"/>
                      <a:pt x="158" y="0"/>
                    </a:cubicBezTo>
                    <a:cubicBezTo>
                      <a:pt x="74" y="0"/>
                      <a:pt x="74" y="0"/>
                      <a:pt x="74" y="0"/>
                    </a:cubicBezTo>
                    <a:cubicBezTo>
                      <a:pt x="0" y="0"/>
                      <a:pt x="0" y="0"/>
                      <a:pt x="0" y="0"/>
                    </a:cubicBezTo>
                    <a:cubicBezTo>
                      <a:pt x="0" y="168"/>
                      <a:pt x="0" y="168"/>
                      <a:pt x="0" y="168"/>
                    </a:cubicBezTo>
                  </a:path>
                </a:pathLst>
              </a:custGeom>
              <a:solidFill>
                <a:srgbClr val="FFC6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38" name="Oval 30">
                <a:extLst>
                  <a:ext uri="{FF2B5EF4-FFF2-40B4-BE49-F238E27FC236}">
                    <a16:creationId xmlns:a16="http://schemas.microsoft.com/office/drawing/2014/main" id="{0DCC092D-B829-4324-BD25-5A012E798885}"/>
                  </a:ext>
                </a:extLst>
              </p:cNvPr>
              <p:cNvSpPr>
                <a:spLocks noChangeArrowheads="1"/>
              </p:cNvSpPr>
              <p:nvPr/>
            </p:nvSpPr>
            <p:spPr bwMode="auto">
              <a:xfrm>
                <a:off x="8405813" y="3549650"/>
                <a:ext cx="36513" cy="34925"/>
              </a:xfrm>
              <a:prstGeom prst="ellipse">
                <a:avLst/>
              </a:prstGeom>
              <a:solidFill>
                <a:srgbClr val="0041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39" name="Freeform 31">
                <a:extLst>
                  <a:ext uri="{FF2B5EF4-FFF2-40B4-BE49-F238E27FC236}">
                    <a16:creationId xmlns:a16="http://schemas.microsoft.com/office/drawing/2014/main" id="{9FD9A4C6-1C1B-425C-908B-35DD9ED48A2A}"/>
                  </a:ext>
                </a:extLst>
              </p:cNvPr>
              <p:cNvSpPr>
                <a:spLocks/>
              </p:cNvSpPr>
              <p:nvPr/>
            </p:nvSpPr>
            <p:spPr bwMode="auto">
              <a:xfrm>
                <a:off x="8583613" y="887413"/>
                <a:ext cx="1431925" cy="754062"/>
              </a:xfrm>
              <a:custGeom>
                <a:avLst/>
                <a:gdLst>
                  <a:gd name="T0" fmla="*/ 145 w 550"/>
                  <a:gd name="T1" fmla="*/ 0 h 290"/>
                  <a:gd name="T2" fmla="*/ 0 w 550"/>
                  <a:gd name="T3" fmla="*/ 145 h 290"/>
                  <a:gd name="T4" fmla="*/ 145 w 550"/>
                  <a:gd name="T5" fmla="*/ 290 h 290"/>
                  <a:gd name="T6" fmla="*/ 550 w 550"/>
                  <a:gd name="T7" fmla="*/ 290 h 290"/>
                  <a:gd name="T8" fmla="*/ 162 w 550"/>
                  <a:gd name="T9" fmla="*/ 1 h 290"/>
                  <a:gd name="T10" fmla="*/ 162 w 550"/>
                  <a:gd name="T11" fmla="*/ 1 h 290"/>
                  <a:gd name="T12" fmla="*/ 162 w 550"/>
                  <a:gd name="T13" fmla="*/ 1 h 290"/>
                  <a:gd name="T14" fmla="*/ 145 w 550"/>
                  <a:gd name="T15" fmla="*/ 0 h 2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0" h="290">
                    <a:moveTo>
                      <a:pt x="145" y="0"/>
                    </a:moveTo>
                    <a:cubicBezTo>
                      <a:pt x="65" y="0"/>
                      <a:pt x="0" y="65"/>
                      <a:pt x="0" y="145"/>
                    </a:cubicBezTo>
                    <a:cubicBezTo>
                      <a:pt x="0" y="225"/>
                      <a:pt x="65" y="290"/>
                      <a:pt x="145" y="290"/>
                    </a:cubicBezTo>
                    <a:cubicBezTo>
                      <a:pt x="550" y="290"/>
                      <a:pt x="550" y="290"/>
                      <a:pt x="550" y="290"/>
                    </a:cubicBezTo>
                    <a:cubicBezTo>
                      <a:pt x="162" y="1"/>
                      <a:pt x="162" y="1"/>
                      <a:pt x="162" y="1"/>
                    </a:cubicBezTo>
                    <a:cubicBezTo>
                      <a:pt x="162" y="1"/>
                      <a:pt x="162" y="1"/>
                      <a:pt x="162" y="1"/>
                    </a:cubicBezTo>
                    <a:cubicBezTo>
                      <a:pt x="162" y="1"/>
                      <a:pt x="162" y="1"/>
                      <a:pt x="162" y="1"/>
                    </a:cubicBezTo>
                    <a:cubicBezTo>
                      <a:pt x="156" y="0"/>
                      <a:pt x="151" y="0"/>
                      <a:pt x="145" y="0"/>
                    </a:cubicBezTo>
                  </a:path>
                </a:pathLst>
              </a:custGeom>
              <a:solidFill>
                <a:srgbClr val="AAE4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40" name="Freeform 32">
                <a:extLst>
                  <a:ext uri="{FF2B5EF4-FFF2-40B4-BE49-F238E27FC236}">
                    <a16:creationId xmlns:a16="http://schemas.microsoft.com/office/drawing/2014/main" id="{9BF25292-3D16-4196-9316-3E4DCD21DC51}"/>
                  </a:ext>
                </a:extLst>
              </p:cNvPr>
              <p:cNvSpPr>
                <a:spLocks/>
              </p:cNvSpPr>
              <p:nvPr/>
            </p:nvSpPr>
            <p:spPr bwMode="auto">
              <a:xfrm>
                <a:off x="8786813" y="1511300"/>
                <a:ext cx="911225" cy="2790825"/>
              </a:xfrm>
              <a:custGeom>
                <a:avLst/>
                <a:gdLst>
                  <a:gd name="T0" fmla="*/ 17 w 350"/>
                  <a:gd name="T1" fmla="*/ 1073 h 1073"/>
                  <a:gd name="T2" fmla="*/ 0 w 350"/>
                  <a:gd name="T3" fmla="*/ 1072 h 1073"/>
                  <a:gd name="T4" fmla="*/ 11 w 350"/>
                  <a:gd name="T5" fmla="*/ 1009 h 1073"/>
                  <a:gd name="T6" fmla="*/ 10 w 350"/>
                  <a:gd name="T7" fmla="*/ 1009 h 1073"/>
                  <a:gd name="T8" fmla="*/ 123 w 350"/>
                  <a:gd name="T9" fmla="*/ 961 h 1073"/>
                  <a:gd name="T10" fmla="*/ 246 w 350"/>
                  <a:gd name="T11" fmla="*/ 692 h 1073"/>
                  <a:gd name="T12" fmla="*/ 259 w 350"/>
                  <a:gd name="T13" fmla="*/ 6 h 1073"/>
                  <a:gd name="T14" fmla="*/ 323 w 350"/>
                  <a:gd name="T15" fmla="*/ 0 h 1073"/>
                  <a:gd name="T16" fmla="*/ 308 w 350"/>
                  <a:gd name="T17" fmla="*/ 709 h 1073"/>
                  <a:gd name="T18" fmla="*/ 164 w 350"/>
                  <a:gd name="T19" fmla="*/ 1010 h 1073"/>
                  <a:gd name="T20" fmla="*/ 17 w 350"/>
                  <a:gd name="T21" fmla="*/ 1073 h 10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0" h="1073">
                    <a:moveTo>
                      <a:pt x="17" y="1073"/>
                    </a:moveTo>
                    <a:cubicBezTo>
                      <a:pt x="7" y="1073"/>
                      <a:pt x="1" y="1072"/>
                      <a:pt x="0" y="1072"/>
                    </a:cubicBezTo>
                    <a:cubicBezTo>
                      <a:pt x="11" y="1009"/>
                      <a:pt x="11" y="1009"/>
                      <a:pt x="11" y="1009"/>
                    </a:cubicBezTo>
                    <a:cubicBezTo>
                      <a:pt x="10" y="1009"/>
                      <a:pt x="10" y="1009"/>
                      <a:pt x="10" y="1009"/>
                    </a:cubicBezTo>
                    <a:cubicBezTo>
                      <a:pt x="13" y="1009"/>
                      <a:pt x="65" y="1016"/>
                      <a:pt x="123" y="961"/>
                    </a:cubicBezTo>
                    <a:cubicBezTo>
                      <a:pt x="179" y="908"/>
                      <a:pt x="220" y="818"/>
                      <a:pt x="246" y="692"/>
                    </a:cubicBezTo>
                    <a:cubicBezTo>
                      <a:pt x="281" y="522"/>
                      <a:pt x="285" y="291"/>
                      <a:pt x="259" y="6"/>
                    </a:cubicBezTo>
                    <a:cubicBezTo>
                      <a:pt x="323" y="0"/>
                      <a:pt x="323" y="0"/>
                      <a:pt x="323" y="0"/>
                    </a:cubicBezTo>
                    <a:cubicBezTo>
                      <a:pt x="350" y="294"/>
                      <a:pt x="345" y="532"/>
                      <a:pt x="308" y="709"/>
                    </a:cubicBezTo>
                    <a:cubicBezTo>
                      <a:pt x="279" y="848"/>
                      <a:pt x="231" y="949"/>
                      <a:pt x="164" y="1010"/>
                    </a:cubicBezTo>
                    <a:cubicBezTo>
                      <a:pt x="105" y="1065"/>
                      <a:pt x="46" y="1073"/>
                      <a:pt x="17" y="1073"/>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41" name="Freeform 33">
                <a:extLst>
                  <a:ext uri="{FF2B5EF4-FFF2-40B4-BE49-F238E27FC236}">
                    <a16:creationId xmlns:a16="http://schemas.microsoft.com/office/drawing/2014/main" id="{D4473BCD-7516-4703-BB61-706F3FECAA51}"/>
                  </a:ext>
                </a:extLst>
              </p:cNvPr>
              <p:cNvSpPr>
                <a:spLocks/>
              </p:cNvSpPr>
              <p:nvPr/>
            </p:nvSpPr>
            <p:spPr bwMode="auto">
              <a:xfrm>
                <a:off x="9450388" y="1343025"/>
                <a:ext cx="176213" cy="184150"/>
              </a:xfrm>
              <a:custGeom>
                <a:avLst/>
                <a:gdLst>
                  <a:gd name="T0" fmla="*/ 65 w 68"/>
                  <a:gd name="T1" fmla="*/ 32 h 71"/>
                  <a:gd name="T2" fmla="*/ 65 w 68"/>
                  <a:gd name="T3" fmla="*/ 31 h 71"/>
                  <a:gd name="T4" fmla="*/ 30 w 68"/>
                  <a:gd name="T5" fmla="*/ 2 h 71"/>
                  <a:gd name="T6" fmla="*/ 1 w 68"/>
                  <a:gd name="T7" fmla="*/ 37 h 71"/>
                  <a:gd name="T8" fmla="*/ 2 w 68"/>
                  <a:gd name="T9" fmla="*/ 38 h 71"/>
                  <a:gd name="T10" fmla="*/ 2 w 68"/>
                  <a:gd name="T11" fmla="*/ 38 h 71"/>
                  <a:gd name="T12" fmla="*/ 5 w 68"/>
                  <a:gd name="T13" fmla="*/ 71 h 71"/>
                  <a:gd name="T14" fmla="*/ 68 w 68"/>
                  <a:gd name="T15" fmla="*/ 65 h 71"/>
                  <a:gd name="T16" fmla="*/ 65 w 68"/>
                  <a:gd name="T17"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71">
                    <a:moveTo>
                      <a:pt x="65" y="32"/>
                    </a:moveTo>
                    <a:cubicBezTo>
                      <a:pt x="65" y="32"/>
                      <a:pt x="65" y="32"/>
                      <a:pt x="65" y="31"/>
                    </a:cubicBezTo>
                    <a:cubicBezTo>
                      <a:pt x="63" y="13"/>
                      <a:pt x="48" y="0"/>
                      <a:pt x="30" y="2"/>
                    </a:cubicBezTo>
                    <a:cubicBezTo>
                      <a:pt x="13" y="3"/>
                      <a:pt x="0" y="19"/>
                      <a:pt x="1" y="37"/>
                    </a:cubicBezTo>
                    <a:cubicBezTo>
                      <a:pt x="2" y="37"/>
                      <a:pt x="2" y="38"/>
                      <a:pt x="2" y="38"/>
                    </a:cubicBezTo>
                    <a:cubicBezTo>
                      <a:pt x="2" y="38"/>
                      <a:pt x="2" y="38"/>
                      <a:pt x="2" y="38"/>
                    </a:cubicBezTo>
                    <a:cubicBezTo>
                      <a:pt x="5" y="71"/>
                      <a:pt x="5" y="71"/>
                      <a:pt x="5" y="71"/>
                    </a:cubicBezTo>
                    <a:cubicBezTo>
                      <a:pt x="68" y="65"/>
                      <a:pt x="68" y="65"/>
                      <a:pt x="68" y="65"/>
                    </a:cubicBezTo>
                    <a:cubicBezTo>
                      <a:pt x="65" y="32"/>
                      <a:pt x="65" y="32"/>
                      <a:pt x="65" y="32"/>
                    </a:cubicBezTo>
                    <a:close/>
                  </a:path>
                </a:pathLst>
              </a:custGeom>
              <a:solidFill>
                <a:srgbClr val="FFC6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42" name="Freeform 34">
                <a:extLst>
                  <a:ext uri="{FF2B5EF4-FFF2-40B4-BE49-F238E27FC236}">
                    <a16:creationId xmlns:a16="http://schemas.microsoft.com/office/drawing/2014/main" id="{E1E48819-35F0-4300-A17D-9B48F344C201}"/>
                  </a:ext>
                </a:extLst>
              </p:cNvPr>
              <p:cNvSpPr>
                <a:spLocks/>
              </p:cNvSpPr>
              <p:nvPr/>
            </p:nvSpPr>
            <p:spPr bwMode="auto">
              <a:xfrm>
                <a:off x="8562975" y="6526213"/>
                <a:ext cx="444500" cy="247650"/>
              </a:xfrm>
              <a:custGeom>
                <a:avLst/>
                <a:gdLst>
                  <a:gd name="T0" fmla="*/ 280 w 280"/>
                  <a:gd name="T1" fmla="*/ 120 h 156"/>
                  <a:gd name="T2" fmla="*/ 159 w 280"/>
                  <a:gd name="T3" fmla="*/ 0 h 156"/>
                  <a:gd name="T4" fmla="*/ 0 w 280"/>
                  <a:gd name="T5" fmla="*/ 0 h 156"/>
                  <a:gd name="T6" fmla="*/ 0 w 280"/>
                  <a:gd name="T7" fmla="*/ 156 h 156"/>
                  <a:gd name="T8" fmla="*/ 280 w 280"/>
                  <a:gd name="T9" fmla="*/ 156 h 156"/>
                  <a:gd name="T10" fmla="*/ 280 w 280"/>
                  <a:gd name="T11" fmla="*/ 120 h 156"/>
                </a:gdLst>
                <a:ahLst/>
                <a:cxnLst>
                  <a:cxn ang="0">
                    <a:pos x="T0" y="T1"/>
                  </a:cxn>
                  <a:cxn ang="0">
                    <a:pos x="T2" y="T3"/>
                  </a:cxn>
                  <a:cxn ang="0">
                    <a:pos x="T4" y="T5"/>
                  </a:cxn>
                  <a:cxn ang="0">
                    <a:pos x="T6" y="T7"/>
                  </a:cxn>
                  <a:cxn ang="0">
                    <a:pos x="T8" y="T9"/>
                  </a:cxn>
                  <a:cxn ang="0">
                    <a:pos x="T10" y="T11"/>
                  </a:cxn>
                </a:cxnLst>
                <a:rect l="0" t="0" r="r" b="b"/>
                <a:pathLst>
                  <a:path w="280" h="156">
                    <a:moveTo>
                      <a:pt x="280" y="120"/>
                    </a:moveTo>
                    <a:lnTo>
                      <a:pt x="159" y="0"/>
                    </a:lnTo>
                    <a:lnTo>
                      <a:pt x="0" y="0"/>
                    </a:lnTo>
                    <a:lnTo>
                      <a:pt x="0" y="156"/>
                    </a:lnTo>
                    <a:lnTo>
                      <a:pt x="280" y="156"/>
                    </a:lnTo>
                    <a:lnTo>
                      <a:pt x="280" y="120"/>
                    </a:lnTo>
                    <a:close/>
                  </a:path>
                </a:pathLst>
              </a:custGeom>
              <a:solidFill>
                <a:srgbClr val="0041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43" name="Freeform 35">
                <a:extLst>
                  <a:ext uri="{FF2B5EF4-FFF2-40B4-BE49-F238E27FC236}">
                    <a16:creationId xmlns:a16="http://schemas.microsoft.com/office/drawing/2014/main" id="{3CD66E5F-1BE7-466B-A53F-F4FD1D0FC321}"/>
                  </a:ext>
                </a:extLst>
              </p:cNvPr>
              <p:cNvSpPr>
                <a:spLocks/>
              </p:cNvSpPr>
              <p:nvPr/>
            </p:nvSpPr>
            <p:spPr bwMode="auto">
              <a:xfrm>
                <a:off x="8562975" y="6526213"/>
                <a:ext cx="444500" cy="247650"/>
              </a:xfrm>
              <a:custGeom>
                <a:avLst/>
                <a:gdLst>
                  <a:gd name="T0" fmla="*/ 280 w 280"/>
                  <a:gd name="T1" fmla="*/ 120 h 156"/>
                  <a:gd name="T2" fmla="*/ 159 w 280"/>
                  <a:gd name="T3" fmla="*/ 0 h 156"/>
                  <a:gd name="T4" fmla="*/ 0 w 280"/>
                  <a:gd name="T5" fmla="*/ 0 h 156"/>
                  <a:gd name="T6" fmla="*/ 0 w 280"/>
                  <a:gd name="T7" fmla="*/ 156 h 156"/>
                  <a:gd name="T8" fmla="*/ 280 w 280"/>
                  <a:gd name="T9" fmla="*/ 156 h 156"/>
                  <a:gd name="T10" fmla="*/ 280 w 280"/>
                  <a:gd name="T11" fmla="*/ 120 h 156"/>
                </a:gdLst>
                <a:ahLst/>
                <a:cxnLst>
                  <a:cxn ang="0">
                    <a:pos x="T0" y="T1"/>
                  </a:cxn>
                  <a:cxn ang="0">
                    <a:pos x="T2" y="T3"/>
                  </a:cxn>
                  <a:cxn ang="0">
                    <a:pos x="T4" y="T5"/>
                  </a:cxn>
                  <a:cxn ang="0">
                    <a:pos x="T6" y="T7"/>
                  </a:cxn>
                  <a:cxn ang="0">
                    <a:pos x="T8" y="T9"/>
                  </a:cxn>
                  <a:cxn ang="0">
                    <a:pos x="T10" y="T11"/>
                  </a:cxn>
                </a:cxnLst>
                <a:rect l="0" t="0" r="r" b="b"/>
                <a:pathLst>
                  <a:path w="280" h="156">
                    <a:moveTo>
                      <a:pt x="280" y="120"/>
                    </a:moveTo>
                    <a:lnTo>
                      <a:pt x="159" y="0"/>
                    </a:lnTo>
                    <a:lnTo>
                      <a:pt x="0" y="0"/>
                    </a:lnTo>
                    <a:lnTo>
                      <a:pt x="0" y="156"/>
                    </a:lnTo>
                    <a:lnTo>
                      <a:pt x="280" y="156"/>
                    </a:lnTo>
                    <a:lnTo>
                      <a:pt x="280" y="12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44" name="Rectangle 36">
                <a:extLst>
                  <a:ext uri="{FF2B5EF4-FFF2-40B4-BE49-F238E27FC236}">
                    <a16:creationId xmlns:a16="http://schemas.microsoft.com/office/drawing/2014/main" id="{B2787744-868D-4133-A7E2-17B9F78EF3C3}"/>
                  </a:ext>
                </a:extLst>
              </p:cNvPr>
              <p:cNvSpPr>
                <a:spLocks noChangeArrowheads="1"/>
              </p:cNvSpPr>
              <p:nvPr/>
            </p:nvSpPr>
            <p:spPr bwMode="auto">
              <a:xfrm>
                <a:off x="9136063" y="5461000"/>
                <a:ext cx="252413" cy="1065212"/>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45" name="Rectangle 37">
                <a:extLst>
                  <a:ext uri="{FF2B5EF4-FFF2-40B4-BE49-F238E27FC236}">
                    <a16:creationId xmlns:a16="http://schemas.microsoft.com/office/drawing/2014/main" id="{FE386858-9993-4EFC-A2B6-AF3CB14DDB4B}"/>
                  </a:ext>
                </a:extLst>
              </p:cNvPr>
              <p:cNvSpPr>
                <a:spLocks noChangeArrowheads="1"/>
              </p:cNvSpPr>
              <p:nvPr/>
            </p:nvSpPr>
            <p:spPr bwMode="auto">
              <a:xfrm>
                <a:off x="9136063" y="5461000"/>
                <a:ext cx="252413" cy="106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46" name="Rectangle 38">
                <a:extLst>
                  <a:ext uri="{FF2B5EF4-FFF2-40B4-BE49-F238E27FC236}">
                    <a16:creationId xmlns:a16="http://schemas.microsoft.com/office/drawing/2014/main" id="{BB885D16-783C-4ABC-AB8A-76624B1BB19A}"/>
                  </a:ext>
                </a:extLst>
              </p:cNvPr>
              <p:cNvSpPr>
                <a:spLocks noChangeArrowheads="1"/>
              </p:cNvSpPr>
              <p:nvPr/>
            </p:nvSpPr>
            <p:spPr bwMode="auto">
              <a:xfrm>
                <a:off x="8562975" y="5416550"/>
                <a:ext cx="249238" cy="1109662"/>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47" name="Rectangle 39">
                <a:extLst>
                  <a:ext uri="{FF2B5EF4-FFF2-40B4-BE49-F238E27FC236}">
                    <a16:creationId xmlns:a16="http://schemas.microsoft.com/office/drawing/2014/main" id="{62F1D676-E85F-4633-99E9-7096EDD59C94}"/>
                  </a:ext>
                </a:extLst>
              </p:cNvPr>
              <p:cNvSpPr>
                <a:spLocks noChangeArrowheads="1"/>
              </p:cNvSpPr>
              <p:nvPr/>
            </p:nvSpPr>
            <p:spPr bwMode="auto">
              <a:xfrm>
                <a:off x="8562975" y="5416550"/>
                <a:ext cx="249238" cy="1109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48" name="Rectangle 40">
                <a:extLst>
                  <a:ext uri="{FF2B5EF4-FFF2-40B4-BE49-F238E27FC236}">
                    <a16:creationId xmlns:a16="http://schemas.microsoft.com/office/drawing/2014/main" id="{5FF629DA-09BC-4396-AA0C-1605BD8AEE3B}"/>
                  </a:ext>
                </a:extLst>
              </p:cNvPr>
              <p:cNvSpPr>
                <a:spLocks noChangeArrowheads="1"/>
              </p:cNvSpPr>
              <p:nvPr/>
            </p:nvSpPr>
            <p:spPr bwMode="auto">
              <a:xfrm>
                <a:off x="8299450" y="5419725"/>
                <a:ext cx="1089025" cy="249237"/>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49" name="Rectangle 41">
                <a:extLst>
                  <a:ext uri="{FF2B5EF4-FFF2-40B4-BE49-F238E27FC236}">
                    <a16:creationId xmlns:a16="http://schemas.microsoft.com/office/drawing/2014/main" id="{A2ACF431-0616-4DA7-8CC1-1D5B03947A3B}"/>
                  </a:ext>
                </a:extLst>
              </p:cNvPr>
              <p:cNvSpPr>
                <a:spLocks noChangeArrowheads="1"/>
              </p:cNvSpPr>
              <p:nvPr/>
            </p:nvSpPr>
            <p:spPr bwMode="auto">
              <a:xfrm>
                <a:off x="8299450" y="5419725"/>
                <a:ext cx="1089025" cy="249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50" name="Freeform 42">
                <a:extLst>
                  <a:ext uri="{FF2B5EF4-FFF2-40B4-BE49-F238E27FC236}">
                    <a16:creationId xmlns:a16="http://schemas.microsoft.com/office/drawing/2014/main" id="{A56294C8-678F-4564-BD83-EA09BB9E3AB7}"/>
                  </a:ext>
                </a:extLst>
              </p:cNvPr>
              <p:cNvSpPr>
                <a:spLocks/>
              </p:cNvSpPr>
              <p:nvPr/>
            </p:nvSpPr>
            <p:spPr bwMode="auto">
              <a:xfrm>
                <a:off x="8183563" y="1798638"/>
                <a:ext cx="628650" cy="376237"/>
              </a:xfrm>
              <a:custGeom>
                <a:avLst/>
                <a:gdLst>
                  <a:gd name="T0" fmla="*/ 218 w 242"/>
                  <a:gd name="T1" fmla="*/ 72 h 145"/>
                  <a:gd name="T2" fmla="*/ 178 w 242"/>
                  <a:gd name="T3" fmla="*/ 41 h 145"/>
                  <a:gd name="T4" fmla="*/ 178 w 242"/>
                  <a:gd name="T5" fmla="*/ 41 h 145"/>
                  <a:gd name="T6" fmla="*/ 178 w 242"/>
                  <a:gd name="T7" fmla="*/ 41 h 145"/>
                  <a:gd name="T8" fmla="*/ 137 w 242"/>
                  <a:gd name="T9" fmla="*/ 0 h 145"/>
                  <a:gd name="T10" fmla="*/ 100 w 242"/>
                  <a:gd name="T11" fmla="*/ 21 h 145"/>
                  <a:gd name="T12" fmla="*/ 87 w 242"/>
                  <a:gd name="T13" fmla="*/ 19 h 145"/>
                  <a:gd name="T14" fmla="*/ 49 w 242"/>
                  <a:gd name="T15" fmla="*/ 58 h 145"/>
                  <a:gd name="T16" fmla="*/ 49 w 242"/>
                  <a:gd name="T17" fmla="*/ 58 h 145"/>
                  <a:gd name="T18" fmla="*/ 44 w 242"/>
                  <a:gd name="T19" fmla="*/ 58 h 145"/>
                  <a:gd name="T20" fmla="*/ 0 w 242"/>
                  <a:gd name="T21" fmla="*/ 101 h 145"/>
                  <a:gd name="T22" fmla="*/ 44 w 242"/>
                  <a:gd name="T23" fmla="*/ 145 h 145"/>
                  <a:gd name="T24" fmla="*/ 204 w 242"/>
                  <a:gd name="T25" fmla="*/ 145 h 145"/>
                  <a:gd name="T26" fmla="*/ 242 w 242"/>
                  <a:gd name="T27" fmla="*/ 107 h 145"/>
                  <a:gd name="T28" fmla="*/ 218 w 242"/>
                  <a:gd name="T29" fmla="*/ 72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2" h="145">
                    <a:moveTo>
                      <a:pt x="218" y="72"/>
                    </a:moveTo>
                    <a:cubicBezTo>
                      <a:pt x="213" y="54"/>
                      <a:pt x="197" y="41"/>
                      <a:pt x="178" y="41"/>
                    </a:cubicBezTo>
                    <a:cubicBezTo>
                      <a:pt x="178" y="41"/>
                      <a:pt x="178" y="41"/>
                      <a:pt x="178" y="41"/>
                    </a:cubicBezTo>
                    <a:cubicBezTo>
                      <a:pt x="178" y="41"/>
                      <a:pt x="178" y="41"/>
                      <a:pt x="178" y="41"/>
                    </a:cubicBezTo>
                    <a:cubicBezTo>
                      <a:pt x="178" y="18"/>
                      <a:pt x="159" y="0"/>
                      <a:pt x="137" y="0"/>
                    </a:cubicBezTo>
                    <a:cubicBezTo>
                      <a:pt x="121" y="0"/>
                      <a:pt x="107" y="8"/>
                      <a:pt x="100" y="21"/>
                    </a:cubicBezTo>
                    <a:cubicBezTo>
                      <a:pt x="96" y="20"/>
                      <a:pt x="92" y="19"/>
                      <a:pt x="87" y="19"/>
                    </a:cubicBezTo>
                    <a:cubicBezTo>
                      <a:pt x="66" y="19"/>
                      <a:pt x="49" y="36"/>
                      <a:pt x="49" y="58"/>
                    </a:cubicBezTo>
                    <a:cubicBezTo>
                      <a:pt x="49" y="58"/>
                      <a:pt x="49" y="58"/>
                      <a:pt x="49" y="58"/>
                    </a:cubicBezTo>
                    <a:cubicBezTo>
                      <a:pt x="47" y="58"/>
                      <a:pt x="45" y="58"/>
                      <a:pt x="44" y="58"/>
                    </a:cubicBezTo>
                    <a:cubicBezTo>
                      <a:pt x="19" y="58"/>
                      <a:pt x="0" y="77"/>
                      <a:pt x="0" y="101"/>
                    </a:cubicBezTo>
                    <a:cubicBezTo>
                      <a:pt x="0" y="125"/>
                      <a:pt x="19" y="145"/>
                      <a:pt x="44" y="145"/>
                    </a:cubicBezTo>
                    <a:cubicBezTo>
                      <a:pt x="204" y="145"/>
                      <a:pt x="204" y="145"/>
                      <a:pt x="204" y="145"/>
                    </a:cubicBezTo>
                    <a:cubicBezTo>
                      <a:pt x="225" y="145"/>
                      <a:pt x="242" y="128"/>
                      <a:pt x="242" y="107"/>
                    </a:cubicBezTo>
                    <a:cubicBezTo>
                      <a:pt x="242" y="91"/>
                      <a:pt x="232" y="78"/>
                      <a:pt x="218" y="7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51" name="Freeform 43">
                <a:extLst>
                  <a:ext uri="{FF2B5EF4-FFF2-40B4-BE49-F238E27FC236}">
                    <a16:creationId xmlns:a16="http://schemas.microsoft.com/office/drawing/2014/main" id="{A046905F-FF2B-4E2F-88D2-B146C12FCC45}"/>
                  </a:ext>
                </a:extLst>
              </p:cNvPr>
              <p:cNvSpPr>
                <a:spLocks/>
              </p:cNvSpPr>
              <p:nvPr/>
            </p:nvSpPr>
            <p:spPr bwMode="auto">
              <a:xfrm>
                <a:off x="10671175" y="617538"/>
                <a:ext cx="546100" cy="317500"/>
              </a:xfrm>
              <a:custGeom>
                <a:avLst/>
                <a:gdLst>
                  <a:gd name="T0" fmla="*/ 21 w 210"/>
                  <a:gd name="T1" fmla="*/ 61 h 122"/>
                  <a:gd name="T2" fmla="*/ 56 w 210"/>
                  <a:gd name="T3" fmla="*/ 35 h 122"/>
                  <a:gd name="T4" fmla="*/ 56 w 210"/>
                  <a:gd name="T5" fmla="*/ 35 h 122"/>
                  <a:gd name="T6" fmla="*/ 56 w 210"/>
                  <a:gd name="T7" fmla="*/ 35 h 122"/>
                  <a:gd name="T8" fmla="*/ 91 w 210"/>
                  <a:gd name="T9" fmla="*/ 0 h 122"/>
                  <a:gd name="T10" fmla="*/ 123 w 210"/>
                  <a:gd name="T11" fmla="*/ 18 h 122"/>
                  <a:gd name="T12" fmla="*/ 134 w 210"/>
                  <a:gd name="T13" fmla="*/ 16 h 122"/>
                  <a:gd name="T14" fmla="*/ 167 w 210"/>
                  <a:gd name="T15" fmla="*/ 49 h 122"/>
                  <a:gd name="T16" fmla="*/ 167 w 210"/>
                  <a:gd name="T17" fmla="*/ 49 h 122"/>
                  <a:gd name="T18" fmla="*/ 172 w 210"/>
                  <a:gd name="T19" fmla="*/ 49 h 122"/>
                  <a:gd name="T20" fmla="*/ 210 w 210"/>
                  <a:gd name="T21" fmla="*/ 85 h 122"/>
                  <a:gd name="T22" fmla="*/ 172 w 210"/>
                  <a:gd name="T23" fmla="*/ 122 h 122"/>
                  <a:gd name="T24" fmla="*/ 33 w 210"/>
                  <a:gd name="T25" fmla="*/ 122 h 122"/>
                  <a:gd name="T26" fmla="*/ 0 w 210"/>
                  <a:gd name="T27" fmla="*/ 90 h 122"/>
                  <a:gd name="T28" fmla="*/ 21 w 210"/>
                  <a:gd name="T29" fmla="*/ 61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0" h="122">
                    <a:moveTo>
                      <a:pt x="21" y="61"/>
                    </a:moveTo>
                    <a:cubicBezTo>
                      <a:pt x="25" y="46"/>
                      <a:pt x="39" y="35"/>
                      <a:pt x="56" y="35"/>
                    </a:cubicBezTo>
                    <a:cubicBezTo>
                      <a:pt x="56" y="35"/>
                      <a:pt x="56" y="35"/>
                      <a:pt x="56" y="35"/>
                    </a:cubicBezTo>
                    <a:cubicBezTo>
                      <a:pt x="56" y="35"/>
                      <a:pt x="56" y="35"/>
                      <a:pt x="56" y="35"/>
                    </a:cubicBezTo>
                    <a:cubicBezTo>
                      <a:pt x="56" y="16"/>
                      <a:pt x="72" y="0"/>
                      <a:pt x="91" y="0"/>
                    </a:cubicBezTo>
                    <a:cubicBezTo>
                      <a:pt x="105" y="0"/>
                      <a:pt x="117" y="8"/>
                      <a:pt x="123" y="18"/>
                    </a:cubicBezTo>
                    <a:cubicBezTo>
                      <a:pt x="126" y="17"/>
                      <a:pt x="130" y="16"/>
                      <a:pt x="134" y="16"/>
                    </a:cubicBezTo>
                    <a:cubicBezTo>
                      <a:pt x="152" y="16"/>
                      <a:pt x="167" y="31"/>
                      <a:pt x="167" y="49"/>
                    </a:cubicBezTo>
                    <a:cubicBezTo>
                      <a:pt x="167" y="49"/>
                      <a:pt x="167" y="49"/>
                      <a:pt x="167" y="49"/>
                    </a:cubicBezTo>
                    <a:cubicBezTo>
                      <a:pt x="169" y="49"/>
                      <a:pt x="170" y="49"/>
                      <a:pt x="172" y="49"/>
                    </a:cubicBezTo>
                    <a:cubicBezTo>
                      <a:pt x="193" y="49"/>
                      <a:pt x="210" y="65"/>
                      <a:pt x="210" y="85"/>
                    </a:cubicBezTo>
                    <a:cubicBezTo>
                      <a:pt x="210" y="106"/>
                      <a:pt x="193" y="122"/>
                      <a:pt x="172" y="122"/>
                    </a:cubicBezTo>
                    <a:cubicBezTo>
                      <a:pt x="33" y="122"/>
                      <a:pt x="33" y="122"/>
                      <a:pt x="33" y="122"/>
                    </a:cubicBezTo>
                    <a:cubicBezTo>
                      <a:pt x="15" y="122"/>
                      <a:pt x="0" y="108"/>
                      <a:pt x="0" y="90"/>
                    </a:cubicBezTo>
                    <a:cubicBezTo>
                      <a:pt x="0" y="77"/>
                      <a:pt x="9" y="65"/>
                      <a:pt x="21" y="6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52" name="Freeform 44">
                <a:extLst>
                  <a:ext uri="{FF2B5EF4-FFF2-40B4-BE49-F238E27FC236}">
                    <a16:creationId xmlns:a16="http://schemas.microsoft.com/office/drawing/2014/main" id="{EE0E3E68-FDD6-48EC-8BBB-9C28CCFFF762}"/>
                  </a:ext>
                </a:extLst>
              </p:cNvPr>
              <p:cNvSpPr>
                <a:spLocks/>
              </p:cNvSpPr>
              <p:nvPr/>
            </p:nvSpPr>
            <p:spPr bwMode="auto">
              <a:xfrm>
                <a:off x="9077325" y="4816475"/>
                <a:ext cx="217488" cy="212725"/>
              </a:xfrm>
              <a:custGeom>
                <a:avLst/>
                <a:gdLst>
                  <a:gd name="T0" fmla="*/ 29 w 83"/>
                  <a:gd name="T1" fmla="*/ 72 h 82"/>
                  <a:gd name="T2" fmla="*/ 30 w 83"/>
                  <a:gd name="T3" fmla="*/ 73 h 82"/>
                  <a:gd name="T4" fmla="*/ 74 w 83"/>
                  <a:gd name="T5" fmla="*/ 62 h 82"/>
                  <a:gd name="T6" fmla="*/ 63 w 83"/>
                  <a:gd name="T7" fmla="*/ 18 h 82"/>
                  <a:gd name="T8" fmla="*/ 62 w 83"/>
                  <a:gd name="T9" fmla="*/ 17 h 82"/>
                  <a:gd name="T10" fmla="*/ 62 w 83"/>
                  <a:gd name="T11" fmla="*/ 17 h 82"/>
                  <a:gd name="T12" fmla="*/ 33 w 83"/>
                  <a:gd name="T13" fmla="*/ 0 h 82"/>
                  <a:gd name="T14" fmla="*/ 0 w 83"/>
                  <a:gd name="T15" fmla="*/ 55 h 82"/>
                  <a:gd name="T16" fmla="*/ 29 w 83"/>
                  <a:gd name="T17" fmla="*/ 72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82">
                    <a:moveTo>
                      <a:pt x="29" y="72"/>
                    </a:moveTo>
                    <a:cubicBezTo>
                      <a:pt x="29" y="72"/>
                      <a:pt x="30" y="73"/>
                      <a:pt x="30" y="73"/>
                    </a:cubicBezTo>
                    <a:cubicBezTo>
                      <a:pt x="46" y="82"/>
                      <a:pt x="65" y="77"/>
                      <a:pt x="74" y="62"/>
                    </a:cubicBezTo>
                    <a:cubicBezTo>
                      <a:pt x="83" y="47"/>
                      <a:pt x="78" y="27"/>
                      <a:pt x="63" y="18"/>
                    </a:cubicBezTo>
                    <a:cubicBezTo>
                      <a:pt x="62" y="18"/>
                      <a:pt x="62" y="18"/>
                      <a:pt x="62" y="17"/>
                    </a:cubicBezTo>
                    <a:cubicBezTo>
                      <a:pt x="62" y="17"/>
                      <a:pt x="62" y="17"/>
                      <a:pt x="62" y="17"/>
                    </a:cubicBezTo>
                    <a:cubicBezTo>
                      <a:pt x="33" y="0"/>
                      <a:pt x="33" y="0"/>
                      <a:pt x="33" y="0"/>
                    </a:cubicBezTo>
                    <a:cubicBezTo>
                      <a:pt x="0" y="55"/>
                      <a:pt x="0" y="55"/>
                      <a:pt x="0" y="55"/>
                    </a:cubicBezTo>
                    <a:cubicBezTo>
                      <a:pt x="29" y="72"/>
                      <a:pt x="29" y="72"/>
                      <a:pt x="29" y="72"/>
                    </a:cubicBezTo>
                    <a:close/>
                  </a:path>
                </a:pathLst>
              </a:custGeom>
              <a:solidFill>
                <a:srgbClr val="FFC6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53" name="Rectangle 45">
                <a:extLst>
                  <a:ext uri="{FF2B5EF4-FFF2-40B4-BE49-F238E27FC236}">
                    <a16:creationId xmlns:a16="http://schemas.microsoft.com/office/drawing/2014/main" id="{220D9944-6462-4719-87CF-C589509806DF}"/>
                  </a:ext>
                </a:extLst>
              </p:cNvPr>
              <p:cNvSpPr>
                <a:spLocks noChangeArrowheads="1"/>
              </p:cNvSpPr>
              <p:nvPr/>
            </p:nvSpPr>
            <p:spPr bwMode="auto">
              <a:xfrm>
                <a:off x="7880350" y="4425950"/>
                <a:ext cx="1017588" cy="1398587"/>
              </a:xfrm>
              <a:prstGeom prst="rect">
                <a:avLst/>
              </a:prstGeom>
              <a:solidFill>
                <a:srgbClr val="66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54" name="Rectangle 46">
                <a:extLst>
                  <a:ext uri="{FF2B5EF4-FFF2-40B4-BE49-F238E27FC236}">
                    <a16:creationId xmlns:a16="http://schemas.microsoft.com/office/drawing/2014/main" id="{5C45618B-AEDD-46AE-8314-66D3B38F30E0}"/>
                  </a:ext>
                </a:extLst>
              </p:cNvPr>
              <p:cNvSpPr>
                <a:spLocks noChangeArrowheads="1"/>
              </p:cNvSpPr>
              <p:nvPr/>
            </p:nvSpPr>
            <p:spPr bwMode="auto">
              <a:xfrm>
                <a:off x="7880350" y="4425950"/>
                <a:ext cx="1017588" cy="1398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55" name="Rectangle 47">
                <a:extLst>
                  <a:ext uri="{FF2B5EF4-FFF2-40B4-BE49-F238E27FC236}">
                    <a16:creationId xmlns:a16="http://schemas.microsoft.com/office/drawing/2014/main" id="{3F06E6D9-4471-4323-ACB7-8905389AFF01}"/>
                  </a:ext>
                </a:extLst>
              </p:cNvPr>
              <p:cNvSpPr>
                <a:spLocks noChangeArrowheads="1"/>
              </p:cNvSpPr>
              <p:nvPr/>
            </p:nvSpPr>
            <p:spPr bwMode="auto">
              <a:xfrm>
                <a:off x="7880350" y="5684838"/>
                <a:ext cx="179388" cy="1089025"/>
              </a:xfrm>
              <a:prstGeom prst="rect">
                <a:avLst/>
              </a:prstGeom>
              <a:solidFill>
                <a:srgbClr val="66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56" name="Rectangle 48">
                <a:extLst>
                  <a:ext uri="{FF2B5EF4-FFF2-40B4-BE49-F238E27FC236}">
                    <a16:creationId xmlns:a16="http://schemas.microsoft.com/office/drawing/2014/main" id="{A6C91D2C-A816-4655-8BB1-0FA9D47E16DB}"/>
                  </a:ext>
                </a:extLst>
              </p:cNvPr>
              <p:cNvSpPr>
                <a:spLocks noChangeArrowheads="1"/>
              </p:cNvSpPr>
              <p:nvPr/>
            </p:nvSpPr>
            <p:spPr bwMode="auto">
              <a:xfrm>
                <a:off x="7880350" y="5684838"/>
                <a:ext cx="179388" cy="108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57" name="Freeform 49">
                <a:extLst>
                  <a:ext uri="{FF2B5EF4-FFF2-40B4-BE49-F238E27FC236}">
                    <a16:creationId xmlns:a16="http://schemas.microsoft.com/office/drawing/2014/main" id="{E9A1B398-9FCB-430C-A5AD-99F75E76C4FD}"/>
                  </a:ext>
                </a:extLst>
              </p:cNvPr>
              <p:cNvSpPr>
                <a:spLocks/>
              </p:cNvSpPr>
              <p:nvPr/>
            </p:nvSpPr>
            <p:spPr bwMode="auto">
              <a:xfrm>
                <a:off x="9136063" y="6526213"/>
                <a:ext cx="444500" cy="247650"/>
              </a:xfrm>
              <a:custGeom>
                <a:avLst/>
                <a:gdLst>
                  <a:gd name="T0" fmla="*/ 280 w 280"/>
                  <a:gd name="T1" fmla="*/ 120 h 156"/>
                  <a:gd name="T2" fmla="*/ 160 w 280"/>
                  <a:gd name="T3" fmla="*/ 0 h 156"/>
                  <a:gd name="T4" fmla="*/ 0 w 280"/>
                  <a:gd name="T5" fmla="*/ 0 h 156"/>
                  <a:gd name="T6" fmla="*/ 0 w 280"/>
                  <a:gd name="T7" fmla="*/ 156 h 156"/>
                  <a:gd name="T8" fmla="*/ 280 w 280"/>
                  <a:gd name="T9" fmla="*/ 156 h 156"/>
                  <a:gd name="T10" fmla="*/ 280 w 280"/>
                  <a:gd name="T11" fmla="*/ 120 h 156"/>
                </a:gdLst>
                <a:ahLst/>
                <a:cxnLst>
                  <a:cxn ang="0">
                    <a:pos x="T0" y="T1"/>
                  </a:cxn>
                  <a:cxn ang="0">
                    <a:pos x="T2" y="T3"/>
                  </a:cxn>
                  <a:cxn ang="0">
                    <a:pos x="T4" y="T5"/>
                  </a:cxn>
                  <a:cxn ang="0">
                    <a:pos x="T6" y="T7"/>
                  </a:cxn>
                  <a:cxn ang="0">
                    <a:pos x="T8" y="T9"/>
                  </a:cxn>
                  <a:cxn ang="0">
                    <a:pos x="T10" y="T11"/>
                  </a:cxn>
                </a:cxnLst>
                <a:rect l="0" t="0" r="r" b="b"/>
                <a:pathLst>
                  <a:path w="280" h="156">
                    <a:moveTo>
                      <a:pt x="280" y="120"/>
                    </a:moveTo>
                    <a:lnTo>
                      <a:pt x="160" y="0"/>
                    </a:lnTo>
                    <a:lnTo>
                      <a:pt x="0" y="0"/>
                    </a:lnTo>
                    <a:lnTo>
                      <a:pt x="0" y="156"/>
                    </a:lnTo>
                    <a:lnTo>
                      <a:pt x="280" y="156"/>
                    </a:lnTo>
                    <a:lnTo>
                      <a:pt x="280" y="120"/>
                    </a:lnTo>
                    <a:close/>
                  </a:path>
                </a:pathLst>
              </a:custGeom>
              <a:solidFill>
                <a:srgbClr val="0041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58" name="Freeform 50">
                <a:extLst>
                  <a:ext uri="{FF2B5EF4-FFF2-40B4-BE49-F238E27FC236}">
                    <a16:creationId xmlns:a16="http://schemas.microsoft.com/office/drawing/2014/main" id="{58B8DA1A-7C10-4028-9B02-81F278A56087}"/>
                  </a:ext>
                </a:extLst>
              </p:cNvPr>
              <p:cNvSpPr>
                <a:spLocks/>
              </p:cNvSpPr>
              <p:nvPr/>
            </p:nvSpPr>
            <p:spPr bwMode="auto">
              <a:xfrm>
                <a:off x="9136063" y="6526213"/>
                <a:ext cx="444500" cy="247650"/>
              </a:xfrm>
              <a:custGeom>
                <a:avLst/>
                <a:gdLst>
                  <a:gd name="T0" fmla="*/ 280 w 280"/>
                  <a:gd name="T1" fmla="*/ 120 h 156"/>
                  <a:gd name="T2" fmla="*/ 160 w 280"/>
                  <a:gd name="T3" fmla="*/ 0 h 156"/>
                  <a:gd name="T4" fmla="*/ 0 w 280"/>
                  <a:gd name="T5" fmla="*/ 0 h 156"/>
                  <a:gd name="T6" fmla="*/ 0 w 280"/>
                  <a:gd name="T7" fmla="*/ 156 h 156"/>
                  <a:gd name="T8" fmla="*/ 280 w 280"/>
                  <a:gd name="T9" fmla="*/ 156 h 156"/>
                  <a:gd name="T10" fmla="*/ 280 w 280"/>
                  <a:gd name="T11" fmla="*/ 120 h 156"/>
                </a:gdLst>
                <a:ahLst/>
                <a:cxnLst>
                  <a:cxn ang="0">
                    <a:pos x="T0" y="T1"/>
                  </a:cxn>
                  <a:cxn ang="0">
                    <a:pos x="T2" y="T3"/>
                  </a:cxn>
                  <a:cxn ang="0">
                    <a:pos x="T4" y="T5"/>
                  </a:cxn>
                  <a:cxn ang="0">
                    <a:pos x="T6" y="T7"/>
                  </a:cxn>
                  <a:cxn ang="0">
                    <a:pos x="T8" y="T9"/>
                  </a:cxn>
                  <a:cxn ang="0">
                    <a:pos x="T10" y="T11"/>
                  </a:cxn>
                </a:cxnLst>
                <a:rect l="0" t="0" r="r" b="b"/>
                <a:pathLst>
                  <a:path w="280" h="156">
                    <a:moveTo>
                      <a:pt x="280" y="120"/>
                    </a:moveTo>
                    <a:lnTo>
                      <a:pt x="160" y="0"/>
                    </a:lnTo>
                    <a:lnTo>
                      <a:pt x="0" y="0"/>
                    </a:lnTo>
                    <a:lnTo>
                      <a:pt x="0" y="156"/>
                    </a:lnTo>
                    <a:lnTo>
                      <a:pt x="280" y="156"/>
                    </a:lnTo>
                    <a:lnTo>
                      <a:pt x="280" y="12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59" name="Rectangle 51">
                <a:extLst>
                  <a:ext uri="{FF2B5EF4-FFF2-40B4-BE49-F238E27FC236}">
                    <a16:creationId xmlns:a16="http://schemas.microsoft.com/office/drawing/2014/main" id="{FF353C86-CE92-4E7E-8675-DCC65A22B6DC}"/>
                  </a:ext>
                </a:extLst>
              </p:cNvPr>
              <p:cNvSpPr>
                <a:spLocks noChangeArrowheads="1"/>
              </p:cNvSpPr>
              <p:nvPr/>
            </p:nvSpPr>
            <p:spPr bwMode="auto">
              <a:xfrm>
                <a:off x="8721725" y="5684838"/>
                <a:ext cx="176213" cy="1089025"/>
              </a:xfrm>
              <a:prstGeom prst="rect">
                <a:avLst/>
              </a:prstGeom>
              <a:solidFill>
                <a:srgbClr val="66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60" name="Rectangle 52">
                <a:extLst>
                  <a:ext uri="{FF2B5EF4-FFF2-40B4-BE49-F238E27FC236}">
                    <a16:creationId xmlns:a16="http://schemas.microsoft.com/office/drawing/2014/main" id="{C343377E-4337-46E1-8450-F6340FDD7DC3}"/>
                  </a:ext>
                </a:extLst>
              </p:cNvPr>
              <p:cNvSpPr>
                <a:spLocks noChangeArrowheads="1"/>
              </p:cNvSpPr>
              <p:nvPr/>
            </p:nvSpPr>
            <p:spPr bwMode="auto">
              <a:xfrm>
                <a:off x="8721725" y="5684838"/>
                <a:ext cx="176213" cy="108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61" name="Rectangle 53">
                <a:extLst>
                  <a:ext uri="{FF2B5EF4-FFF2-40B4-BE49-F238E27FC236}">
                    <a16:creationId xmlns:a16="http://schemas.microsoft.com/office/drawing/2014/main" id="{8BD948CC-9D2E-481B-8B4F-BA68A583DE6B}"/>
                  </a:ext>
                </a:extLst>
              </p:cNvPr>
              <p:cNvSpPr>
                <a:spLocks noChangeArrowheads="1"/>
              </p:cNvSpPr>
              <p:nvPr/>
            </p:nvSpPr>
            <p:spPr bwMode="auto">
              <a:xfrm>
                <a:off x="8283575" y="5684838"/>
                <a:ext cx="177800" cy="1089025"/>
              </a:xfrm>
              <a:prstGeom prst="rect">
                <a:avLst/>
              </a:prstGeom>
              <a:solidFill>
                <a:srgbClr val="66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62" name="Rectangle 54">
                <a:extLst>
                  <a:ext uri="{FF2B5EF4-FFF2-40B4-BE49-F238E27FC236}">
                    <a16:creationId xmlns:a16="http://schemas.microsoft.com/office/drawing/2014/main" id="{53D156DB-DCAA-4CA2-82B1-FA7F1E443F6D}"/>
                  </a:ext>
                </a:extLst>
              </p:cNvPr>
              <p:cNvSpPr>
                <a:spLocks noChangeArrowheads="1"/>
              </p:cNvSpPr>
              <p:nvPr/>
            </p:nvSpPr>
            <p:spPr bwMode="auto">
              <a:xfrm>
                <a:off x="8283575" y="5684838"/>
                <a:ext cx="177800" cy="108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63" name="Rectangle 55">
                <a:extLst>
                  <a:ext uri="{FF2B5EF4-FFF2-40B4-BE49-F238E27FC236}">
                    <a16:creationId xmlns:a16="http://schemas.microsoft.com/office/drawing/2014/main" id="{91408BE1-3843-40C9-B5F2-9ECE098E8F43}"/>
                  </a:ext>
                </a:extLst>
              </p:cNvPr>
              <p:cNvSpPr>
                <a:spLocks noChangeArrowheads="1"/>
              </p:cNvSpPr>
              <p:nvPr/>
            </p:nvSpPr>
            <p:spPr bwMode="auto">
              <a:xfrm>
                <a:off x="9121775" y="5684838"/>
                <a:ext cx="177800" cy="1089025"/>
              </a:xfrm>
              <a:prstGeom prst="rect">
                <a:avLst/>
              </a:prstGeom>
              <a:solidFill>
                <a:srgbClr val="66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64" name="Rectangle 56">
                <a:extLst>
                  <a:ext uri="{FF2B5EF4-FFF2-40B4-BE49-F238E27FC236}">
                    <a16:creationId xmlns:a16="http://schemas.microsoft.com/office/drawing/2014/main" id="{FDD84876-2982-4A58-A1E5-9A597CB2ED42}"/>
                  </a:ext>
                </a:extLst>
              </p:cNvPr>
              <p:cNvSpPr>
                <a:spLocks noChangeArrowheads="1"/>
              </p:cNvSpPr>
              <p:nvPr/>
            </p:nvSpPr>
            <p:spPr bwMode="auto">
              <a:xfrm>
                <a:off x="9121775" y="5684838"/>
                <a:ext cx="177800" cy="108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65" name="Rectangle 57">
                <a:extLst>
                  <a:ext uri="{FF2B5EF4-FFF2-40B4-BE49-F238E27FC236}">
                    <a16:creationId xmlns:a16="http://schemas.microsoft.com/office/drawing/2014/main" id="{E2A5583A-11E0-432E-A70D-036F24A4CD8B}"/>
                  </a:ext>
                </a:extLst>
              </p:cNvPr>
              <p:cNvSpPr>
                <a:spLocks noChangeArrowheads="1"/>
              </p:cNvSpPr>
              <p:nvPr/>
            </p:nvSpPr>
            <p:spPr bwMode="auto">
              <a:xfrm>
                <a:off x="8604250" y="5664200"/>
                <a:ext cx="695325" cy="160337"/>
              </a:xfrm>
              <a:prstGeom prst="rect">
                <a:avLst/>
              </a:prstGeom>
              <a:solidFill>
                <a:srgbClr val="66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66" name="Rectangle 58">
                <a:extLst>
                  <a:ext uri="{FF2B5EF4-FFF2-40B4-BE49-F238E27FC236}">
                    <a16:creationId xmlns:a16="http://schemas.microsoft.com/office/drawing/2014/main" id="{832E2355-4707-4EF8-A673-9CAE87AA11EA}"/>
                  </a:ext>
                </a:extLst>
              </p:cNvPr>
              <p:cNvSpPr>
                <a:spLocks noChangeArrowheads="1"/>
              </p:cNvSpPr>
              <p:nvPr/>
            </p:nvSpPr>
            <p:spPr bwMode="auto">
              <a:xfrm>
                <a:off x="8604250" y="5664200"/>
                <a:ext cx="695325" cy="160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67" name="Freeform 59">
                <a:extLst>
                  <a:ext uri="{FF2B5EF4-FFF2-40B4-BE49-F238E27FC236}">
                    <a16:creationId xmlns:a16="http://schemas.microsoft.com/office/drawing/2014/main" id="{18B1DF6C-6500-4E25-9B39-B23EEF45FB87}"/>
                  </a:ext>
                </a:extLst>
              </p:cNvPr>
              <p:cNvSpPr>
                <a:spLocks/>
              </p:cNvSpPr>
              <p:nvPr/>
            </p:nvSpPr>
            <p:spPr bwMode="auto">
              <a:xfrm>
                <a:off x="8810625" y="4425950"/>
                <a:ext cx="87313" cy="1238250"/>
              </a:xfrm>
              <a:custGeom>
                <a:avLst/>
                <a:gdLst>
                  <a:gd name="T0" fmla="*/ 55 w 55"/>
                  <a:gd name="T1" fmla="*/ 0 h 780"/>
                  <a:gd name="T2" fmla="*/ 0 w 55"/>
                  <a:gd name="T3" fmla="*/ 0 h 780"/>
                  <a:gd name="T4" fmla="*/ 0 w 55"/>
                  <a:gd name="T5" fmla="*/ 624 h 780"/>
                  <a:gd name="T6" fmla="*/ 0 w 55"/>
                  <a:gd name="T7" fmla="*/ 780 h 780"/>
                  <a:gd name="T8" fmla="*/ 55 w 55"/>
                  <a:gd name="T9" fmla="*/ 780 h 780"/>
                  <a:gd name="T10" fmla="*/ 55 w 55"/>
                  <a:gd name="T11" fmla="*/ 626 h 780"/>
                  <a:gd name="T12" fmla="*/ 55 w 55"/>
                  <a:gd name="T13" fmla="*/ 0 h 780"/>
                </a:gdLst>
                <a:ahLst/>
                <a:cxnLst>
                  <a:cxn ang="0">
                    <a:pos x="T0" y="T1"/>
                  </a:cxn>
                  <a:cxn ang="0">
                    <a:pos x="T2" y="T3"/>
                  </a:cxn>
                  <a:cxn ang="0">
                    <a:pos x="T4" y="T5"/>
                  </a:cxn>
                  <a:cxn ang="0">
                    <a:pos x="T6" y="T7"/>
                  </a:cxn>
                  <a:cxn ang="0">
                    <a:pos x="T8" y="T9"/>
                  </a:cxn>
                  <a:cxn ang="0">
                    <a:pos x="T10" y="T11"/>
                  </a:cxn>
                  <a:cxn ang="0">
                    <a:pos x="T12" y="T13"/>
                  </a:cxn>
                </a:cxnLst>
                <a:rect l="0" t="0" r="r" b="b"/>
                <a:pathLst>
                  <a:path w="55" h="780">
                    <a:moveTo>
                      <a:pt x="55" y="0"/>
                    </a:moveTo>
                    <a:lnTo>
                      <a:pt x="0" y="0"/>
                    </a:lnTo>
                    <a:lnTo>
                      <a:pt x="0" y="624"/>
                    </a:lnTo>
                    <a:lnTo>
                      <a:pt x="0" y="780"/>
                    </a:lnTo>
                    <a:lnTo>
                      <a:pt x="55" y="780"/>
                    </a:lnTo>
                    <a:lnTo>
                      <a:pt x="55" y="626"/>
                    </a:lnTo>
                    <a:lnTo>
                      <a:pt x="55" y="0"/>
                    </a:lnTo>
                    <a:close/>
                  </a:path>
                </a:pathLst>
              </a:custGeom>
              <a:solidFill>
                <a:srgbClr val="3214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68" name="Freeform 60">
                <a:extLst>
                  <a:ext uri="{FF2B5EF4-FFF2-40B4-BE49-F238E27FC236}">
                    <a16:creationId xmlns:a16="http://schemas.microsoft.com/office/drawing/2014/main" id="{012CB73E-62DD-475F-AE0D-C95221C4A397}"/>
                  </a:ext>
                </a:extLst>
              </p:cNvPr>
              <p:cNvSpPr>
                <a:spLocks/>
              </p:cNvSpPr>
              <p:nvPr/>
            </p:nvSpPr>
            <p:spPr bwMode="auto">
              <a:xfrm>
                <a:off x="8810625" y="4425950"/>
                <a:ext cx="87313" cy="1238250"/>
              </a:xfrm>
              <a:custGeom>
                <a:avLst/>
                <a:gdLst>
                  <a:gd name="T0" fmla="*/ 55 w 55"/>
                  <a:gd name="T1" fmla="*/ 0 h 780"/>
                  <a:gd name="T2" fmla="*/ 0 w 55"/>
                  <a:gd name="T3" fmla="*/ 0 h 780"/>
                  <a:gd name="T4" fmla="*/ 0 w 55"/>
                  <a:gd name="T5" fmla="*/ 624 h 780"/>
                  <a:gd name="T6" fmla="*/ 0 w 55"/>
                  <a:gd name="T7" fmla="*/ 780 h 780"/>
                  <a:gd name="T8" fmla="*/ 55 w 55"/>
                  <a:gd name="T9" fmla="*/ 780 h 780"/>
                  <a:gd name="T10" fmla="*/ 55 w 55"/>
                  <a:gd name="T11" fmla="*/ 626 h 780"/>
                  <a:gd name="T12" fmla="*/ 55 w 55"/>
                  <a:gd name="T13" fmla="*/ 0 h 780"/>
                </a:gdLst>
                <a:ahLst/>
                <a:cxnLst>
                  <a:cxn ang="0">
                    <a:pos x="T0" y="T1"/>
                  </a:cxn>
                  <a:cxn ang="0">
                    <a:pos x="T2" y="T3"/>
                  </a:cxn>
                  <a:cxn ang="0">
                    <a:pos x="T4" y="T5"/>
                  </a:cxn>
                  <a:cxn ang="0">
                    <a:pos x="T6" y="T7"/>
                  </a:cxn>
                  <a:cxn ang="0">
                    <a:pos x="T8" y="T9"/>
                  </a:cxn>
                  <a:cxn ang="0">
                    <a:pos x="T10" y="T11"/>
                  </a:cxn>
                  <a:cxn ang="0">
                    <a:pos x="T12" y="T13"/>
                  </a:cxn>
                </a:cxnLst>
                <a:rect l="0" t="0" r="r" b="b"/>
                <a:pathLst>
                  <a:path w="55" h="780">
                    <a:moveTo>
                      <a:pt x="55" y="0"/>
                    </a:moveTo>
                    <a:lnTo>
                      <a:pt x="0" y="0"/>
                    </a:lnTo>
                    <a:lnTo>
                      <a:pt x="0" y="624"/>
                    </a:lnTo>
                    <a:lnTo>
                      <a:pt x="0" y="780"/>
                    </a:lnTo>
                    <a:lnTo>
                      <a:pt x="55" y="780"/>
                    </a:lnTo>
                    <a:lnTo>
                      <a:pt x="55" y="626"/>
                    </a:lnTo>
                    <a:lnTo>
                      <a:pt x="5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69" name="Freeform 61">
                <a:extLst>
                  <a:ext uri="{FF2B5EF4-FFF2-40B4-BE49-F238E27FC236}">
                    <a16:creationId xmlns:a16="http://schemas.microsoft.com/office/drawing/2014/main" id="{B3AD707D-4F89-4C53-8DC4-9CD4F8A4154C}"/>
                  </a:ext>
                </a:extLst>
              </p:cNvPr>
              <p:cNvSpPr>
                <a:spLocks/>
              </p:cNvSpPr>
              <p:nvPr/>
            </p:nvSpPr>
            <p:spPr bwMode="auto">
              <a:xfrm>
                <a:off x="8810625" y="5824538"/>
                <a:ext cx="87313" cy="949325"/>
              </a:xfrm>
              <a:custGeom>
                <a:avLst/>
                <a:gdLst>
                  <a:gd name="T0" fmla="*/ 55 w 55"/>
                  <a:gd name="T1" fmla="*/ 0 h 598"/>
                  <a:gd name="T2" fmla="*/ 0 w 55"/>
                  <a:gd name="T3" fmla="*/ 0 h 598"/>
                  <a:gd name="T4" fmla="*/ 0 w 55"/>
                  <a:gd name="T5" fmla="*/ 598 h 598"/>
                  <a:gd name="T6" fmla="*/ 55 w 55"/>
                  <a:gd name="T7" fmla="*/ 598 h 598"/>
                  <a:gd name="T8" fmla="*/ 55 w 55"/>
                  <a:gd name="T9" fmla="*/ 495 h 598"/>
                  <a:gd name="T10" fmla="*/ 55 w 55"/>
                  <a:gd name="T11" fmla="*/ 464 h 598"/>
                  <a:gd name="T12" fmla="*/ 55 w 55"/>
                  <a:gd name="T13" fmla="*/ 0 h 598"/>
                </a:gdLst>
                <a:ahLst/>
                <a:cxnLst>
                  <a:cxn ang="0">
                    <a:pos x="T0" y="T1"/>
                  </a:cxn>
                  <a:cxn ang="0">
                    <a:pos x="T2" y="T3"/>
                  </a:cxn>
                  <a:cxn ang="0">
                    <a:pos x="T4" y="T5"/>
                  </a:cxn>
                  <a:cxn ang="0">
                    <a:pos x="T6" y="T7"/>
                  </a:cxn>
                  <a:cxn ang="0">
                    <a:pos x="T8" y="T9"/>
                  </a:cxn>
                  <a:cxn ang="0">
                    <a:pos x="T10" y="T11"/>
                  </a:cxn>
                  <a:cxn ang="0">
                    <a:pos x="T12" y="T13"/>
                  </a:cxn>
                </a:cxnLst>
                <a:rect l="0" t="0" r="r" b="b"/>
                <a:pathLst>
                  <a:path w="55" h="598">
                    <a:moveTo>
                      <a:pt x="55" y="0"/>
                    </a:moveTo>
                    <a:lnTo>
                      <a:pt x="0" y="0"/>
                    </a:lnTo>
                    <a:lnTo>
                      <a:pt x="0" y="598"/>
                    </a:lnTo>
                    <a:lnTo>
                      <a:pt x="55" y="598"/>
                    </a:lnTo>
                    <a:lnTo>
                      <a:pt x="55" y="495"/>
                    </a:lnTo>
                    <a:lnTo>
                      <a:pt x="55" y="464"/>
                    </a:lnTo>
                    <a:lnTo>
                      <a:pt x="55" y="0"/>
                    </a:lnTo>
                    <a:close/>
                  </a:path>
                </a:pathLst>
              </a:custGeom>
              <a:solidFill>
                <a:srgbClr val="3214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70" name="Freeform 62">
                <a:extLst>
                  <a:ext uri="{FF2B5EF4-FFF2-40B4-BE49-F238E27FC236}">
                    <a16:creationId xmlns:a16="http://schemas.microsoft.com/office/drawing/2014/main" id="{E6D7C302-AE8C-4B33-8DBB-AA516BE8C102}"/>
                  </a:ext>
                </a:extLst>
              </p:cNvPr>
              <p:cNvSpPr>
                <a:spLocks/>
              </p:cNvSpPr>
              <p:nvPr/>
            </p:nvSpPr>
            <p:spPr bwMode="auto">
              <a:xfrm>
                <a:off x="8810625" y="5824538"/>
                <a:ext cx="87313" cy="949325"/>
              </a:xfrm>
              <a:custGeom>
                <a:avLst/>
                <a:gdLst>
                  <a:gd name="T0" fmla="*/ 55 w 55"/>
                  <a:gd name="T1" fmla="*/ 0 h 598"/>
                  <a:gd name="T2" fmla="*/ 0 w 55"/>
                  <a:gd name="T3" fmla="*/ 0 h 598"/>
                  <a:gd name="T4" fmla="*/ 0 w 55"/>
                  <a:gd name="T5" fmla="*/ 598 h 598"/>
                  <a:gd name="T6" fmla="*/ 55 w 55"/>
                  <a:gd name="T7" fmla="*/ 598 h 598"/>
                  <a:gd name="T8" fmla="*/ 55 w 55"/>
                  <a:gd name="T9" fmla="*/ 495 h 598"/>
                  <a:gd name="T10" fmla="*/ 55 w 55"/>
                  <a:gd name="T11" fmla="*/ 464 h 598"/>
                  <a:gd name="T12" fmla="*/ 55 w 55"/>
                  <a:gd name="T13" fmla="*/ 0 h 598"/>
                </a:gdLst>
                <a:ahLst/>
                <a:cxnLst>
                  <a:cxn ang="0">
                    <a:pos x="T0" y="T1"/>
                  </a:cxn>
                  <a:cxn ang="0">
                    <a:pos x="T2" y="T3"/>
                  </a:cxn>
                  <a:cxn ang="0">
                    <a:pos x="T4" y="T5"/>
                  </a:cxn>
                  <a:cxn ang="0">
                    <a:pos x="T6" y="T7"/>
                  </a:cxn>
                  <a:cxn ang="0">
                    <a:pos x="T8" y="T9"/>
                  </a:cxn>
                  <a:cxn ang="0">
                    <a:pos x="T10" y="T11"/>
                  </a:cxn>
                  <a:cxn ang="0">
                    <a:pos x="T12" y="T13"/>
                  </a:cxn>
                </a:cxnLst>
                <a:rect l="0" t="0" r="r" b="b"/>
                <a:pathLst>
                  <a:path w="55" h="598">
                    <a:moveTo>
                      <a:pt x="55" y="0"/>
                    </a:moveTo>
                    <a:lnTo>
                      <a:pt x="0" y="0"/>
                    </a:lnTo>
                    <a:lnTo>
                      <a:pt x="0" y="598"/>
                    </a:lnTo>
                    <a:lnTo>
                      <a:pt x="55" y="598"/>
                    </a:lnTo>
                    <a:lnTo>
                      <a:pt x="55" y="495"/>
                    </a:lnTo>
                    <a:lnTo>
                      <a:pt x="55" y="464"/>
                    </a:lnTo>
                    <a:lnTo>
                      <a:pt x="5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71" name="Freeform 63">
                <a:extLst>
                  <a:ext uri="{FF2B5EF4-FFF2-40B4-BE49-F238E27FC236}">
                    <a16:creationId xmlns:a16="http://schemas.microsoft.com/office/drawing/2014/main" id="{DBF67227-3C49-4F82-864A-557B8BA6EDB6}"/>
                  </a:ext>
                </a:extLst>
              </p:cNvPr>
              <p:cNvSpPr>
                <a:spLocks/>
              </p:cNvSpPr>
              <p:nvPr/>
            </p:nvSpPr>
            <p:spPr bwMode="auto">
              <a:xfrm>
                <a:off x="8810625" y="5664200"/>
                <a:ext cx="87313" cy="160337"/>
              </a:xfrm>
              <a:custGeom>
                <a:avLst/>
                <a:gdLst>
                  <a:gd name="T0" fmla="*/ 55 w 55"/>
                  <a:gd name="T1" fmla="*/ 0 h 101"/>
                  <a:gd name="T2" fmla="*/ 55 w 55"/>
                  <a:gd name="T3" fmla="*/ 0 h 101"/>
                  <a:gd name="T4" fmla="*/ 0 w 55"/>
                  <a:gd name="T5" fmla="*/ 0 h 101"/>
                  <a:gd name="T6" fmla="*/ 0 w 55"/>
                  <a:gd name="T7" fmla="*/ 101 h 101"/>
                  <a:gd name="T8" fmla="*/ 55 w 55"/>
                  <a:gd name="T9" fmla="*/ 101 h 101"/>
                  <a:gd name="T10" fmla="*/ 55 w 55"/>
                  <a:gd name="T11" fmla="*/ 0 h 101"/>
                </a:gdLst>
                <a:ahLst/>
                <a:cxnLst>
                  <a:cxn ang="0">
                    <a:pos x="T0" y="T1"/>
                  </a:cxn>
                  <a:cxn ang="0">
                    <a:pos x="T2" y="T3"/>
                  </a:cxn>
                  <a:cxn ang="0">
                    <a:pos x="T4" y="T5"/>
                  </a:cxn>
                  <a:cxn ang="0">
                    <a:pos x="T6" y="T7"/>
                  </a:cxn>
                  <a:cxn ang="0">
                    <a:pos x="T8" y="T9"/>
                  </a:cxn>
                  <a:cxn ang="0">
                    <a:pos x="T10" y="T11"/>
                  </a:cxn>
                </a:cxnLst>
                <a:rect l="0" t="0" r="r" b="b"/>
                <a:pathLst>
                  <a:path w="55" h="101">
                    <a:moveTo>
                      <a:pt x="55" y="0"/>
                    </a:moveTo>
                    <a:lnTo>
                      <a:pt x="55" y="0"/>
                    </a:lnTo>
                    <a:lnTo>
                      <a:pt x="0" y="0"/>
                    </a:lnTo>
                    <a:lnTo>
                      <a:pt x="0" y="101"/>
                    </a:lnTo>
                    <a:lnTo>
                      <a:pt x="55" y="101"/>
                    </a:lnTo>
                    <a:lnTo>
                      <a:pt x="55" y="0"/>
                    </a:lnTo>
                    <a:close/>
                  </a:path>
                </a:pathLst>
              </a:custGeom>
              <a:solidFill>
                <a:srgbClr val="3214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72" name="Freeform 64">
                <a:extLst>
                  <a:ext uri="{FF2B5EF4-FFF2-40B4-BE49-F238E27FC236}">
                    <a16:creationId xmlns:a16="http://schemas.microsoft.com/office/drawing/2014/main" id="{40B1A91B-0BFA-4E36-A405-5A816FD013BD}"/>
                  </a:ext>
                </a:extLst>
              </p:cNvPr>
              <p:cNvSpPr>
                <a:spLocks/>
              </p:cNvSpPr>
              <p:nvPr/>
            </p:nvSpPr>
            <p:spPr bwMode="auto">
              <a:xfrm>
                <a:off x="8810625" y="5664200"/>
                <a:ext cx="87313" cy="160337"/>
              </a:xfrm>
              <a:custGeom>
                <a:avLst/>
                <a:gdLst>
                  <a:gd name="T0" fmla="*/ 55 w 55"/>
                  <a:gd name="T1" fmla="*/ 0 h 101"/>
                  <a:gd name="T2" fmla="*/ 55 w 55"/>
                  <a:gd name="T3" fmla="*/ 0 h 101"/>
                  <a:gd name="T4" fmla="*/ 0 w 55"/>
                  <a:gd name="T5" fmla="*/ 0 h 101"/>
                  <a:gd name="T6" fmla="*/ 0 w 55"/>
                  <a:gd name="T7" fmla="*/ 101 h 101"/>
                  <a:gd name="T8" fmla="*/ 55 w 55"/>
                  <a:gd name="T9" fmla="*/ 101 h 101"/>
                  <a:gd name="T10" fmla="*/ 55 w 55"/>
                  <a:gd name="T11" fmla="*/ 0 h 101"/>
                </a:gdLst>
                <a:ahLst/>
                <a:cxnLst>
                  <a:cxn ang="0">
                    <a:pos x="T0" y="T1"/>
                  </a:cxn>
                  <a:cxn ang="0">
                    <a:pos x="T2" y="T3"/>
                  </a:cxn>
                  <a:cxn ang="0">
                    <a:pos x="T4" y="T5"/>
                  </a:cxn>
                  <a:cxn ang="0">
                    <a:pos x="T6" y="T7"/>
                  </a:cxn>
                  <a:cxn ang="0">
                    <a:pos x="T8" y="T9"/>
                  </a:cxn>
                  <a:cxn ang="0">
                    <a:pos x="T10" y="T11"/>
                  </a:cxn>
                </a:cxnLst>
                <a:rect l="0" t="0" r="r" b="b"/>
                <a:pathLst>
                  <a:path w="55" h="101">
                    <a:moveTo>
                      <a:pt x="55" y="0"/>
                    </a:moveTo>
                    <a:lnTo>
                      <a:pt x="55" y="0"/>
                    </a:lnTo>
                    <a:lnTo>
                      <a:pt x="0" y="0"/>
                    </a:lnTo>
                    <a:lnTo>
                      <a:pt x="0" y="101"/>
                    </a:lnTo>
                    <a:lnTo>
                      <a:pt x="55" y="101"/>
                    </a:lnTo>
                    <a:lnTo>
                      <a:pt x="5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73" name="Rectangle 65">
                <a:extLst>
                  <a:ext uri="{FF2B5EF4-FFF2-40B4-BE49-F238E27FC236}">
                    <a16:creationId xmlns:a16="http://schemas.microsoft.com/office/drawing/2014/main" id="{83033675-1E1C-4A6C-A6DD-53D648147311}"/>
                  </a:ext>
                </a:extLst>
              </p:cNvPr>
              <p:cNvSpPr>
                <a:spLocks noChangeArrowheads="1"/>
              </p:cNvSpPr>
              <p:nvPr/>
            </p:nvSpPr>
            <p:spPr bwMode="auto">
              <a:xfrm>
                <a:off x="9121775" y="5824538"/>
                <a:ext cx="88900" cy="949325"/>
              </a:xfrm>
              <a:prstGeom prst="rect">
                <a:avLst/>
              </a:prstGeom>
              <a:solidFill>
                <a:srgbClr val="3214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74" name="Rectangle 66">
                <a:extLst>
                  <a:ext uri="{FF2B5EF4-FFF2-40B4-BE49-F238E27FC236}">
                    <a16:creationId xmlns:a16="http://schemas.microsoft.com/office/drawing/2014/main" id="{8A2C54E1-2D03-491C-A3C4-DB5FBC13B3BC}"/>
                  </a:ext>
                </a:extLst>
              </p:cNvPr>
              <p:cNvSpPr>
                <a:spLocks noChangeArrowheads="1"/>
              </p:cNvSpPr>
              <p:nvPr/>
            </p:nvSpPr>
            <p:spPr bwMode="auto">
              <a:xfrm>
                <a:off x="9121775" y="5824538"/>
                <a:ext cx="88900" cy="949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75" name="Rectangle 67">
                <a:extLst>
                  <a:ext uri="{FF2B5EF4-FFF2-40B4-BE49-F238E27FC236}">
                    <a16:creationId xmlns:a16="http://schemas.microsoft.com/office/drawing/2014/main" id="{BF381606-1F07-47EA-8576-33E1CF549101}"/>
                  </a:ext>
                </a:extLst>
              </p:cNvPr>
              <p:cNvSpPr>
                <a:spLocks noChangeArrowheads="1"/>
              </p:cNvSpPr>
              <p:nvPr/>
            </p:nvSpPr>
            <p:spPr bwMode="auto">
              <a:xfrm>
                <a:off x="9002713" y="5018088"/>
                <a:ext cx="1012825" cy="120650"/>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76" name="Rectangle 68">
                <a:extLst>
                  <a:ext uri="{FF2B5EF4-FFF2-40B4-BE49-F238E27FC236}">
                    <a16:creationId xmlns:a16="http://schemas.microsoft.com/office/drawing/2014/main" id="{747993B7-D466-441C-A164-4ADC5E903248}"/>
                  </a:ext>
                </a:extLst>
              </p:cNvPr>
              <p:cNvSpPr>
                <a:spLocks noChangeArrowheads="1"/>
              </p:cNvSpPr>
              <p:nvPr/>
            </p:nvSpPr>
            <p:spPr bwMode="auto">
              <a:xfrm>
                <a:off x="9002713" y="5018088"/>
                <a:ext cx="1012825" cy="120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77" name="Rectangle 69">
                <a:extLst>
                  <a:ext uri="{FF2B5EF4-FFF2-40B4-BE49-F238E27FC236}">
                    <a16:creationId xmlns:a16="http://schemas.microsoft.com/office/drawing/2014/main" id="{5F20A848-E08A-4766-A7F1-6F818C3C8DDD}"/>
                  </a:ext>
                </a:extLst>
              </p:cNvPr>
              <p:cNvSpPr>
                <a:spLocks noChangeArrowheads="1"/>
              </p:cNvSpPr>
              <p:nvPr/>
            </p:nvSpPr>
            <p:spPr bwMode="auto">
              <a:xfrm>
                <a:off x="9585325" y="5018088"/>
                <a:ext cx="430213" cy="120650"/>
              </a:xfrm>
              <a:prstGeom prst="rect">
                <a:avLst/>
              </a:prstGeom>
              <a:solidFill>
                <a:srgbClr val="0090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78" name="Rectangle 70">
                <a:extLst>
                  <a:ext uri="{FF2B5EF4-FFF2-40B4-BE49-F238E27FC236}">
                    <a16:creationId xmlns:a16="http://schemas.microsoft.com/office/drawing/2014/main" id="{69601191-C9A4-4AD6-B535-AE25FE523CA0}"/>
                  </a:ext>
                </a:extLst>
              </p:cNvPr>
              <p:cNvSpPr>
                <a:spLocks noChangeArrowheads="1"/>
              </p:cNvSpPr>
              <p:nvPr/>
            </p:nvSpPr>
            <p:spPr bwMode="auto">
              <a:xfrm>
                <a:off x="9585325" y="5018088"/>
                <a:ext cx="430213" cy="120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79" name="Freeform 71">
                <a:extLst>
                  <a:ext uri="{FF2B5EF4-FFF2-40B4-BE49-F238E27FC236}">
                    <a16:creationId xmlns:a16="http://schemas.microsoft.com/office/drawing/2014/main" id="{3C7E984C-0DAE-4067-AEA6-5BC808DD2D20}"/>
                  </a:ext>
                </a:extLst>
              </p:cNvPr>
              <p:cNvSpPr>
                <a:spLocks/>
              </p:cNvSpPr>
              <p:nvPr/>
            </p:nvSpPr>
            <p:spPr bwMode="auto">
              <a:xfrm>
                <a:off x="7880350" y="4816475"/>
                <a:ext cx="930275" cy="1008062"/>
              </a:xfrm>
              <a:custGeom>
                <a:avLst/>
                <a:gdLst>
                  <a:gd name="T0" fmla="*/ 0 w 586"/>
                  <a:gd name="T1" fmla="*/ 0 h 635"/>
                  <a:gd name="T2" fmla="*/ 0 w 586"/>
                  <a:gd name="T3" fmla="*/ 547 h 635"/>
                  <a:gd name="T4" fmla="*/ 113 w 586"/>
                  <a:gd name="T5" fmla="*/ 547 h 635"/>
                  <a:gd name="T6" fmla="*/ 113 w 586"/>
                  <a:gd name="T7" fmla="*/ 635 h 635"/>
                  <a:gd name="T8" fmla="*/ 254 w 586"/>
                  <a:gd name="T9" fmla="*/ 635 h 635"/>
                  <a:gd name="T10" fmla="*/ 254 w 586"/>
                  <a:gd name="T11" fmla="*/ 547 h 635"/>
                  <a:gd name="T12" fmla="*/ 366 w 586"/>
                  <a:gd name="T13" fmla="*/ 547 h 635"/>
                  <a:gd name="T14" fmla="*/ 366 w 586"/>
                  <a:gd name="T15" fmla="*/ 635 h 635"/>
                  <a:gd name="T16" fmla="*/ 456 w 586"/>
                  <a:gd name="T17" fmla="*/ 635 h 635"/>
                  <a:gd name="T18" fmla="*/ 456 w 586"/>
                  <a:gd name="T19" fmla="*/ 534 h 635"/>
                  <a:gd name="T20" fmla="*/ 586 w 586"/>
                  <a:gd name="T21" fmla="*/ 534 h 635"/>
                  <a:gd name="T22" fmla="*/ 586 w 586"/>
                  <a:gd name="T23" fmla="*/ 378 h 635"/>
                  <a:gd name="T24" fmla="*/ 0 w 586"/>
                  <a:gd name="T25" fmla="*/ 0 h 6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6" h="635">
                    <a:moveTo>
                      <a:pt x="0" y="0"/>
                    </a:moveTo>
                    <a:lnTo>
                      <a:pt x="0" y="547"/>
                    </a:lnTo>
                    <a:lnTo>
                      <a:pt x="113" y="547"/>
                    </a:lnTo>
                    <a:lnTo>
                      <a:pt x="113" y="635"/>
                    </a:lnTo>
                    <a:lnTo>
                      <a:pt x="254" y="635"/>
                    </a:lnTo>
                    <a:lnTo>
                      <a:pt x="254" y="547"/>
                    </a:lnTo>
                    <a:lnTo>
                      <a:pt x="366" y="547"/>
                    </a:lnTo>
                    <a:lnTo>
                      <a:pt x="366" y="635"/>
                    </a:lnTo>
                    <a:lnTo>
                      <a:pt x="456" y="635"/>
                    </a:lnTo>
                    <a:lnTo>
                      <a:pt x="456" y="534"/>
                    </a:lnTo>
                    <a:lnTo>
                      <a:pt x="586" y="534"/>
                    </a:lnTo>
                    <a:lnTo>
                      <a:pt x="586" y="378"/>
                    </a:lnTo>
                    <a:lnTo>
                      <a:pt x="0" y="0"/>
                    </a:lnTo>
                    <a:close/>
                  </a:path>
                </a:pathLst>
              </a:custGeom>
              <a:solidFill>
                <a:srgbClr val="3214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80" name="Freeform 72">
                <a:extLst>
                  <a:ext uri="{FF2B5EF4-FFF2-40B4-BE49-F238E27FC236}">
                    <a16:creationId xmlns:a16="http://schemas.microsoft.com/office/drawing/2014/main" id="{388D28E8-AC6F-4BD5-9772-283D2ED8C8C3}"/>
                  </a:ext>
                </a:extLst>
              </p:cNvPr>
              <p:cNvSpPr>
                <a:spLocks/>
              </p:cNvSpPr>
              <p:nvPr/>
            </p:nvSpPr>
            <p:spPr bwMode="auto">
              <a:xfrm>
                <a:off x="7880350" y="4816475"/>
                <a:ext cx="930275" cy="1008062"/>
              </a:xfrm>
              <a:custGeom>
                <a:avLst/>
                <a:gdLst>
                  <a:gd name="T0" fmla="*/ 0 w 586"/>
                  <a:gd name="T1" fmla="*/ 0 h 635"/>
                  <a:gd name="T2" fmla="*/ 0 w 586"/>
                  <a:gd name="T3" fmla="*/ 547 h 635"/>
                  <a:gd name="T4" fmla="*/ 113 w 586"/>
                  <a:gd name="T5" fmla="*/ 547 h 635"/>
                  <a:gd name="T6" fmla="*/ 113 w 586"/>
                  <a:gd name="T7" fmla="*/ 635 h 635"/>
                  <a:gd name="T8" fmla="*/ 254 w 586"/>
                  <a:gd name="T9" fmla="*/ 635 h 635"/>
                  <a:gd name="T10" fmla="*/ 254 w 586"/>
                  <a:gd name="T11" fmla="*/ 547 h 635"/>
                  <a:gd name="T12" fmla="*/ 366 w 586"/>
                  <a:gd name="T13" fmla="*/ 547 h 635"/>
                  <a:gd name="T14" fmla="*/ 366 w 586"/>
                  <a:gd name="T15" fmla="*/ 635 h 635"/>
                  <a:gd name="T16" fmla="*/ 456 w 586"/>
                  <a:gd name="T17" fmla="*/ 635 h 635"/>
                  <a:gd name="T18" fmla="*/ 456 w 586"/>
                  <a:gd name="T19" fmla="*/ 534 h 635"/>
                  <a:gd name="T20" fmla="*/ 586 w 586"/>
                  <a:gd name="T21" fmla="*/ 534 h 635"/>
                  <a:gd name="T22" fmla="*/ 586 w 586"/>
                  <a:gd name="T23" fmla="*/ 378 h 635"/>
                  <a:gd name="T24" fmla="*/ 0 w 586"/>
                  <a:gd name="T25" fmla="*/ 0 h 6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6" h="635">
                    <a:moveTo>
                      <a:pt x="0" y="0"/>
                    </a:moveTo>
                    <a:lnTo>
                      <a:pt x="0" y="547"/>
                    </a:lnTo>
                    <a:lnTo>
                      <a:pt x="113" y="547"/>
                    </a:lnTo>
                    <a:lnTo>
                      <a:pt x="113" y="635"/>
                    </a:lnTo>
                    <a:lnTo>
                      <a:pt x="254" y="635"/>
                    </a:lnTo>
                    <a:lnTo>
                      <a:pt x="254" y="547"/>
                    </a:lnTo>
                    <a:lnTo>
                      <a:pt x="366" y="547"/>
                    </a:lnTo>
                    <a:lnTo>
                      <a:pt x="366" y="635"/>
                    </a:lnTo>
                    <a:lnTo>
                      <a:pt x="456" y="635"/>
                    </a:lnTo>
                    <a:lnTo>
                      <a:pt x="456" y="534"/>
                    </a:lnTo>
                    <a:lnTo>
                      <a:pt x="586" y="534"/>
                    </a:lnTo>
                    <a:lnTo>
                      <a:pt x="586" y="378"/>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81" name="Freeform 73">
                <a:extLst>
                  <a:ext uri="{FF2B5EF4-FFF2-40B4-BE49-F238E27FC236}">
                    <a16:creationId xmlns:a16="http://schemas.microsoft.com/office/drawing/2014/main" id="{D216615F-C5AB-4FA3-A8A2-EDEB4EBB98C9}"/>
                  </a:ext>
                </a:extLst>
              </p:cNvPr>
              <p:cNvSpPr>
                <a:spLocks/>
              </p:cNvSpPr>
              <p:nvPr/>
            </p:nvSpPr>
            <p:spPr bwMode="auto">
              <a:xfrm>
                <a:off x="7880350" y="5684838"/>
                <a:ext cx="179388" cy="1089025"/>
              </a:xfrm>
              <a:custGeom>
                <a:avLst/>
                <a:gdLst>
                  <a:gd name="T0" fmla="*/ 113 w 113"/>
                  <a:gd name="T1" fmla="*/ 0 h 686"/>
                  <a:gd name="T2" fmla="*/ 0 w 113"/>
                  <a:gd name="T3" fmla="*/ 0 h 686"/>
                  <a:gd name="T4" fmla="*/ 0 w 113"/>
                  <a:gd name="T5" fmla="*/ 88 h 686"/>
                  <a:gd name="T6" fmla="*/ 56 w 113"/>
                  <a:gd name="T7" fmla="*/ 88 h 686"/>
                  <a:gd name="T8" fmla="*/ 56 w 113"/>
                  <a:gd name="T9" fmla="*/ 686 h 686"/>
                  <a:gd name="T10" fmla="*/ 113 w 113"/>
                  <a:gd name="T11" fmla="*/ 686 h 686"/>
                  <a:gd name="T12" fmla="*/ 113 w 113"/>
                  <a:gd name="T13" fmla="*/ 552 h 686"/>
                  <a:gd name="T14" fmla="*/ 113 w 113"/>
                  <a:gd name="T15" fmla="*/ 88 h 686"/>
                  <a:gd name="T16" fmla="*/ 113 w 113"/>
                  <a:gd name="T17" fmla="*/ 0 h 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686">
                    <a:moveTo>
                      <a:pt x="113" y="0"/>
                    </a:moveTo>
                    <a:lnTo>
                      <a:pt x="0" y="0"/>
                    </a:lnTo>
                    <a:lnTo>
                      <a:pt x="0" y="88"/>
                    </a:lnTo>
                    <a:lnTo>
                      <a:pt x="56" y="88"/>
                    </a:lnTo>
                    <a:lnTo>
                      <a:pt x="56" y="686"/>
                    </a:lnTo>
                    <a:lnTo>
                      <a:pt x="113" y="686"/>
                    </a:lnTo>
                    <a:lnTo>
                      <a:pt x="113" y="552"/>
                    </a:lnTo>
                    <a:lnTo>
                      <a:pt x="113" y="88"/>
                    </a:lnTo>
                    <a:lnTo>
                      <a:pt x="113" y="0"/>
                    </a:lnTo>
                    <a:close/>
                  </a:path>
                </a:pathLst>
              </a:custGeom>
              <a:solidFill>
                <a:srgbClr val="3214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82" name="Freeform 74">
                <a:extLst>
                  <a:ext uri="{FF2B5EF4-FFF2-40B4-BE49-F238E27FC236}">
                    <a16:creationId xmlns:a16="http://schemas.microsoft.com/office/drawing/2014/main" id="{97419931-8AB8-4CDC-9021-E02B2162F05D}"/>
                  </a:ext>
                </a:extLst>
              </p:cNvPr>
              <p:cNvSpPr>
                <a:spLocks/>
              </p:cNvSpPr>
              <p:nvPr/>
            </p:nvSpPr>
            <p:spPr bwMode="auto">
              <a:xfrm>
                <a:off x="7880350" y="5684838"/>
                <a:ext cx="179388" cy="1089025"/>
              </a:xfrm>
              <a:custGeom>
                <a:avLst/>
                <a:gdLst>
                  <a:gd name="T0" fmla="*/ 113 w 113"/>
                  <a:gd name="T1" fmla="*/ 0 h 686"/>
                  <a:gd name="T2" fmla="*/ 0 w 113"/>
                  <a:gd name="T3" fmla="*/ 0 h 686"/>
                  <a:gd name="T4" fmla="*/ 0 w 113"/>
                  <a:gd name="T5" fmla="*/ 88 h 686"/>
                  <a:gd name="T6" fmla="*/ 56 w 113"/>
                  <a:gd name="T7" fmla="*/ 88 h 686"/>
                  <a:gd name="T8" fmla="*/ 56 w 113"/>
                  <a:gd name="T9" fmla="*/ 686 h 686"/>
                  <a:gd name="T10" fmla="*/ 113 w 113"/>
                  <a:gd name="T11" fmla="*/ 686 h 686"/>
                  <a:gd name="T12" fmla="*/ 113 w 113"/>
                  <a:gd name="T13" fmla="*/ 552 h 686"/>
                  <a:gd name="T14" fmla="*/ 113 w 113"/>
                  <a:gd name="T15" fmla="*/ 88 h 686"/>
                  <a:gd name="T16" fmla="*/ 113 w 113"/>
                  <a:gd name="T17" fmla="*/ 0 h 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686">
                    <a:moveTo>
                      <a:pt x="113" y="0"/>
                    </a:moveTo>
                    <a:lnTo>
                      <a:pt x="0" y="0"/>
                    </a:lnTo>
                    <a:lnTo>
                      <a:pt x="0" y="88"/>
                    </a:lnTo>
                    <a:lnTo>
                      <a:pt x="56" y="88"/>
                    </a:lnTo>
                    <a:lnTo>
                      <a:pt x="56" y="686"/>
                    </a:lnTo>
                    <a:lnTo>
                      <a:pt x="113" y="686"/>
                    </a:lnTo>
                    <a:lnTo>
                      <a:pt x="113" y="552"/>
                    </a:lnTo>
                    <a:lnTo>
                      <a:pt x="113" y="88"/>
                    </a:lnTo>
                    <a:lnTo>
                      <a:pt x="11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83" name="Freeform 75">
                <a:extLst>
                  <a:ext uri="{FF2B5EF4-FFF2-40B4-BE49-F238E27FC236}">
                    <a16:creationId xmlns:a16="http://schemas.microsoft.com/office/drawing/2014/main" id="{91249202-E719-458E-8C16-DEEC51BDB0BE}"/>
                  </a:ext>
                </a:extLst>
              </p:cNvPr>
              <p:cNvSpPr>
                <a:spLocks/>
              </p:cNvSpPr>
              <p:nvPr/>
            </p:nvSpPr>
            <p:spPr bwMode="auto">
              <a:xfrm>
                <a:off x="8283575" y="5684838"/>
                <a:ext cx="177800" cy="1089025"/>
              </a:xfrm>
              <a:custGeom>
                <a:avLst/>
                <a:gdLst>
                  <a:gd name="T0" fmla="*/ 112 w 112"/>
                  <a:gd name="T1" fmla="*/ 0 h 686"/>
                  <a:gd name="T2" fmla="*/ 0 w 112"/>
                  <a:gd name="T3" fmla="*/ 0 h 686"/>
                  <a:gd name="T4" fmla="*/ 0 w 112"/>
                  <a:gd name="T5" fmla="*/ 88 h 686"/>
                  <a:gd name="T6" fmla="*/ 0 w 112"/>
                  <a:gd name="T7" fmla="*/ 686 h 686"/>
                  <a:gd name="T8" fmla="*/ 56 w 112"/>
                  <a:gd name="T9" fmla="*/ 686 h 686"/>
                  <a:gd name="T10" fmla="*/ 56 w 112"/>
                  <a:gd name="T11" fmla="*/ 88 h 686"/>
                  <a:gd name="T12" fmla="*/ 112 w 112"/>
                  <a:gd name="T13" fmla="*/ 88 h 686"/>
                  <a:gd name="T14" fmla="*/ 112 w 112"/>
                  <a:gd name="T15" fmla="*/ 0 h 6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 h="686">
                    <a:moveTo>
                      <a:pt x="112" y="0"/>
                    </a:moveTo>
                    <a:lnTo>
                      <a:pt x="0" y="0"/>
                    </a:lnTo>
                    <a:lnTo>
                      <a:pt x="0" y="88"/>
                    </a:lnTo>
                    <a:lnTo>
                      <a:pt x="0" y="686"/>
                    </a:lnTo>
                    <a:lnTo>
                      <a:pt x="56" y="686"/>
                    </a:lnTo>
                    <a:lnTo>
                      <a:pt x="56" y="88"/>
                    </a:lnTo>
                    <a:lnTo>
                      <a:pt x="112" y="88"/>
                    </a:lnTo>
                    <a:lnTo>
                      <a:pt x="112" y="0"/>
                    </a:lnTo>
                    <a:close/>
                  </a:path>
                </a:pathLst>
              </a:custGeom>
              <a:solidFill>
                <a:srgbClr val="3214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84" name="Freeform 76">
                <a:extLst>
                  <a:ext uri="{FF2B5EF4-FFF2-40B4-BE49-F238E27FC236}">
                    <a16:creationId xmlns:a16="http://schemas.microsoft.com/office/drawing/2014/main" id="{11653CF8-859F-4FE7-9137-B8CD4535B0B1}"/>
                  </a:ext>
                </a:extLst>
              </p:cNvPr>
              <p:cNvSpPr>
                <a:spLocks/>
              </p:cNvSpPr>
              <p:nvPr/>
            </p:nvSpPr>
            <p:spPr bwMode="auto">
              <a:xfrm>
                <a:off x="8283575" y="5684838"/>
                <a:ext cx="177800" cy="1089025"/>
              </a:xfrm>
              <a:custGeom>
                <a:avLst/>
                <a:gdLst>
                  <a:gd name="T0" fmla="*/ 112 w 112"/>
                  <a:gd name="T1" fmla="*/ 0 h 686"/>
                  <a:gd name="T2" fmla="*/ 0 w 112"/>
                  <a:gd name="T3" fmla="*/ 0 h 686"/>
                  <a:gd name="T4" fmla="*/ 0 w 112"/>
                  <a:gd name="T5" fmla="*/ 88 h 686"/>
                  <a:gd name="T6" fmla="*/ 0 w 112"/>
                  <a:gd name="T7" fmla="*/ 686 h 686"/>
                  <a:gd name="T8" fmla="*/ 56 w 112"/>
                  <a:gd name="T9" fmla="*/ 686 h 686"/>
                  <a:gd name="T10" fmla="*/ 56 w 112"/>
                  <a:gd name="T11" fmla="*/ 88 h 686"/>
                  <a:gd name="T12" fmla="*/ 112 w 112"/>
                  <a:gd name="T13" fmla="*/ 88 h 686"/>
                  <a:gd name="T14" fmla="*/ 112 w 112"/>
                  <a:gd name="T15" fmla="*/ 0 h 6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 h="686">
                    <a:moveTo>
                      <a:pt x="112" y="0"/>
                    </a:moveTo>
                    <a:lnTo>
                      <a:pt x="0" y="0"/>
                    </a:lnTo>
                    <a:lnTo>
                      <a:pt x="0" y="88"/>
                    </a:lnTo>
                    <a:lnTo>
                      <a:pt x="0" y="686"/>
                    </a:lnTo>
                    <a:lnTo>
                      <a:pt x="56" y="686"/>
                    </a:lnTo>
                    <a:lnTo>
                      <a:pt x="56" y="88"/>
                    </a:lnTo>
                    <a:lnTo>
                      <a:pt x="112" y="88"/>
                    </a:lnTo>
                    <a:lnTo>
                      <a:pt x="11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85" name="Rectangle 77">
                <a:extLst>
                  <a:ext uri="{FF2B5EF4-FFF2-40B4-BE49-F238E27FC236}">
                    <a16:creationId xmlns:a16="http://schemas.microsoft.com/office/drawing/2014/main" id="{AA7EB367-6953-4E31-B17E-738873DDD4F6}"/>
                  </a:ext>
                </a:extLst>
              </p:cNvPr>
              <p:cNvSpPr>
                <a:spLocks noChangeArrowheads="1"/>
              </p:cNvSpPr>
              <p:nvPr/>
            </p:nvSpPr>
            <p:spPr bwMode="auto">
              <a:xfrm>
                <a:off x="8604250" y="5664200"/>
                <a:ext cx="206375" cy="160337"/>
              </a:xfrm>
              <a:prstGeom prst="rect">
                <a:avLst/>
              </a:prstGeom>
              <a:solidFill>
                <a:srgbClr val="3214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86" name="Rectangle 78">
                <a:extLst>
                  <a:ext uri="{FF2B5EF4-FFF2-40B4-BE49-F238E27FC236}">
                    <a16:creationId xmlns:a16="http://schemas.microsoft.com/office/drawing/2014/main" id="{9FBBD85D-FCFD-4EA8-8F9A-E37DF0567267}"/>
                  </a:ext>
                </a:extLst>
              </p:cNvPr>
              <p:cNvSpPr>
                <a:spLocks noChangeArrowheads="1"/>
              </p:cNvSpPr>
              <p:nvPr/>
            </p:nvSpPr>
            <p:spPr bwMode="auto">
              <a:xfrm>
                <a:off x="8604250" y="5664200"/>
                <a:ext cx="206375" cy="160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87" name="Freeform 79">
                <a:extLst>
                  <a:ext uri="{FF2B5EF4-FFF2-40B4-BE49-F238E27FC236}">
                    <a16:creationId xmlns:a16="http://schemas.microsoft.com/office/drawing/2014/main" id="{4242622D-6853-4EDD-BFDE-CB8BDD429201}"/>
                  </a:ext>
                </a:extLst>
              </p:cNvPr>
              <p:cNvSpPr>
                <a:spLocks/>
              </p:cNvSpPr>
              <p:nvPr/>
            </p:nvSpPr>
            <p:spPr bwMode="auto">
              <a:xfrm>
                <a:off x="7988300" y="3446463"/>
                <a:ext cx="603250" cy="550862"/>
              </a:xfrm>
              <a:custGeom>
                <a:avLst/>
                <a:gdLst>
                  <a:gd name="T0" fmla="*/ 135 w 232"/>
                  <a:gd name="T1" fmla="*/ 119 h 212"/>
                  <a:gd name="T2" fmla="*/ 131 w 232"/>
                  <a:gd name="T3" fmla="*/ 115 h 212"/>
                  <a:gd name="T4" fmla="*/ 120 w 232"/>
                  <a:gd name="T5" fmla="*/ 71 h 212"/>
                  <a:gd name="T6" fmla="*/ 78 w 232"/>
                  <a:gd name="T7" fmla="*/ 1 h 212"/>
                  <a:gd name="T8" fmla="*/ 78 w 232"/>
                  <a:gd name="T9" fmla="*/ 3 h 212"/>
                  <a:gd name="T10" fmla="*/ 78 w 232"/>
                  <a:gd name="T11" fmla="*/ 1 h 212"/>
                  <a:gd name="T12" fmla="*/ 21 w 232"/>
                  <a:gd name="T13" fmla="*/ 93 h 212"/>
                  <a:gd name="T14" fmla="*/ 30 w 232"/>
                  <a:gd name="T15" fmla="*/ 125 h 212"/>
                  <a:gd name="T16" fmla="*/ 36 w 232"/>
                  <a:gd name="T17" fmla="*/ 153 h 212"/>
                  <a:gd name="T18" fmla="*/ 59 w 232"/>
                  <a:gd name="T19" fmla="*/ 166 h 212"/>
                  <a:gd name="T20" fmla="*/ 59 w 232"/>
                  <a:gd name="T21" fmla="*/ 168 h 212"/>
                  <a:gd name="T22" fmla="*/ 232 w 232"/>
                  <a:gd name="T23" fmla="*/ 162 h 212"/>
                  <a:gd name="T24" fmla="*/ 135 w 232"/>
                  <a:gd name="T25" fmla="*/ 119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2" h="212">
                    <a:moveTo>
                      <a:pt x="135" y="119"/>
                    </a:moveTo>
                    <a:cubicBezTo>
                      <a:pt x="134" y="117"/>
                      <a:pt x="132" y="116"/>
                      <a:pt x="131" y="115"/>
                    </a:cubicBezTo>
                    <a:cubicBezTo>
                      <a:pt x="117" y="100"/>
                      <a:pt x="121" y="90"/>
                      <a:pt x="120" y="71"/>
                    </a:cubicBezTo>
                    <a:cubicBezTo>
                      <a:pt x="119" y="47"/>
                      <a:pt x="103" y="9"/>
                      <a:pt x="78" y="1"/>
                    </a:cubicBezTo>
                    <a:cubicBezTo>
                      <a:pt x="78" y="3"/>
                      <a:pt x="78" y="3"/>
                      <a:pt x="78" y="3"/>
                    </a:cubicBezTo>
                    <a:cubicBezTo>
                      <a:pt x="78" y="1"/>
                      <a:pt x="78" y="1"/>
                      <a:pt x="78" y="1"/>
                    </a:cubicBezTo>
                    <a:cubicBezTo>
                      <a:pt x="34" y="0"/>
                      <a:pt x="0" y="58"/>
                      <a:pt x="21" y="93"/>
                    </a:cubicBezTo>
                    <a:cubicBezTo>
                      <a:pt x="28" y="104"/>
                      <a:pt x="30" y="112"/>
                      <a:pt x="30" y="125"/>
                    </a:cubicBezTo>
                    <a:cubicBezTo>
                      <a:pt x="30" y="136"/>
                      <a:pt x="31" y="144"/>
                      <a:pt x="36" y="153"/>
                    </a:cubicBezTo>
                    <a:cubicBezTo>
                      <a:pt x="40" y="159"/>
                      <a:pt x="49" y="164"/>
                      <a:pt x="59" y="166"/>
                    </a:cubicBezTo>
                    <a:cubicBezTo>
                      <a:pt x="59" y="168"/>
                      <a:pt x="59" y="168"/>
                      <a:pt x="59" y="168"/>
                    </a:cubicBezTo>
                    <a:cubicBezTo>
                      <a:pt x="89" y="212"/>
                      <a:pt x="232" y="162"/>
                      <a:pt x="232" y="162"/>
                    </a:cubicBezTo>
                    <a:cubicBezTo>
                      <a:pt x="204" y="118"/>
                      <a:pt x="135" y="119"/>
                      <a:pt x="135" y="119"/>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88" name="Freeform 80">
                <a:extLst>
                  <a:ext uri="{FF2B5EF4-FFF2-40B4-BE49-F238E27FC236}">
                    <a16:creationId xmlns:a16="http://schemas.microsoft.com/office/drawing/2014/main" id="{7A8DE628-8B05-42A9-91B4-B00E7BBA9598}"/>
                  </a:ext>
                </a:extLst>
              </p:cNvPr>
              <p:cNvSpPr>
                <a:spLocks/>
              </p:cNvSpPr>
              <p:nvPr/>
            </p:nvSpPr>
            <p:spPr bwMode="auto">
              <a:xfrm>
                <a:off x="8310563" y="3706813"/>
                <a:ext cx="195263" cy="98425"/>
              </a:xfrm>
              <a:custGeom>
                <a:avLst/>
                <a:gdLst>
                  <a:gd name="T0" fmla="*/ 0 w 75"/>
                  <a:gd name="T1" fmla="*/ 0 h 38"/>
                  <a:gd name="T2" fmla="*/ 37 w 75"/>
                  <a:gd name="T3" fmla="*/ 38 h 38"/>
                  <a:gd name="T4" fmla="*/ 75 w 75"/>
                  <a:gd name="T5" fmla="*/ 0 h 38"/>
                  <a:gd name="T6" fmla="*/ 0 w 75"/>
                  <a:gd name="T7" fmla="*/ 0 h 38"/>
                </a:gdLst>
                <a:ahLst/>
                <a:cxnLst>
                  <a:cxn ang="0">
                    <a:pos x="T0" y="T1"/>
                  </a:cxn>
                  <a:cxn ang="0">
                    <a:pos x="T2" y="T3"/>
                  </a:cxn>
                  <a:cxn ang="0">
                    <a:pos x="T4" y="T5"/>
                  </a:cxn>
                  <a:cxn ang="0">
                    <a:pos x="T6" y="T7"/>
                  </a:cxn>
                </a:cxnLst>
                <a:rect l="0" t="0" r="r" b="b"/>
                <a:pathLst>
                  <a:path w="75" h="38">
                    <a:moveTo>
                      <a:pt x="0" y="0"/>
                    </a:moveTo>
                    <a:cubicBezTo>
                      <a:pt x="0" y="21"/>
                      <a:pt x="16" y="38"/>
                      <a:pt x="37" y="38"/>
                    </a:cubicBezTo>
                    <a:cubicBezTo>
                      <a:pt x="58" y="38"/>
                      <a:pt x="75" y="21"/>
                      <a:pt x="75" y="0"/>
                    </a:cubicBezTo>
                    <a:cubicBezTo>
                      <a:pt x="0" y="0"/>
                      <a:pt x="0" y="0"/>
                      <a:pt x="0" y="0"/>
                    </a:cubicBezTo>
                  </a:path>
                </a:pathLst>
              </a:custGeom>
              <a:solidFill>
                <a:srgbClr val="FFC6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89" name="Freeform 81">
                <a:extLst>
                  <a:ext uri="{FF2B5EF4-FFF2-40B4-BE49-F238E27FC236}">
                    <a16:creationId xmlns:a16="http://schemas.microsoft.com/office/drawing/2014/main" id="{6717F839-798B-442D-914F-BA6383DDAAF6}"/>
                  </a:ext>
                </a:extLst>
              </p:cNvPr>
              <p:cNvSpPr>
                <a:spLocks/>
              </p:cNvSpPr>
              <p:nvPr/>
            </p:nvSpPr>
            <p:spPr bwMode="auto">
              <a:xfrm>
                <a:off x="8356600" y="3706813"/>
                <a:ext cx="100013" cy="49212"/>
              </a:xfrm>
              <a:custGeom>
                <a:avLst/>
                <a:gdLst>
                  <a:gd name="T0" fmla="*/ 38 w 38"/>
                  <a:gd name="T1" fmla="*/ 0 h 19"/>
                  <a:gd name="T2" fmla="*/ 0 w 38"/>
                  <a:gd name="T3" fmla="*/ 0 h 19"/>
                  <a:gd name="T4" fmla="*/ 19 w 38"/>
                  <a:gd name="T5" fmla="*/ 19 h 19"/>
                  <a:gd name="T6" fmla="*/ 19 w 38"/>
                  <a:gd name="T7" fmla="*/ 19 h 19"/>
                  <a:gd name="T8" fmla="*/ 38 w 38"/>
                  <a:gd name="T9" fmla="*/ 0 h 19"/>
                </a:gdLst>
                <a:ahLst/>
                <a:cxnLst>
                  <a:cxn ang="0">
                    <a:pos x="T0" y="T1"/>
                  </a:cxn>
                  <a:cxn ang="0">
                    <a:pos x="T2" y="T3"/>
                  </a:cxn>
                  <a:cxn ang="0">
                    <a:pos x="T4" y="T5"/>
                  </a:cxn>
                  <a:cxn ang="0">
                    <a:pos x="T6" y="T7"/>
                  </a:cxn>
                  <a:cxn ang="0">
                    <a:pos x="T8" y="T9"/>
                  </a:cxn>
                </a:cxnLst>
                <a:rect l="0" t="0" r="r" b="b"/>
                <a:pathLst>
                  <a:path w="38" h="19">
                    <a:moveTo>
                      <a:pt x="38" y="0"/>
                    </a:moveTo>
                    <a:cubicBezTo>
                      <a:pt x="0" y="0"/>
                      <a:pt x="0" y="0"/>
                      <a:pt x="0" y="0"/>
                    </a:cubicBezTo>
                    <a:cubicBezTo>
                      <a:pt x="0" y="10"/>
                      <a:pt x="9" y="19"/>
                      <a:pt x="19" y="19"/>
                    </a:cubicBezTo>
                    <a:cubicBezTo>
                      <a:pt x="19" y="19"/>
                      <a:pt x="19" y="19"/>
                      <a:pt x="19" y="19"/>
                    </a:cubicBezTo>
                    <a:cubicBezTo>
                      <a:pt x="29" y="19"/>
                      <a:pt x="38" y="10"/>
                      <a:pt x="38" y="0"/>
                    </a:cubicBezTo>
                  </a:path>
                </a:pathLst>
              </a:custGeom>
              <a:solidFill>
                <a:srgbClr val="F1A6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grpSp>
        <p:sp>
          <p:nvSpPr>
            <p:cNvPr id="10" name="Freeform 42">
              <a:extLst>
                <a:ext uri="{FF2B5EF4-FFF2-40B4-BE49-F238E27FC236}">
                  <a16:creationId xmlns:a16="http://schemas.microsoft.com/office/drawing/2014/main" id="{EB378DB0-1CC1-429E-A287-6F78147A9D9C}"/>
                </a:ext>
              </a:extLst>
            </p:cNvPr>
            <p:cNvSpPr>
              <a:spLocks/>
            </p:cNvSpPr>
            <p:nvPr/>
          </p:nvSpPr>
          <p:spPr bwMode="auto">
            <a:xfrm>
              <a:off x="11206783" y="1874617"/>
              <a:ext cx="763922" cy="457195"/>
            </a:xfrm>
            <a:custGeom>
              <a:avLst/>
              <a:gdLst>
                <a:gd name="T0" fmla="*/ 218 w 242"/>
                <a:gd name="T1" fmla="*/ 72 h 145"/>
                <a:gd name="T2" fmla="*/ 178 w 242"/>
                <a:gd name="T3" fmla="*/ 41 h 145"/>
                <a:gd name="T4" fmla="*/ 178 w 242"/>
                <a:gd name="T5" fmla="*/ 41 h 145"/>
                <a:gd name="T6" fmla="*/ 178 w 242"/>
                <a:gd name="T7" fmla="*/ 41 h 145"/>
                <a:gd name="T8" fmla="*/ 137 w 242"/>
                <a:gd name="T9" fmla="*/ 0 h 145"/>
                <a:gd name="T10" fmla="*/ 100 w 242"/>
                <a:gd name="T11" fmla="*/ 21 h 145"/>
                <a:gd name="T12" fmla="*/ 87 w 242"/>
                <a:gd name="T13" fmla="*/ 19 h 145"/>
                <a:gd name="T14" fmla="*/ 49 w 242"/>
                <a:gd name="T15" fmla="*/ 58 h 145"/>
                <a:gd name="T16" fmla="*/ 49 w 242"/>
                <a:gd name="T17" fmla="*/ 58 h 145"/>
                <a:gd name="T18" fmla="*/ 44 w 242"/>
                <a:gd name="T19" fmla="*/ 58 h 145"/>
                <a:gd name="T20" fmla="*/ 0 w 242"/>
                <a:gd name="T21" fmla="*/ 101 h 145"/>
                <a:gd name="T22" fmla="*/ 44 w 242"/>
                <a:gd name="T23" fmla="*/ 145 h 145"/>
                <a:gd name="T24" fmla="*/ 204 w 242"/>
                <a:gd name="T25" fmla="*/ 145 h 145"/>
                <a:gd name="T26" fmla="*/ 242 w 242"/>
                <a:gd name="T27" fmla="*/ 107 h 145"/>
                <a:gd name="T28" fmla="*/ 218 w 242"/>
                <a:gd name="T29" fmla="*/ 72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2" h="145">
                  <a:moveTo>
                    <a:pt x="218" y="72"/>
                  </a:moveTo>
                  <a:cubicBezTo>
                    <a:pt x="213" y="54"/>
                    <a:pt x="197" y="41"/>
                    <a:pt x="178" y="41"/>
                  </a:cubicBezTo>
                  <a:cubicBezTo>
                    <a:pt x="178" y="41"/>
                    <a:pt x="178" y="41"/>
                    <a:pt x="178" y="41"/>
                  </a:cubicBezTo>
                  <a:cubicBezTo>
                    <a:pt x="178" y="41"/>
                    <a:pt x="178" y="41"/>
                    <a:pt x="178" y="41"/>
                  </a:cubicBezTo>
                  <a:cubicBezTo>
                    <a:pt x="178" y="18"/>
                    <a:pt x="159" y="0"/>
                    <a:pt x="137" y="0"/>
                  </a:cubicBezTo>
                  <a:cubicBezTo>
                    <a:pt x="121" y="0"/>
                    <a:pt x="107" y="8"/>
                    <a:pt x="100" y="21"/>
                  </a:cubicBezTo>
                  <a:cubicBezTo>
                    <a:pt x="96" y="20"/>
                    <a:pt x="92" y="19"/>
                    <a:pt x="87" y="19"/>
                  </a:cubicBezTo>
                  <a:cubicBezTo>
                    <a:pt x="66" y="19"/>
                    <a:pt x="49" y="36"/>
                    <a:pt x="49" y="58"/>
                  </a:cubicBezTo>
                  <a:cubicBezTo>
                    <a:pt x="49" y="58"/>
                    <a:pt x="49" y="58"/>
                    <a:pt x="49" y="58"/>
                  </a:cubicBezTo>
                  <a:cubicBezTo>
                    <a:pt x="47" y="58"/>
                    <a:pt x="45" y="58"/>
                    <a:pt x="44" y="58"/>
                  </a:cubicBezTo>
                  <a:cubicBezTo>
                    <a:pt x="19" y="58"/>
                    <a:pt x="0" y="77"/>
                    <a:pt x="0" y="101"/>
                  </a:cubicBezTo>
                  <a:cubicBezTo>
                    <a:pt x="0" y="125"/>
                    <a:pt x="19" y="145"/>
                    <a:pt x="44" y="145"/>
                  </a:cubicBezTo>
                  <a:cubicBezTo>
                    <a:pt x="204" y="145"/>
                    <a:pt x="204" y="145"/>
                    <a:pt x="204" y="145"/>
                  </a:cubicBezTo>
                  <a:cubicBezTo>
                    <a:pt x="225" y="145"/>
                    <a:pt x="242" y="128"/>
                    <a:pt x="242" y="107"/>
                  </a:cubicBezTo>
                  <a:cubicBezTo>
                    <a:pt x="242" y="91"/>
                    <a:pt x="232" y="78"/>
                    <a:pt x="218" y="7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grpSp>
      <p:pic>
        <p:nvPicPr>
          <p:cNvPr id="3" name="Picture 2" descr="A close up of a logo&#10;&#10;Description generated with very high confidence">
            <a:extLst>
              <a:ext uri="{FF2B5EF4-FFF2-40B4-BE49-F238E27FC236}">
                <a16:creationId xmlns:a16="http://schemas.microsoft.com/office/drawing/2014/main" id="{601C3BD5-43D7-4F6C-BF46-F1D9C256160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11442" y="1593631"/>
            <a:ext cx="791653" cy="791653"/>
          </a:xfrm>
          <a:prstGeom prst="rect">
            <a:avLst/>
          </a:prstGeom>
        </p:spPr>
      </p:pic>
    </p:spTree>
    <p:custDataLst>
      <p:tags r:id="rId1"/>
    </p:custDataLst>
    <p:extLst>
      <p:ext uri="{BB962C8B-B14F-4D97-AF65-F5344CB8AC3E}">
        <p14:creationId xmlns:p14="http://schemas.microsoft.com/office/powerpoint/2010/main" val="4021297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B6EB34D3-3C0A-C447-8F4F-0D52D1984080}"/>
              </a:ext>
            </a:extLst>
          </p:cNvPr>
          <p:cNvSpPr/>
          <p:nvPr/>
        </p:nvSpPr>
        <p:spPr bwMode="auto">
          <a:xfrm>
            <a:off x="0" y="857250"/>
            <a:ext cx="2571750" cy="5143134"/>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a:lnSpc>
                <a:spcPct val="90000"/>
              </a:lnSpc>
              <a:defRPr/>
            </a:pPr>
            <a:endParaRPr lang="en-US" sz="1765" b="0" err="1">
              <a:solidFill>
                <a:srgbClr val="FFFFFF"/>
              </a:solidFill>
              <a:latin typeface="Segoe UI"/>
              <a:ea typeface="Segoe UI" pitchFamily="34" charset="0"/>
              <a:cs typeface="Segoe UI" pitchFamily="34" charset="0"/>
            </a:endParaRPr>
          </a:p>
        </p:txBody>
      </p:sp>
      <p:sp>
        <p:nvSpPr>
          <p:cNvPr id="31" name="Title 2">
            <a:extLst>
              <a:ext uri="{FF2B5EF4-FFF2-40B4-BE49-F238E27FC236}">
                <a16:creationId xmlns:a16="http://schemas.microsoft.com/office/drawing/2014/main" id="{BBFE7DDB-1CE1-EB49-AB63-355886E80D45}"/>
              </a:ext>
            </a:extLst>
          </p:cNvPr>
          <p:cNvSpPr>
            <a:spLocks noGrp="1"/>
          </p:cNvSpPr>
          <p:nvPr>
            <p:ph type="title"/>
          </p:nvPr>
        </p:nvSpPr>
        <p:spPr>
          <a:xfrm>
            <a:off x="201930" y="1123370"/>
            <a:ext cx="2476034" cy="674749"/>
          </a:xfrm>
        </p:spPr>
        <p:txBody>
          <a:bodyPr/>
          <a:lstStyle/>
          <a:p>
            <a:r>
              <a:rPr lang="en-US" sz="3000"/>
              <a:t>Robust networking infrastructure services </a:t>
            </a:r>
          </a:p>
        </p:txBody>
      </p:sp>
      <p:grpSp>
        <p:nvGrpSpPr>
          <p:cNvPr id="3" name="Group 2">
            <a:extLst>
              <a:ext uri="{FF2B5EF4-FFF2-40B4-BE49-F238E27FC236}">
                <a16:creationId xmlns:a16="http://schemas.microsoft.com/office/drawing/2014/main" id="{F1B54248-D6D9-4126-ADAD-B1FB7F615C63}"/>
              </a:ext>
            </a:extLst>
          </p:cNvPr>
          <p:cNvGrpSpPr/>
          <p:nvPr/>
        </p:nvGrpSpPr>
        <p:grpSpPr>
          <a:xfrm>
            <a:off x="4917615" y="1142094"/>
            <a:ext cx="1714500" cy="1488663"/>
            <a:chOff x="6556820" y="379792"/>
            <a:chExt cx="2286000" cy="1984883"/>
          </a:xfrm>
        </p:grpSpPr>
        <p:sp>
          <p:nvSpPr>
            <p:cNvPr id="7" name="TextBox 6">
              <a:extLst>
                <a:ext uri="{FF2B5EF4-FFF2-40B4-BE49-F238E27FC236}">
                  <a16:creationId xmlns:a16="http://schemas.microsoft.com/office/drawing/2014/main" id="{EE87CACE-0DFE-4CE1-90FC-6D5D583EAF77}"/>
                </a:ext>
              </a:extLst>
            </p:cNvPr>
            <p:cNvSpPr txBox="1"/>
            <p:nvPr/>
          </p:nvSpPr>
          <p:spPr>
            <a:xfrm>
              <a:off x="6556820" y="1042819"/>
              <a:ext cx="2286000" cy="1321856"/>
            </a:xfrm>
            <a:prstGeom prst="rect">
              <a:avLst/>
            </a:prstGeom>
            <a:noFill/>
          </p:spPr>
          <p:txBody>
            <a:bodyPr wrap="square" lIns="131821" tIns="105457" rIns="131821" bIns="105457" rtlCol="0">
              <a:spAutoFit/>
            </a:bodyPr>
            <a:lstStyle/>
            <a:p>
              <a:pPr algn="ctr" defTabSz="672266" fontAlgn="auto">
                <a:lnSpc>
                  <a:spcPct val="90000"/>
                </a:lnSpc>
                <a:spcBef>
                  <a:spcPts val="0"/>
                </a:spcBef>
                <a:spcAft>
                  <a:spcPts val="432"/>
                </a:spcAft>
                <a:defRPr/>
              </a:pPr>
              <a:r>
                <a:rPr lang="en-US" sz="1050" b="0">
                  <a:solidFill>
                    <a:srgbClr val="0078D7"/>
                  </a:solidFill>
                  <a:latin typeface="Segoe UI Semibold" panose="020B0702040204020203" pitchFamily="34" charset="0"/>
                  <a:cs typeface="Segoe UI Semibold" panose="020B0702040204020203" pitchFamily="34" charset="0"/>
                </a:rPr>
                <a:t>Load Balancer</a:t>
              </a:r>
            </a:p>
            <a:p>
              <a:pPr algn="ctr" defTabSz="672266" fontAlgn="auto">
                <a:lnSpc>
                  <a:spcPct val="90000"/>
                </a:lnSpc>
                <a:spcBef>
                  <a:spcPts val="0"/>
                </a:spcBef>
                <a:spcAft>
                  <a:spcPts val="432"/>
                </a:spcAft>
                <a:defRPr/>
              </a:pPr>
              <a:r>
                <a:rPr lang="en-US" sz="1050" b="0">
                  <a:solidFill>
                    <a:srgbClr val="3E3D4D"/>
                  </a:solidFill>
                  <a:latin typeface="Segoe UI"/>
                  <a:cs typeface="Segoe UI" panose="020B0502040204020203" pitchFamily="34" charset="0"/>
                </a:rPr>
                <a:t>Deliver high availability and network performance to your applications</a:t>
              </a:r>
            </a:p>
          </p:txBody>
        </p:sp>
        <p:pic>
          <p:nvPicPr>
            <p:cNvPr id="54" name="Picture 53">
              <a:extLst>
                <a:ext uri="{FF2B5EF4-FFF2-40B4-BE49-F238E27FC236}">
                  <a16:creationId xmlns:a16="http://schemas.microsoft.com/office/drawing/2014/main" id="{CD58385A-1F44-4C7D-8917-EA3501F2BAE2}"/>
                </a:ext>
              </a:extLst>
            </p:cNvPr>
            <p:cNvPicPr>
              <a:picLocks noChangeAspect="1"/>
            </p:cNvPicPr>
            <p:nvPr/>
          </p:nvPicPr>
          <p:blipFill>
            <a:blip r:embed="rId3">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7416654" y="379792"/>
              <a:ext cx="566331" cy="566331"/>
            </a:xfrm>
            <a:prstGeom prst="rect">
              <a:avLst/>
            </a:prstGeom>
          </p:spPr>
        </p:pic>
      </p:grpSp>
      <p:grpSp>
        <p:nvGrpSpPr>
          <p:cNvPr id="17" name="Group 16">
            <a:extLst>
              <a:ext uri="{FF2B5EF4-FFF2-40B4-BE49-F238E27FC236}">
                <a16:creationId xmlns:a16="http://schemas.microsoft.com/office/drawing/2014/main" id="{D9FE383B-73B5-4C21-BBC9-7A71E110CB09}"/>
              </a:ext>
            </a:extLst>
          </p:cNvPr>
          <p:cNvGrpSpPr/>
          <p:nvPr/>
        </p:nvGrpSpPr>
        <p:grpSpPr>
          <a:xfrm>
            <a:off x="7302674" y="2998152"/>
            <a:ext cx="1714500" cy="1491870"/>
            <a:chOff x="9807941" y="2933445"/>
            <a:chExt cx="2286000" cy="1989159"/>
          </a:xfrm>
        </p:grpSpPr>
        <p:sp>
          <p:nvSpPr>
            <p:cNvPr id="11" name="TextBox 10">
              <a:extLst>
                <a:ext uri="{FF2B5EF4-FFF2-40B4-BE49-F238E27FC236}">
                  <a16:creationId xmlns:a16="http://schemas.microsoft.com/office/drawing/2014/main" id="{DA73D96E-4DBB-4747-9ED2-BB7EEBEE309C}"/>
                </a:ext>
              </a:extLst>
            </p:cNvPr>
            <p:cNvSpPr txBox="1"/>
            <p:nvPr/>
          </p:nvSpPr>
          <p:spPr>
            <a:xfrm>
              <a:off x="9807941" y="3600749"/>
              <a:ext cx="2286000" cy="1321855"/>
            </a:xfrm>
            <a:prstGeom prst="rect">
              <a:avLst/>
            </a:prstGeom>
            <a:noFill/>
          </p:spPr>
          <p:txBody>
            <a:bodyPr wrap="square" lIns="131821" tIns="105457" rIns="131821" bIns="105457" rtlCol="0">
              <a:spAutoFit/>
            </a:bodyPr>
            <a:lstStyle/>
            <a:p>
              <a:pPr algn="ctr" defTabSz="672266" fontAlgn="auto">
                <a:lnSpc>
                  <a:spcPct val="90000"/>
                </a:lnSpc>
                <a:spcBef>
                  <a:spcPts val="0"/>
                </a:spcBef>
                <a:spcAft>
                  <a:spcPts val="432"/>
                </a:spcAft>
                <a:defRPr/>
              </a:pPr>
              <a:r>
                <a:rPr lang="en-US" sz="1050" b="0">
                  <a:solidFill>
                    <a:srgbClr val="0078D7"/>
                  </a:solidFill>
                  <a:latin typeface="Segoe UI Semibold" panose="020B0702040204020203" pitchFamily="34" charset="0"/>
                  <a:cs typeface="Segoe UI Semibold" panose="020B0702040204020203" pitchFamily="34" charset="0"/>
                </a:rPr>
                <a:t>Content Delivery Network</a:t>
              </a:r>
            </a:p>
            <a:p>
              <a:pPr algn="ctr" defTabSz="672266" fontAlgn="auto">
                <a:lnSpc>
                  <a:spcPct val="90000"/>
                </a:lnSpc>
                <a:spcBef>
                  <a:spcPts val="0"/>
                </a:spcBef>
                <a:spcAft>
                  <a:spcPts val="432"/>
                </a:spcAft>
                <a:defRPr/>
              </a:pPr>
              <a:r>
                <a:rPr lang="en-US" sz="1050" b="0">
                  <a:solidFill>
                    <a:srgbClr val="3E3D4D"/>
                  </a:solidFill>
                  <a:latin typeface="Segoe UI"/>
                  <a:cs typeface="Segoe UI" panose="020B0502040204020203" pitchFamily="34" charset="0"/>
                </a:rPr>
                <a:t>Ensure secure, reliable content delivery </a:t>
              </a:r>
              <a:br>
                <a:rPr lang="en-US" sz="1050" b="0">
                  <a:solidFill>
                    <a:srgbClr val="3E3D4D"/>
                  </a:solidFill>
                  <a:latin typeface="Segoe UI"/>
                  <a:cs typeface="Segoe UI" panose="020B0502040204020203" pitchFamily="34" charset="0"/>
                </a:rPr>
              </a:br>
              <a:r>
                <a:rPr lang="en-US" sz="1050" b="0">
                  <a:solidFill>
                    <a:srgbClr val="3E3D4D"/>
                  </a:solidFill>
                  <a:latin typeface="Segoe UI"/>
                  <a:cs typeface="Segoe UI" panose="020B0502040204020203" pitchFamily="34" charset="0"/>
                </a:rPr>
                <a:t>with broad global reach</a:t>
              </a:r>
            </a:p>
          </p:txBody>
        </p:sp>
        <p:pic>
          <p:nvPicPr>
            <p:cNvPr id="55" name="Picture 54">
              <a:extLst>
                <a:ext uri="{FF2B5EF4-FFF2-40B4-BE49-F238E27FC236}">
                  <a16:creationId xmlns:a16="http://schemas.microsoft.com/office/drawing/2014/main" id="{0AE61A9D-C890-4EED-949F-B824220D19BE}"/>
                </a:ext>
              </a:extLst>
            </p:cNvPr>
            <p:cNvPicPr>
              <a:picLocks noChangeAspect="1"/>
            </p:cNvPicPr>
            <p:nvPr/>
          </p:nvPicPr>
          <p:blipFill>
            <a:blip r:embed="rId4">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10562747" y="2933445"/>
              <a:ext cx="667307" cy="667304"/>
            </a:xfrm>
            <a:prstGeom prst="rect">
              <a:avLst/>
            </a:prstGeom>
          </p:spPr>
        </p:pic>
      </p:grpSp>
      <p:grpSp>
        <p:nvGrpSpPr>
          <p:cNvPr id="13" name="Group 12">
            <a:extLst>
              <a:ext uri="{FF2B5EF4-FFF2-40B4-BE49-F238E27FC236}">
                <a16:creationId xmlns:a16="http://schemas.microsoft.com/office/drawing/2014/main" id="{BD526D3B-E83B-429F-9456-9BA8ABA0CD12}"/>
              </a:ext>
            </a:extLst>
          </p:cNvPr>
          <p:cNvGrpSpPr/>
          <p:nvPr/>
        </p:nvGrpSpPr>
        <p:grpSpPr>
          <a:xfrm>
            <a:off x="6516121" y="1142094"/>
            <a:ext cx="1714500" cy="1685383"/>
            <a:chOff x="8688161" y="379791"/>
            <a:chExt cx="2286000" cy="2247178"/>
          </a:xfrm>
        </p:grpSpPr>
        <p:sp>
          <p:nvSpPr>
            <p:cNvPr id="10" name="TextBox 9">
              <a:extLst>
                <a:ext uri="{FF2B5EF4-FFF2-40B4-BE49-F238E27FC236}">
                  <a16:creationId xmlns:a16="http://schemas.microsoft.com/office/drawing/2014/main" id="{1D3068DD-705F-4679-8556-21CC372D213C}"/>
                </a:ext>
              </a:extLst>
            </p:cNvPr>
            <p:cNvSpPr txBox="1"/>
            <p:nvPr/>
          </p:nvSpPr>
          <p:spPr>
            <a:xfrm>
              <a:off x="8688161" y="1042819"/>
              <a:ext cx="2286000" cy="1584150"/>
            </a:xfrm>
            <a:prstGeom prst="rect">
              <a:avLst/>
            </a:prstGeom>
            <a:noFill/>
          </p:spPr>
          <p:txBody>
            <a:bodyPr wrap="square" lIns="131821" tIns="105457" rIns="131821" bIns="105457" rtlCol="0" anchor="t">
              <a:spAutoFit/>
            </a:bodyPr>
            <a:lstStyle/>
            <a:p>
              <a:pPr algn="ctr" defTabSz="672266" fontAlgn="auto">
                <a:lnSpc>
                  <a:spcPct val="90000"/>
                </a:lnSpc>
                <a:spcBef>
                  <a:spcPts val="0"/>
                </a:spcBef>
                <a:spcAft>
                  <a:spcPts val="432"/>
                </a:spcAft>
                <a:defRPr/>
              </a:pPr>
              <a:r>
                <a:rPr lang="en-US" sz="1050" b="0">
                  <a:solidFill>
                    <a:srgbClr val="0078D7"/>
                  </a:solidFill>
                  <a:latin typeface="Segoe UI Semibold" panose="020B0702040204020203" pitchFamily="34" charset="0"/>
                  <a:cs typeface="Segoe UI Semibold" panose="020B0702040204020203" pitchFamily="34" charset="0"/>
                </a:rPr>
                <a:t>Application Gateway/WAF</a:t>
              </a:r>
            </a:p>
            <a:p>
              <a:pPr algn="ctr" defTabSz="672266" fontAlgn="auto">
                <a:lnSpc>
                  <a:spcPct val="90000"/>
                </a:lnSpc>
                <a:spcBef>
                  <a:spcPts val="0"/>
                </a:spcBef>
                <a:spcAft>
                  <a:spcPts val="432"/>
                </a:spcAft>
                <a:defRPr/>
              </a:pPr>
              <a:r>
                <a:rPr lang="en-US" sz="1050" b="0">
                  <a:solidFill>
                    <a:srgbClr val="3E3D4D"/>
                  </a:solidFill>
                  <a:latin typeface="Segoe UI"/>
                  <a:cs typeface="Segoe UI" panose="020B0502040204020203" pitchFamily="34" charset="0"/>
                </a:rPr>
                <a:t>Build scalable and highly-available web front ends in Azure </a:t>
              </a:r>
            </a:p>
            <a:p>
              <a:pPr algn="ctr" defTabSz="672266" fontAlgn="auto">
                <a:lnSpc>
                  <a:spcPct val="90000"/>
                </a:lnSpc>
                <a:spcBef>
                  <a:spcPts val="0"/>
                </a:spcBef>
                <a:spcAft>
                  <a:spcPts val="432"/>
                </a:spcAft>
                <a:defRPr/>
              </a:pPr>
              <a:endParaRPr lang="en-US" sz="1050">
                <a:solidFill>
                  <a:srgbClr val="3E3D4D"/>
                </a:solidFill>
                <a:latin typeface="Segoe UI"/>
                <a:cs typeface="Segoe UI" panose="020B0502040204020203" pitchFamily="34" charset="0"/>
              </a:endParaRPr>
            </a:p>
          </p:txBody>
        </p:sp>
        <p:pic>
          <p:nvPicPr>
            <p:cNvPr id="56" name="Picture 55">
              <a:extLst>
                <a:ext uri="{FF2B5EF4-FFF2-40B4-BE49-F238E27FC236}">
                  <a16:creationId xmlns:a16="http://schemas.microsoft.com/office/drawing/2014/main" id="{C773601B-EE21-44C8-81EF-6F817438BC1E}"/>
                </a:ext>
              </a:extLst>
            </p:cNvPr>
            <p:cNvPicPr>
              <a:picLocks noChangeAspect="1"/>
            </p:cNvPicPr>
            <p:nvPr/>
          </p:nvPicPr>
          <p:blipFill>
            <a:blip r:embed="rId5">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9560680" y="379791"/>
              <a:ext cx="566331" cy="566331"/>
            </a:xfrm>
            <a:prstGeom prst="rect">
              <a:avLst/>
            </a:prstGeom>
          </p:spPr>
        </p:pic>
      </p:grpSp>
      <p:grpSp>
        <p:nvGrpSpPr>
          <p:cNvPr id="16" name="Group 15">
            <a:extLst>
              <a:ext uri="{FF2B5EF4-FFF2-40B4-BE49-F238E27FC236}">
                <a16:creationId xmlns:a16="http://schemas.microsoft.com/office/drawing/2014/main" id="{875759BB-C12E-4FFA-A1D2-B92B5E00272C}"/>
              </a:ext>
            </a:extLst>
          </p:cNvPr>
          <p:cNvGrpSpPr/>
          <p:nvPr/>
        </p:nvGrpSpPr>
        <p:grpSpPr>
          <a:xfrm>
            <a:off x="5668385" y="3074297"/>
            <a:ext cx="1714500" cy="1190012"/>
            <a:chOff x="7557846" y="2956062"/>
            <a:chExt cx="2286000" cy="1586683"/>
          </a:xfrm>
        </p:grpSpPr>
        <p:sp>
          <p:nvSpPr>
            <p:cNvPr id="8" name="TextBox 7">
              <a:extLst>
                <a:ext uri="{FF2B5EF4-FFF2-40B4-BE49-F238E27FC236}">
                  <a16:creationId xmlns:a16="http://schemas.microsoft.com/office/drawing/2014/main" id="{5F5AFAC7-8CBD-40A4-86B6-995E0D357E20}"/>
                </a:ext>
              </a:extLst>
            </p:cNvPr>
            <p:cNvSpPr txBox="1"/>
            <p:nvPr/>
          </p:nvSpPr>
          <p:spPr>
            <a:xfrm>
              <a:off x="7557846" y="3608687"/>
              <a:ext cx="2286000" cy="934058"/>
            </a:xfrm>
            <a:prstGeom prst="rect">
              <a:avLst/>
            </a:prstGeom>
            <a:noFill/>
          </p:spPr>
          <p:txBody>
            <a:bodyPr wrap="square" lIns="131821" tIns="105457" rIns="131821" bIns="105457" rtlCol="0">
              <a:spAutoFit/>
            </a:bodyPr>
            <a:lstStyle/>
            <a:p>
              <a:pPr algn="ctr" defTabSz="672266" fontAlgn="auto">
                <a:lnSpc>
                  <a:spcPct val="90000"/>
                </a:lnSpc>
                <a:spcBef>
                  <a:spcPts val="0"/>
                </a:spcBef>
                <a:spcAft>
                  <a:spcPts val="432"/>
                </a:spcAft>
                <a:defRPr/>
              </a:pPr>
              <a:r>
                <a:rPr lang="en-US" sz="1050" b="0">
                  <a:solidFill>
                    <a:srgbClr val="0078D7"/>
                  </a:solidFill>
                  <a:latin typeface="Segoe UI Semibold" panose="020B0702040204020203" pitchFamily="34" charset="0"/>
                  <a:cs typeface="Segoe UI Semibold" panose="020B0702040204020203" pitchFamily="34" charset="0"/>
                </a:rPr>
                <a:t>Azure DNS</a:t>
              </a:r>
            </a:p>
            <a:p>
              <a:pPr algn="ctr" defTabSz="672266" fontAlgn="auto">
                <a:lnSpc>
                  <a:spcPct val="90000"/>
                </a:lnSpc>
                <a:spcBef>
                  <a:spcPts val="0"/>
                </a:spcBef>
                <a:spcAft>
                  <a:spcPts val="432"/>
                </a:spcAft>
                <a:defRPr/>
              </a:pPr>
              <a:r>
                <a:rPr lang="en-US" sz="1050" b="0">
                  <a:solidFill>
                    <a:srgbClr val="3E3D4D"/>
                  </a:solidFill>
                  <a:latin typeface="Segoe UI"/>
                  <a:cs typeface="Segoe UI" panose="020B0502040204020203" pitchFamily="34" charset="0"/>
                </a:rPr>
                <a:t>Host your DNS </a:t>
              </a:r>
              <a:br>
                <a:rPr lang="en-US" sz="1050" b="0">
                  <a:solidFill>
                    <a:srgbClr val="3E3D4D"/>
                  </a:solidFill>
                  <a:latin typeface="Segoe UI"/>
                  <a:cs typeface="Segoe UI" panose="020B0502040204020203" pitchFamily="34" charset="0"/>
                </a:rPr>
              </a:br>
              <a:r>
                <a:rPr lang="en-US" sz="1050" b="0">
                  <a:solidFill>
                    <a:srgbClr val="3E3D4D"/>
                  </a:solidFill>
                  <a:latin typeface="Segoe UI"/>
                  <a:cs typeface="Segoe UI" panose="020B0502040204020203" pitchFamily="34" charset="0"/>
                </a:rPr>
                <a:t>domain in Azure</a:t>
              </a:r>
            </a:p>
          </p:txBody>
        </p:sp>
        <p:pic>
          <p:nvPicPr>
            <p:cNvPr id="57" name="Picture 56">
              <a:extLst>
                <a:ext uri="{FF2B5EF4-FFF2-40B4-BE49-F238E27FC236}">
                  <a16:creationId xmlns:a16="http://schemas.microsoft.com/office/drawing/2014/main" id="{74F7E149-3253-4847-BA26-58AB34F6C414}"/>
                </a:ext>
              </a:extLst>
            </p:cNvPr>
            <p:cNvPicPr>
              <a:picLocks noChangeAspect="1"/>
            </p:cNvPicPr>
            <p:nvPr/>
          </p:nvPicPr>
          <p:blipFill>
            <a:blip r:embed="rId6">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8404995" y="2956062"/>
              <a:ext cx="566331" cy="566331"/>
            </a:xfrm>
            <a:prstGeom prst="rect">
              <a:avLst/>
            </a:prstGeom>
          </p:spPr>
        </p:pic>
      </p:grpSp>
      <p:grpSp>
        <p:nvGrpSpPr>
          <p:cNvPr id="18" name="Group 17">
            <a:extLst>
              <a:ext uri="{FF2B5EF4-FFF2-40B4-BE49-F238E27FC236}">
                <a16:creationId xmlns:a16="http://schemas.microsoft.com/office/drawing/2014/main" id="{C7463F65-1951-4170-A02E-F3AE1368929B}"/>
              </a:ext>
            </a:extLst>
          </p:cNvPr>
          <p:cNvGrpSpPr/>
          <p:nvPr/>
        </p:nvGrpSpPr>
        <p:grpSpPr>
          <a:xfrm>
            <a:off x="3319109" y="4687711"/>
            <a:ext cx="1714500" cy="1343669"/>
            <a:chOff x="4425478" y="5107280"/>
            <a:chExt cx="2286000" cy="1791559"/>
          </a:xfrm>
        </p:grpSpPr>
        <p:sp>
          <p:nvSpPr>
            <p:cNvPr id="6" name="TextBox 5">
              <a:extLst>
                <a:ext uri="{FF2B5EF4-FFF2-40B4-BE49-F238E27FC236}">
                  <a16:creationId xmlns:a16="http://schemas.microsoft.com/office/drawing/2014/main" id="{073AA9B7-EB44-4496-B816-155F764895E1}"/>
                </a:ext>
              </a:extLst>
            </p:cNvPr>
            <p:cNvSpPr txBox="1"/>
            <p:nvPr/>
          </p:nvSpPr>
          <p:spPr>
            <a:xfrm>
              <a:off x="4425478" y="5770881"/>
              <a:ext cx="2286000" cy="1127958"/>
            </a:xfrm>
            <a:prstGeom prst="rect">
              <a:avLst/>
            </a:prstGeom>
            <a:noFill/>
          </p:spPr>
          <p:txBody>
            <a:bodyPr wrap="square" lIns="131821" tIns="105457" rIns="131821" bIns="105457" rtlCol="0">
              <a:spAutoFit/>
            </a:bodyPr>
            <a:lstStyle/>
            <a:p>
              <a:pPr algn="ctr" defTabSz="672266" fontAlgn="auto">
                <a:lnSpc>
                  <a:spcPct val="90000"/>
                </a:lnSpc>
                <a:spcBef>
                  <a:spcPts val="0"/>
                </a:spcBef>
                <a:spcAft>
                  <a:spcPts val="432"/>
                </a:spcAft>
                <a:defRPr/>
              </a:pPr>
              <a:r>
                <a:rPr lang="en-US" sz="1050" b="0">
                  <a:solidFill>
                    <a:srgbClr val="0078D7"/>
                  </a:solidFill>
                  <a:latin typeface="Segoe UI Semibold" panose="020B0702040204020203" pitchFamily="34" charset="0"/>
                  <a:cs typeface="Segoe UI Semibold" panose="020B0702040204020203" pitchFamily="34" charset="0"/>
                </a:rPr>
                <a:t>Traffic Manager</a:t>
              </a:r>
            </a:p>
            <a:p>
              <a:pPr algn="ctr" defTabSz="672266" fontAlgn="auto">
                <a:lnSpc>
                  <a:spcPct val="90000"/>
                </a:lnSpc>
                <a:spcBef>
                  <a:spcPts val="0"/>
                </a:spcBef>
                <a:spcAft>
                  <a:spcPts val="432"/>
                </a:spcAft>
                <a:defRPr/>
              </a:pPr>
              <a:r>
                <a:rPr lang="en-US" sz="1050" b="0">
                  <a:solidFill>
                    <a:srgbClr val="3E3D4D"/>
                  </a:solidFill>
                  <a:latin typeface="Segoe UI"/>
                  <a:cs typeface="Segoe UI" panose="020B0502040204020203" pitchFamily="34" charset="0"/>
                </a:rPr>
                <a:t>Route incoming traffic for high performance and availability</a:t>
              </a:r>
            </a:p>
          </p:txBody>
        </p:sp>
        <p:pic>
          <p:nvPicPr>
            <p:cNvPr id="58" name="Picture 57">
              <a:extLst>
                <a:ext uri="{FF2B5EF4-FFF2-40B4-BE49-F238E27FC236}">
                  <a16:creationId xmlns:a16="http://schemas.microsoft.com/office/drawing/2014/main" id="{CF98883C-8500-4CDE-9A1D-408AAD5EBD44}"/>
                </a:ext>
              </a:extLst>
            </p:cNvPr>
            <p:cNvPicPr>
              <a:picLocks noChangeAspect="1"/>
            </p:cNvPicPr>
            <p:nvPr/>
          </p:nvPicPr>
          <p:blipFill>
            <a:blip r:embed="rId7">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285312" y="5107280"/>
              <a:ext cx="566331" cy="566329"/>
            </a:xfrm>
            <a:prstGeom prst="rect">
              <a:avLst/>
            </a:prstGeom>
          </p:spPr>
        </p:pic>
      </p:grpSp>
      <p:grpSp>
        <p:nvGrpSpPr>
          <p:cNvPr id="2" name="Group 1">
            <a:extLst>
              <a:ext uri="{FF2B5EF4-FFF2-40B4-BE49-F238E27FC236}">
                <a16:creationId xmlns:a16="http://schemas.microsoft.com/office/drawing/2014/main" id="{97BAEF22-612C-4FA7-BA30-0DC4F230DA78}"/>
              </a:ext>
            </a:extLst>
          </p:cNvPr>
          <p:cNvGrpSpPr/>
          <p:nvPr/>
        </p:nvGrpSpPr>
        <p:grpSpPr>
          <a:xfrm>
            <a:off x="3202287" y="1122230"/>
            <a:ext cx="1714500" cy="1706988"/>
            <a:chOff x="4425478" y="476490"/>
            <a:chExt cx="2286000" cy="2275984"/>
          </a:xfrm>
        </p:grpSpPr>
        <p:sp>
          <p:nvSpPr>
            <p:cNvPr id="4" name="TextBox 3">
              <a:extLst>
                <a:ext uri="{FF2B5EF4-FFF2-40B4-BE49-F238E27FC236}">
                  <a16:creationId xmlns:a16="http://schemas.microsoft.com/office/drawing/2014/main" id="{F031BA82-8C7D-404E-B1D5-62C73050357C}"/>
                </a:ext>
              </a:extLst>
            </p:cNvPr>
            <p:cNvSpPr txBox="1"/>
            <p:nvPr/>
          </p:nvSpPr>
          <p:spPr>
            <a:xfrm>
              <a:off x="4425478" y="1042819"/>
              <a:ext cx="2286000" cy="1709655"/>
            </a:xfrm>
            <a:prstGeom prst="rect">
              <a:avLst/>
            </a:prstGeom>
            <a:noFill/>
          </p:spPr>
          <p:txBody>
            <a:bodyPr wrap="square" lIns="131821" tIns="105457" rIns="131821" bIns="105457" rtlCol="0" anchor="t">
              <a:spAutoFit/>
            </a:bodyPr>
            <a:lstStyle/>
            <a:p>
              <a:pPr algn="ctr" defTabSz="672266" fontAlgn="auto">
                <a:lnSpc>
                  <a:spcPct val="90000"/>
                </a:lnSpc>
                <a:spcBef>
                  <a:spcPts val="0"/>
                </a:spcBef>
                <a:spcAft>
                  <a:spcPts val="432"/>
                </a:spcAft>
                <a:defRPr/>
              </a:pPr>
              <a:r>
                <a:rPr lang="en-US" sz="1050" b="0">
                  <a:solidFill>
                    <a:srgbClr val="0078D7"/>
                  </a:solidFill>
                  <a:latin typeface="Segoe UI Semibold" panose="020B0702040204020203" pitchFamily="34" charset="0"/>
                  <a:cs typeface="Segoe UI Semibold" panose="020B0702040204020203" pitchFamily="34" charset="0"/>
                </a:rPr>
                <a:t>Virtual Network</a:t>
              </a:r>
            </a:p>
            <a:p>
              <a:pPr algn="ctr" defTabSz="672266" fontAlgn="auto">
                <a:lnSpc>
                  <a:spcPct val="90000"/>
                </a:lnSpc>
                <a:spcBef>
                  <a:spcPts val="0"/>
                </a:spcBef>
                <a:spcAft>
                  <a:spcPts val="432"/>
                </a:spcAft>
                <a:defRPr/>
              </a:pPr>
              <a:r>
                <a:rPr lang="en-US" sz="1050" b="0">
                  <a:solidFill>
                    <a:srgbClr val="3E3D4D"/>
                  </a:solidFill>
                  <a:latin typeface="Segoe UI"/>
                  <a:cs typeface="Segoe UI" panose="020B0502040204020203" pitchFamily="34" charset="0"/>
                </a:rPr>
                <a:t>Provision private networks, optionally connect to on premise datacenters. NSG, User Defined Routes, &amp; IP addresses.</a:t>
              </a:r>
            </a:p>
          </p:txBody>
        </p:sp>
        <p:pic>
          <p:nvPicPr>
            <p:cNvPr id="59" name="Picture 58">
              <a:extLst>
                <a:ext uri="{FF2B5EF4-FFF2-40B4-BE49-F238E27FC236}">
                  <a16:creationId xmlns:a16="http://schemas.microsoft.com/office/drawing/2014/main" id="{815C9863-4477-40A7-BCA2-8043DC4DE452}"/>
                </a:ext>
              </a:extLst>
            </p:cNvPr>
            <p:cNvPicPr>
              <a:picLocks noChangeAspect="1"/>
            </p:cNvPicPr>
            <p:nvPr/>
          </p:nvPicPr>
          <p:blipFill>
            <a:blip r:embed="rId8">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279893" y="476490"/>
              <a:ext cx="566331" cy="566329"/>
            </a:xfrm>
            <a:prstGeom prst="rect">
              <a:avLst/>
            </a:prstGeom>
          </p:spPr>
        </p:pic>
      </p:grpSp>
      <p:grpSp>
        <p:nvGrpSpPr>
          <p:cNvPr id="14" name="Group 13">
            <a:extLst>
              <a:ext uri="{FF2B5EF4-FFF2-40B4-BE49-F238E27FC236}">
                <a16:creationId xmlns:a16="http://schemas.microsoft.com/office/drawing/2014/main" id="{C67CD803-B0C3-4B91-B0FB-C3E1C56CC1CF}"/>
              </a:ext>
            </a:extLst>
          </p:cNvPr>
          <p:cNvGrpSpPr/>
          <p:nvPr/>
        </p:nvGrpSpPr>
        <p:grpSpPr>
          <a:xfrm>
            <a:off x="2651642" y="3050853"/>
            <a:ext cx="1714500" cy="1352926"/>
            <a:chOff x="3535523" y="2924805"/>
            <a:chExt cx="2286000" cy="1803901"/>
          </a:xfrm>
        </p:grpSpPr>
        <p:sp>
          <p:nvSpPr>
            <p:cNvPr id="32" name="TextBox 31">
              <a:extLst>
                <a:ext uri="{FF2B5EF4-FFF2-40B4-BE49-F238E27FC236}">
                  <a16:creationId xmlns:a16="http://schemas.microsoft.com/office/drawing/2014/main" id="{246E6CF2-AE11-AF48-809D-9244ED2DC6FE}"/>
                </a:ext>
              </a:extLst>
            </p:cNvPr>
            <p:cNvSpPr txBox="1"/>
            <p:nvPr/>
          </p:nvSpPr>
          <p:spPr>
            <a:xfrm>
              <a:off x="3535523" y="3600749"/>
              <a:ext cx="2286000" cy="1127957"/>
            </a:xfrm>
            <a:prstGeom prst="rect">
              <a:avLst/>
            </a:prstGeom>
            <a:noFill/>
          </p:spPr>
          <p:txBody>
            <a:bodyPr wrap="square" lIns="131821" tIns="105457" rIns="131821" bIns="105457" rtlCol="0">
              <a:spAutoFit/>
            </a:bodyPr>
            <a:lstStyle/>
            <a:p>
              <a:pPr algn="ctr" defTabSz="672266" fontAlgn="auto">
                <a:lnSpc>
                  <a:spcPct val="90000"/>
                </a:lnSpc>
                <a:spcBef>
                  <a:spcPts val="0"/>
                </a:spcBef>
                <a:spcAft>
                  <a:spcPts val="432"/>
                </a:spcAft>
                <a:defRPr/>
              </a:pPr>
              <a:r>
                <a:rPr lang="en-US" sz="1050" b="0">
                  <a:solidFill>
                    <a:srgbClr val="0078D7"/>
                  </a:solidFill>
                  <a:latin typeface="Segoe UI Semibold" panose="020B0702040204020203" pitchFamily="34" charset="0"/>
                  <a:cs typeface="Segoe UI Semibold" panose="020B0702040204020203" pitchFamily="34" charset="0"/>
                </a:rPr>
                <a:t>DDoS Protection</a:t>
              </a:r>
            </a:p>
            <a:p>
              <a:pPr algn="ctr" defTabSz="672266" fontAlgn="auto">
                <a:lnSpc>
                  <a:spcPct val="90000"/>
                </a:lnSpc>
                <a:spcBef>
                  <a:spcPts val="0"/>
                </a:spcBef>
                <a:spcAft>
                  <a:spcPts val="432"/>
                </a:spcAft>
                <a:defRPr/>
              </a:pPr>
              <a:r>
                <a:rPr lang="en-US" sz="1050" b="0">
                  <a:solidFill>
                    <a:srgbClr val="3E3D4D"/>
                  </a:solidFill>
                  <a:latin typeface="Segoe UI"/>
                  <a:cs typeface="Segoe UI" panose="020B0502040204020203" pitchFamily="34" charset="0"/>
                </a:rPr>
                <a:t>Protect your Azure resources from </a:t>
              </a:r>
              <a:br>
                <a:rPr lang="en-US" sz="1050" b="0">
                  <a:solidFill>
                    <a:srgbClr val="3E3D4D"/>
                  </a:solidFill>
                  <a:latin typeface="Segoe UI"/>
                  <a:cs typeface="Segoe UI" panose="020B0502040204020203" pitchFamily="34" charset="0"/>
                </a:rPr>
              </a:br>
              <a:r>
                <a:rPr lang="en-US" sz="1050" b="0">
                  <a:solidFill>
                    <a:srgbClr val="3E3D4D"/>
                  </a:solidFill>
                  <a:latin typeface="Segoe UI"/>
                  <a:cs typeface="Segoe UI" panose="020B0502040204020203" pitchFamily="34" charset="0"/>
                </a:rPr>
                <a:t>DDoS attacks</a:t>
              </a:r>
            </a:p>
          </p:txBody>
        </p:sp>
        <p:pic>
          <p:nvPicPr>
            <p:cNvPr id="60" name="Picture 59">
              <a:extLst>
                <a:ext uri="{FF2B5EF4-FFF2-40B4-BE49-F238E27FC236}">
                  <a16:creationId xmlns:a16="http://schemas.microsoft.com/office/drawing/2014/main" id="{68D990B6-3119-457B-AA14-65190214A03A}"/>
                </a:ext>
              </a:extLst>
            </p:cNvPr>
            <p:cNvPicPr>
              <a:picLocks noChangeAspect="1"/>
            </p:cNvPicPr>
            <p:nvPr/>
          </p:nvPicPr>
          <p:blipFill>
            <a:blip r:embed="rId9">
              <a:duotone>
                <a:prstClr val="black"/>
                <a:schemeClr val="accent1">
                  <a:tint val="45000"/>
                  <a:satMod val="400000"/>
                </a:schemeClr>
              </a:duotone>
            </a:blip>
            <a:stretch>
              <a:fillRect/>
            </a:stretch>
          </p:blipFill>
          <p:spPr>
            <a:xfrm>
              <a:off x="4365448" y="2924805"/>
              <a:ext cx="626150" cy="662983"/>
            </a:xfrm>
            <a:prstGeom prst="rect">
              <a:avLst/>
            </a:prstGeom>
          </p:spPr>
        </p:pic>
      </p:grpSp>
      <p:grpSp>
        <p:nvGrpSpPr>
          <p:cNvPr id="23" name="Group 22">
            <a:extLst>
              <a:ext uri="{FF2B5EF4-FFF2-40B4-BE49-F238E27FC236}">
                <a16:creationId xmlns:a16="http://schemas.microsoft.com/office/drawing/2014/main" id="{5656E4B9-C4BA-4DE9-92ED-B44178DE61A7}"/>
              </a:ext>
            </a:extLst>
          </p:cNvPr>
          <p:cNvGrpSpPr/>
          <p:nvPr/>
        </p:nvGrpSpPr>
        <p:grpSpPr>
          <a:xfrm>
            <a:off x="6516121" y="4687711"/>
            <a:ext cx="1714500" cy="1343669"/>
            <a:chOff x="8688161" y="5107280"/>
            <a:chExt cx="2286000" cy="1791559"/>
          </a:xfrm>
        </p:grpSpPr>
        <p:sp>
          <p:nvSpPr>
            <p:cNvPr id="12" name="TextBox 11">
              <a:extLst>
                <a:ext uri="{FF2B5EF4-FFF2-40B4-BE49-F238E27FC236}">
                  <a16:creationId xmlns:a16="http://schemas.microsoft.com/office/drawing/2014/main" id="{6B409CA5-6DBB-4D69-9892-9292C6EFCA90}"/>
                </a:ext>
              </a:extLst>
            </p:cNvPr>
            <p:cNvSpPr txBox="1"/>
            <p:nvPr/>
          </p:nvSpPr>
          <p:spPr>
            <a:xfrm>
              <a:off x="8688161" y="5770881"/>
              <a:ext cx="2286000" cy="1127958"/>
            </a:xfrm>
            <a:prstGeom prst="rect">
              <a:avLst/>
            </a:prstGeom>
            <a:noFill/>
          </p:spPr>
          <p:txBody>
            <a:bodyPr wrap="square" lIns="131821" tIns="105457" rIns="131821" bIns="105457" rtlCol="0">
              <a:spAutoFit/>
            </a:bodyPr>
            <a:lstStyle/>
            <a:p>
              <a:pPr algn="ctr" defTabSz="672266" fontAlgn="auto">
                <a:lnSpc>
                  <a:spcPct val="90000"/>
                </a:lnSpc>
                <a:spcBef>
                  <a:spcPts val="0"/>
                </a:spcBef>
                <a:spcAft>
                  <a:spcPts val="432"/>
                </a:spcAft>
                <a:defRPr/>
              </a:pPr>
              <a:r>
                <a:rPr lang="en-US" sz="1050" b="0">
                  <a:solidFill>
                    <a:srgbClr val="0078D7"/>
                  </a:solidFill>
                  <a:latin typeface="Segoe UI Semibold" panose="020B0702040204020203" pitchFamily="34" charset="0"/>
                  <a:cs typeface="Segoe UI Semibold" panose="020B0702040204020203" pitchFamily="34" charset="0"/>
                </a:rPr>
                <a:t>Network Watcher</a:t>
              </a:r>
            </a:p>
            <a:p>
              <a:pPr algn="ctr" defTabSz="672266" fontAlgn="auto">
                <a:lnSpc>
                  <a:spcPct val="90000"/>
                </a:lnSpc>
                <a:spcBef>
                  <a:spcPts val="0"/>
                </a:spcBef>
                <a:spcAft>
                  <a:spcPts val="432"/>
                </a:spcAft>
                <a:defRPr/>
              </a:pPr>
              <a:r>
                <a:rPr lang="en-US" sz="1050" b="0">
                  <a:solidFill>
                    <a:srgbClr val="3E3D4D"/>
                  </a:solidFill>
                  <a:latin typeface="Segoe UI"/>
                  <a:cs typeface="Segoe UI" panose="020B0502040204020203" pitchFamily="34" charset="0"/>
                </a:rPr>
                <a:t>Network performance monitoring and diagnostics solution</a:t>
              </a:r>
            </a:p>
          </p:txBody>
        </p:sp>
        <p:pic>
          <p:nvPicPr>
            <p:cNvPr id="61" name="Picture 60">
              <a:extLst>
                <a:ext uri="{FF2B5EF4-FFF2-40B4-BE49-F238E27FC236}">
                  <a16:creationId xmlns:a16="http://schemas.microsoft.com/office/drawing/2014/main" id="{F067683C-F28A-4A86-A817-125D6CD49061}"/>
                </a:ext>
              </a:extLst>
            </p:cNvPr>
            <p:cNvPicPr>
              <a:picLocks noChangeAspect="1"/>
            </p:cNvPicPr>
            <p:nvPr/>
          </p:nvPicPr>
          <p:blipFill>
            <a:blip r:embed="rId10">
              <a:duotone>
                <a:prstClr val="black"/>
                <a:schemeClr val="accent1">
                  <a:tint val="45000"/>
                  <a:satMod val="400000"/>
                </a:schemeClr>
              </a:duotone>
            </a:blip>
            <a:stretch>
              <a:fillRect/>
            </a:stretch>
          </p:blipFill>
          <p:spPr>
            <a:xfrm>
              <a:off x="9457055" y="5107280"/>
              <a:ext cx="596024" cy="608188"/>
            </a:xfrm>
            <a:prstGeom prst="rect">
              <a:avLst/>
            </a:prstGeom>
          </p:spPr>
        </p:pic>
      </p:grpSp>
      <p:grpSp>
        <p:nvGrpSpPr>
          <p:cNvPr id="22" name="Group 21">
            <a:extLst>
              <a:ext uri="{FF2B5EF4-FFF2-40B4-BE49-F238E27FC236}">
                <a16:creationId xmlns:a16="http://schemas.microsoft.com/office/drawing/2014/main" id="{D51D4114-7910-4BE4-98A0-30D1FD2E3EB2}"/>
              </a:ext>
            </a:extLst>
          </p:cNvPr>
          <p:cNvGrpSpPr/>
          <p:nvPr/>
        </p:nvGrpSpPr>
        <p:grpSpPr>
          <a:xfrm>
            <a:off x="4917615" y="4719104"/>
            <a:ext cx="1714500" cy="1312275"/>
            <a:chOff x="6556820" y="5149139"/>
            <a:chExt cx="2286000" cy="1749700"/>
          </a:xfrm>
        </p:grpSpPr>
        <p:sp>
          <p:nvSpPr>
            <p:cNvPr id="9" name="TextBox 8">
              <a:extLst>
                <a:ext uri="{FF2B5EF4-FFF2-40B4-BE49-F238E27FC236}">
                  <a16:creationId xmlns:a16="http://schemas.microsoft.com/office/drawing/2014/main" id="{D6AE7513-BDA6-4DE2-B370-5375C4AA92D7}"/>
                </a:ext>
              </a:extLst>
            </p:cNvPr>
            <p:cNvSpPr txBox="1"/>
            <p:nvPr/>
          </p:nvSpPr>
          <p:spPr>
            <a:xfrm>
              <a:off x="6556820" y="5770882"/>
              <a:ext cx="2286000" cy="1127957"/>
            </a:xfrm>
            <a:prstGeom prst="rect">
              <a:avLst/>
            </a:prstGeom>
            <a:noFill/>
          </p:spPr>
          <p:txBody>
            <a:bodyPr wrap="square" lIns="131821" tIns="105457" rIns="131821" bIns="105457" rtlCol="0">
              <a:spAutoFit/>
            </a:bodyPr>
            <a:lstStyle/>
            <a:p>
              <a:pPr algn="ctr" defTabSz="672266" fontAlgn="auto">
                <a:lnSpc>
                  <a:spcPct val="90000"/>
                </a:lnSpc>
                <a:spcBef>
                  <a:spcPts val="0"/>
                </a:spcBef>
                <a:spcAft>
                  <a:spcPts val="432"/>
                </a:spcAft>
                <a:defRPr/>
              </a:pPr>
              <a:r>
                <a:rPr lang="en-US" sz="1050" b="0">
                  <a:solidFill>
                    <a:srgbClr val="0078D7"/>
                  </a:solidFill>
                  <a:latin typeface="Segoe UI Semibold" panose="020B0702040204020203" pitchFamily="34" charset="0"/>
                  <a:cs typeface="Segoe UI Semibold" panose="020B0702040204020203" pitchFamily="34" charset="0"/>
                </a:rPr>
                <a:t>ExpressRoute</a:t>
              </a:r>
            </a:p>
            <a:p>
              <a:pPr algn="ctr" defTabSz="672266" fontAlgn="auto">
                <a:lnSpc>
                  <a:spcPct val="90000"/>
                </a:lnSpc>
                <a:spcBef>
                  <a:spcPts val="0"/>
                </a:spcBef>
                <a:spcAft>
                  <a:spcPts val="432"/>
                </a:spcAft>
                <a:defRPr/>
              </a:pPr>
              <a:r>
                <a:rPr lang="en-US" sz="1050" b="0">
                  <a:solidFill>
                    <a:srgbClr val="3E3D4D"/>
                  </a:solidFill>
                  <a:latin typeface="Segoe UI"/>
                  <a:cs typeface="Segoe UI" panose="020B0502040204020203" pitchFamily="34" charset="0"/>
                </a:rPr>
                <a:t>Dedicated private network fiber connections to Azure</a:t>
              </a:r>
            </a:p>
          </p:txBody>
        </p:sp>
        <p:pic>
          <p:nvPicPr>
            <p:cNvPr id="62" name="Picture 61">
              <a:extLst>
                <a:ext uri="{FF2B5EF4-FFF2-40B4-BE49-F238E27FC236}">
                  <a16:creationId xmlns:a16="http://schemas.microsoft.com/office/drawing/2014/main" id="{29C84AB5-F241-4918-8464-9C329643E448}"/>
                </a:ext>
              </a:extLst>
            </p:cNvPr>
            <p:cNvPicPr>
              <a:picLocks noChangeAspect="1"/>
            </p:cNvPicPr>
            <p:nvPr/>
          </p:nvPicPr>
          <p:blipFill>
            <a:blip r:embed="rId11">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7424789" y="5149139"/>
              <a:ext cx="566331" cy="566329"/>
            </a:xfrm>
            <a:prstGeom prst="rect">
              <a:avLst/>
            </a:prstGeom>
          </p:spPr>
        </p:pic>
      </p:grpSp>
      <p:grpSp>
        <p:nvGrpSpPr>
          <p:cNvPr id="15" name="Group 14">
            <a:extLst>
              <a:ext uri="{FF2B5EF4-FFF2-40B4-BE49-F238E27FC236}">
                <a16:creationId xmlns:a16="http://schemas.microsoft.com/office/drawing/2014/main" id="{95950A49-CDCD-4608-85F9-D8298FAB9BCF}"/>
              </a:ext>
            </a:extLst>
          </p:cNvPr>
          <p:cNvGrpSpPr/>
          <p:nvPr/>
        </p:nvGrpSpPr>
        <p:grpSpPr>
          <a:xfrm>
            <a:off x="4063686" y="3074297"/>
            <a:ext cx="1714500" cy="1337807"/>
            <a:chOff x="5418248" y="2956062"/>
            <a:chExt cx="2286000" cy="1783743"/>
          </a:xfrm>
        </p:grpSpPr>
        <p:sp>
          <p:nvSpPr>
            <p:cNvPr id="5" name="TextBox 4">
              <a:extLst>
                <a:ext uri="{FF2B5EF4-FFF2-40B4-BE49-F238E27FC236}">
                  <a16:creationId xmlns:a16="http://schemas.microsoft.com/office/drawing/2014/main" id="{1577CC6C-4731-4FDD-B018-9F394E096457}"/>
                </a:ext>
              </a:extLst>
            </p:cNvPr>
            <p:cNvSpPr txBox="1"/>
            <p:nvPr/>
          </p:nvSpPr>
          <p:spPr>
            <a:xfrm>
              <a:off x="5418248" y="3611847"/>
              <a:ext cx="2286000" cy="1127958"/>
            </a:xfrm>
            <a:prstGeom prst="rect">
              <a:avLst/>
            </a:prstGeom>
            <a:noFill/>
          </p:spPr>
          <p:txBody>
            <a:bodyPr wrap="square" lIns="131821" tIns="105457" rIns="131821" bIns="105457" rtlCol="0">
              <a:spAutoFit/>
            </a:bodyPr>
            <a:lstStyle/>
            <a:p>
              <a:pPr algn="ctr" defTabSz="672266" fontAlgn="auto">
                <a:lnSpc>
                  <a:spcPct val="90000"/>
                </a:lnSpc>
                <a:spcBef>
                  <a:spcPts val="0"/>
                </a:spcBef>
                <a:spcAft>
                  <a:spcPts val="432"/>
                </a:spcAft>
                <a:defRPr/>
              </a:pPr>
              <a:r>
                <a:rPr lang="en-US" sz="1050" b="0">
                  <a:solidFill>
                    <a:srgbClr val="0078D7"/>
                  </a:solidFill>
                  <a:latin typeface="Segoe UI Semibold" panose="020B0702040204020203" pitchFamily="34" charset="0"/>
                  <a:cs typeface="Segoe UI Semibold" panose="020B0702040204020203" pitchFamily="34" charset="0"/>
                </a:rPr>
                <a:t>VPN Gateway</a:t>
              </a:r>
            </a:p>
            <a:p>
              <a:pPr algn="ctr" defTabSz="672266" fontAlgn="auto">
                <a:lnSpc>
                  <a:spcPct val="90000"/>
                </a:lnSpc>
                <a:spcBef>
                  <a:spcPts val="0"/>
                </a:spcBef>
                <a:spcAft>
                  <a:spcPts val="432"/>
                </a:spcAft>
                <a:defRPr/>
              </a:pPr>
              <a:r>
                <a:rPr lang="en-US" sz="1050" b="0">
                  <a:solidFill>
                    <a:srgbClr val="3E3D4D"/>
                  </a:solidFill>
                  <a:latin typeface="Segoe UI"/>
                  <a:cs typeface="Segoe UI" panose="020B0502040204020203" pitchFamily="34" charset="0"/>
                </a:rPr>
                <a:t>Establish secure, </a:t>
              </a:r>
              <a:br>
                <a:rPr lang="en-US" sz="1050" b="0">
                  <a:solidFill>
                    <a:srgbClr val="3E3D4D"/>
                  </a:solidFill>
                  <a:latin typeface="Segoe UI"/>
                  <a:cs typeface="Segoe UI" panose="020B0502040204020203" pitchFamily="34" charset="0"/>
                </a:rPr>
              </a:br>
              <a:r>
                <a:rPr lang="en-US" sz="1050" b="0">
                  <a:solidFill>
                    <a:srgbClr val="3E3D4D"/>
                  </a:solidFill>
                  <a:latin typeface="Segoe UI"/>
                  <a:cs typeface="Segoe UI" panose="020B0502040204020203" pitchFamily="34" charset="0"/>
                </a:rPr>
                <a:t>cross-premise connectivity</a:t>
              </a:r>
            </a:p>
          </p:txBody>
        </p:sp>
        <p:pic>
          <p:nvPicPr>
            <p:cNvPr id="63" name="Picture 62">
              <a:extLst>
                <a:ext uri="{FF2B5EF4-FFF2-40B4-BE49-F238E27FC236}">
                  <a16:creationId xmlns:a16="http://schemas.microsoft.com/office/drawing/2014/main" id="{B6C8139B-92E5-4BAC-8DCA-54568D07D608}"/>
                </a:ext>
              </a:extLst>
            </p:cNvPr>
            <p:cNvPicPr>
              <a:picLocks noChangeAspect="1"/>
            </p:cNvPicPr>
            <p:nvPr/>
          </p:nvPicPr>
          <p:blipFill>
            <a:blip r:embed="rId12">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6278684" y="2956062"/>
              <a:ext cx="566331" cy="625999"/>
            </a:xfrm>
            <a:prstGeom prst="rect">
              <a:avLst/>
            </a:prstGeom>
          </p:spPr>
        </p:pic>
      </p:grpSp>
    </p:spTree>
    <p:extLst>
      <p:ext uri="{BB962C8B-B14F-4D97-AF65-F5344CB8AC3E}">
        <p14:creationId xmlns:p14="http://schemas.microsoft.com/office/powerpoint/2010/main" val="759956958"/>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2A8AA5BC-4F7A-4226-8F99-6D824B226A9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54757"/>
            <a:ext cx="9144000" cy="514599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endParaRPr lang="en-US" sz="1350" b="0">
              <a:solidFill>
                <a:prstClr val="white"/>
              </a:solidFill>
              <a:latin typeface="Calibri" panose="020F0502020204030204"/>
            </a:endParaRPr>
          </a:p>
        </p:txBody>
      </p:sp>
      <p:sp>
        <p:nvSpPr>
          <p:cNvPr id="36" name="Rectangle 35">
            <a:extLst>
              <a:ext uri="{FF2B5EF4-FFF2-40B4-BE49-F238E27FC236}">
                <a16:creationId xmlns:a16="http://schemas.microsoft.com/office/drawing/2014/main" id="{3E5445C6-DD42-4979-86FF-03730E8C6DB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41301" y="1098550"/>
            <a:ext cx="8680116" cy="4660901"/>
          </a:xfrm>
          <a:prstGeom prst="rect">
            <a:avLst/>
          </a:prstGeom>
          <a:solidFill>
            <a:schemeClr val="bg1">
              <a:lumMod val="75000"/>
              <a:lumOff val="25000"/>
            </a:schemeClr>
          </a:solidFill>
          <a:ln w="127000" cap="sq" cmpd="thinThick">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endParaRPr lang="en-US" sz="1350" b="0">
              <a:solidFill>
                <a:prstClr val="white"/>
              </a:solidFill>
              <a:latin typeface="Calibri" panose="020F0502020204030204"/>
            </a:endParaRPr>
          </a:p>
        </p:txBody>
      </p:sp>
      <p:cxnSp>
        <p:nvCxnSpPr>
          <p:cNvPr id="38" name="Straight Connector 37">
            <a:extLst>
              <a:ext uri="{FF2B5EF4-FFF2-40B4-BE49-F238E27FC236}">
                <a16:creationId xmlns:a16="http://schemas.microsoft.com/office/drawing/2014/main" id="{45000665-DFC7-417E-8FD7-516A0F15C975}"/>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543300" y="3939313"/>
            <a:ext cx="2057400" cy="0"/>
          </a:xfrm>
          <a:prstGeom prst="line">
            <a:avLst/>
          </a:prstGeom>
          <a:ln w="127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sp>
        <p:nvSpPr>
          <p:cNvPr id="4" name="Title 3">
            <a:extLst>
              <a:ext uri="{FF2B5EF4-FFF2-40B4-BE49-F238E27FC236}">
                <a16:creationId xmlns:a16="http://schemas.microsoft.com/office/drawing/2014/main" id="{7FCF126C-A259-4DBF-8CE0-67FE68E56322}"/>
              </a:ext>
            </a:extLst>
          </p:cNvPr>
          <p:cNvSpPr>
            <a:spLocks noGrp="1"/>
          </p:cNvSpPr>
          <p:nvPr>
            <p:ph type="title"/>
          </p:nvPr>
        </p:nvSpPr>
        <p:spPr>
          <a:xfrm>
            <a:off x="1143000" y="1699022"/>
            <a:ext cx="6858000" cy="2130028"/>
          </a:xfrm>
        </p:spPr>
        <p:txBody>
          <a:bodyPr vert="horz" lIns="68580" tIns="34290" rIns="68580" bIns="34290" rtlCol="0" anchor="b">
            <a:normAutofit/>
          </a:bodyPr>
          <a:lstStyle/>
          <a:p>
            <a:pPr algn="ctr"/>
            <a:r>
              <a:rPr lang="en-US" sz="4350" dirty="0"/>
              <a:t>Thank You</a:t>
            </a:r>
          </a:p>
        </p:txBody>
      </p:sp>
    </p:spTree>
    <p:custDataLst>
      <p:tags r:id="rId1"/>
    </p:custDataLst>
    <p:extLst>
      <p:ext uri="{BB962C8B-B14F-4D97-AF65-F5344CB8AC3E}">
        <p14:creationId xmlns:p14="http://schemas.microsoft.com/office/powerpoint/2010/main" val="456261484"/>
      </p:ext>
    </p:extLst>
  </p:cSld>
  <p:clrMapOvr>
    <a:overrideClrMapping bg1="dk1" tx1="lt1" bg2="dk2" tx2="lt2" accent1="accent1" accent2="accent2" accent3="accent3" accent4="accent4" accent5="accent5" accent6="accent6" hlink="hlink" folHlink="folHlink"/>
  </p:clrMapOvr>
</p:sld>
</file>

<file path=ppt/slides/slide41.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8CA06CD6-90CA-4C45-856C-6771339E1E22}"/>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41173" y="1097280"/>
            <a:ext cx="8661654" cy="466344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endParaRPr lang="en-US" sz="1350" b="0">
              <a:solidFill>
                <a:prstClr val="white"/>
              </a:solidFill>
              <a:latin typeface="Calibri" panose="020F0502020204030204"/>
            </a:endParaRPr>
          </a:p>
        </p:txBody>
      </p:sp>
      <p:cxnSp>
        <p:nvCxnSpPr>
          <p:cNvPr id="13" name="Straight Connector 12">
            <a:extLst>
              <a:ext uri="{FF2B5EF4-FFF2-40B4-BE49-F238E27FC236}">
                <a16:creationId xmlns:a16="http://schemas.microsoft.com/office/drawing/2014/main" id="{5021601D-2758-4B15-A31C-FDA184C51B3A}"/>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490722" y="2400300"/>
            <a:ext cx="0" cy="20574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4" name="Title 3">
            <a:extLst>
              <a:ext uri="{FF2B5EF4-FFF2-40B4-BE49-F238E27FC236}">
                <a16:creationId xmlns:a16="http://schemas.microsoft.com/office/drawing/2014/main" id="{7FCF126C-A259-4DBF-8CE0-67FE68E56322}"/>
              </a:ext>
            </a:extLst>
          </p:cNvPr>
          <p:cNvSpPr>
            <a:spLocks noGrp="1"/>
          </p:cNvSpPr>
          <p:nvPr>
            <p:ph type="title"/>
          </p:nvPr>
        </p:nvSpPr>
        <p:spPr>
          <a:xfrm>
            <a:off x="628650" y="1579880"/>
            <a:ext cx="2620772" cy="3698240"/>
          </a:xfrm>
        </p:spPr>
        <p:txBody>
          <a:bodyPr>
            <a:normAutofit/>
          </a:bodyPr>
          <a:lstStyle/>
          <a:p>
            <a:pPr algn="r"/>
            <a:r>
              <a:rPr lang="en-US" dirty="0">
                <a:solidFill>
                  <a:schemeClr val="accent1"/>
                </a:solidFill>
              </a:rPr>
              <a:t>Design Connectivity for Hybrid Applications</a:t>
            </a:r>
          </a:p>
        </p:txBody>
      </p:sp>
      <p:sp>
        <p:nvSpPr>
          <p:cNvPr id="5" name="Content Placeholder 4">
            <a:extLst>
              <a:ext uri="{FF2B5EF4-FFF2-40B4-BE49-F238E27FC236}">
                <a16:creationId xmlns:a16="http://schemas.microsoft.com/office/drawing/2014/main" id="{13C78BCF-68F5-4F99-A2A6-21F6A73E053C}"/>
              </a:ext>
            </a:extLst>
          </p:cNvPr>
          <p:cNvSpPr>
            <a:spLocks noGrp="1"/>
          </p:cNvSpPr>
          <p:nvPr>
            <p:ph sz="half" idx="1"/>
          </p:nvPr>
        </p:nvSpPr>
        <p:spPr>
          <a:xfrm>
            <a:off x="3732023" y="1579880"/>
            <a:ext cx="4688205" cy="3698240"/>
          </a:xfrm>
        </p:spPr>
        <p:txBody>
          <a:bodyPr anchor="b">
            <a:normAutofit/>
          </a:bodyPr>
          <a:lstStyle/>
          <a:p>
            <a:pPr marL="0" indent="0">
              <a:buNone/>
            </a:pPr>
            <a:endParaRPr lang="en-US" sz="1500" dirty="0"/>
          </a:p>
          <a:p>
            <a:endParaRPr lang="en-US" sz="1500" dirty="0"/>
          </a:p>
          <a:p>
            <a:endParaRPr lang="en-US" sz="1500" dirty="0"/>
          </a:p>
          <a:p>
            <a:endParaRPr lang="en-US" sz="1500" dirty="0"/>
          </a:p>
        </p:txBody>
      </p:sp>
      <p:pic>
        <p:nvPicPr>
          <p:cNvPr id="9" name="Picture 2" descr="Image result for microsoft Azure">
            <a:extLst>
              <a:ext uri="{FF2B5EF4-FFF2-40B4-BE49-F238E27FC236}">
                <a16:creationId xmlns:a16="http://schemas.microsoft.com/office/drawing/2014/main" id="{9E2920B8-E01B-40B6-B6D2-26C200F6E00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57565" y="581789"/>
            <a:ext cx="1142419" cy="816014"/>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a:extLst>
              <a:ext uri="{FF2B5EF4-FFF2-40B4-BE49-F238E27FC236}">
                <a16:creationId xmlns:a16="http://schemas.microsoft.com/office/drawing/2014/main" id="{D5C87F2E-CD7C-4B43-9EC2-EC5221BA2CBE}"/>
              </a:ext>
            </a:extLst>
          </p:cNvPr>
          <p:cNvGrpSpPr/>
          <p:nvPr/>
        </p:nvGrpSpPr>
        <p:grpSpPr>
          <a:xfrm>
            <a:off x="4581422" y="1097304"/>
            <a:ext cx="3239908" cy="4663416"/>
            <a:chOff x="7498383" y="479775"/>
            <a:chExt cx="4472322" cy="6437312"/>
          </a:xfrm>
        </p:grpSpPr>
        <p:grpSp>
          <p:nvGrpSpPr>
            <p:cNvPr id="8" name="Group 7">
              <a:extLst>
                <a:ext uri="{FF2B5EF4-FFF2-40B4-BE49-F238E27FC236}">
                  <a16:creationId xmlns:a16="http://schemas.microsoft.com/office/drawing/2014/main" id="{50E10F02-241D-4A4C-A7E8-328EFC9B1643}"/>
                </a:ext>
              </a:extLst>
            </p:cNvPr>
            <p:cNvGrpSpPr/>
            <p:nvPr/>
          </p:nvGrpSpPr>
          <p:grpSpPr>
            <a:xfrm>
              <a:off x="7498383" y="479775"/>
              <a:ext cx="3810000" cy="6437312"/>
              <a:chOff x="7407275" y="388938"/>
              <a:chExt cx="3810000" cy="6437312"/>
            </a:xfrm>
          </p:grpSpPr>
          <p:sp>
            <p:nvSpPr>
              <p:cNvPr id="12" name="Freeform 94">
                <a:extLst>
                  <a:ext uri="{FF2B5EF4-FFF2-40B4-BE49-F238E27FC236}">
                    <a16:creationId xmlns:a16="http://schemas.microsoft.com/office/drawing/2014/main" id="{53AED8D9-B175-4DB9-966D-059DF3177FAE}"/>
                  </a:ext>
                </a:extLst>
              </p:cNvPr>
              <p:cNvSpPr>
                <a:spLocks/>
              </p:cNvSpPr>
              <p:nvPr/>
            </p:nvSpPr>
            <p:spPr bwMode="auto">
              <a:xfrm>
                <a:off x="7407275" y="6561138"/>
                <a:ext cx="3708400" cy="265112"/>
              </a:xfrm>
              <a:custGeom>
                <a:avLst/>
                <a:gdLst>
                  <a:gd name="T0" fmla="*/ 1382 w 1425"/>
                  <a:gd name="T1" fmla="*/ 0 h 102"/>
                  <a:gd name="T2" fmla="*/ 1376 w 1425"/>
                  <a:gd name="T3" fmla="*/ 1 h 102"/>
                  <a:gd name="T4" fmla="*/ 1376 w 1425"/>
                  <a:gd name="T5" fmla="*/ 0 h 102"/>
                  <a:gd name="T6" fmla="*/ 1298 w 1425"/>
                  <a:gd name="T7" fmla="*/ 0 h 102"/>
                  <a:gd name="T8" fmla="*/ 1298 w 1425"/>
                  <a:gd name="T9" fmla="*/ 81 h 102"/>
                  <a:gd name="T10" fmla="*/ 1230 w 1425"/>
                  <a:gd name="T11" fmla="*/ 81 h 102"/>
                  <a:gd name="T12" fmla="*/ 1230 w 1425"/>
                  <a:gd name="T13" fmla="*/ 0 h 102"/>
                  <a:gd name="T14" fmla="*/ 954 w 1425"/>
                  <a:gd name="T15" fmla="*/ 0 h 102"/>
                  <a:gd name="T16" fmla="*/ 954 w 1425"/>
                  <a:gd name="T17" fmla="*/ 81 h 102"/>
                  <a:gd name="T18" fmla="*/ 886 w 1425"/>
                  <a:gd name="T19" fmla="*/ 81 h 102"/>
                  <a:gd name="T20" fmla="*/ 886 w 1425"/>
                  <a:gd name="T21" fmla="*/ 0 h 102"/>
                  <a:gd name="T22" fmla="*/ 775 w 1425"/>
                  <a:gd name="T23" fmla="*/ 0 h 102"/>
                  <a:gd name="T24" fmla="*/ 835 w 1425"/>
                  <a:gd name="T25" fmla="*/ 60 h 102"/>
                  <a:gd name="T26" fmla="*/ 835 w 1425"/>
                  <a:gd name="T27" fmla="*/ 82 h 102"/>
                  <a:gd name="T28" fmla="*/ 664 w 1425"/>
                  <a:gd name="T29" fmla="*/ 82 h 102"/>
                  <a:gd name="T30" fmla="*/ 659 w 1425"/>
                  <a:gd name="T31" fmla="*/ 82 h 102"/>
                  <a:gd name="T32" fmla="*/ 659 w 1425"/>
                  <a:gd name="T33" fmla="*/ 0 h 102"/>
                  <a:gd name="T34" fmla="*/ 573 w 1425"/>
                  <a:gd name="T35" fmla="*/ 0 h 102"/>
                  <a:gd name="T36" fmla="*/ 573 w 1425"/>
                  <a:gd name="T37" fmla="*/ 19 h 102"/>
                  <a:gd name="T38" fmla="*/ 615 w 1425"/>
                  <a:gd name="T39" fmla="*/ 60 h 102"/>
                  <a:gd name="T40" fmla="*/ 615 w 1425"/>
                  <a:gd name="T41" fmla="*/ 82 h 102"/>
                  <a:gd name="T42" fmla="*/ 444 w 1425"/>
                  <a:gd name="T43" fmla="*/ 82 h 102"/>
                  <a:gd name="T44" fmla="*/ 444 w 1425"/>
                  <a:gd name="T45" fmla="*/ 0 h 102"/>
                  <a:gd name="T46" fmla="*/ 405 w 1425"/>
                  <a:gd name="T47" fmla="*/ 0 h 102"/>
                  <a:gd name="T48" fmla="*/ 405 w 1425"/>
                  <a:gd name="T49" fmla="*/ 82 h 102"/>
                  <a:gd name="T50" fmla="*/ 337 w 1425"/>
                  <a:gd name="T51" fmla="*/ 82 h 102"/>
                  <a:gd name="T52" fmla="*/ 337 w 1425"/>
                  <a:gd name="T53" fmla="*/ 0 h 102"/>
                  <a:gd name="T54" fmla="*/ 251 w 1425"/>
                  <a:gd name="T55" fmla="*/ 0 h 102"/>
                  <a:gd name="T56" fmla="*/ 251 w 1425"/>
                  <a:gd name="T57" fmla="*/ 82 h 102"/>
                  <a:gd name="T58" fmla="*/ 182 w 1425"/>
                  <a:gd name="T59" fmla="*/ 82 h 102"/>
                  <a:gd name="T60" fmla="*/ 182 w 1425"/>
                  <a:gd name="T61" fmla="*/ 0 h 102"/>
                  <a:gd name="T62" fmla="*/ 38 w 1425"/>
                  <a:gd name="T63" fmla="*/ 0 h 102"/>
                  <a:gd name="T64" fmla="*/ 38 w 1425"/>
                  <a:gd name="T65" fmla="*/ 1 h 102"/>
                  <a:gd name="T66" fmla="*/ 0 w 1425"/>
                  <a:gd name="T67" fmla="*/ 51 h 102"/>
                  <a:gd name="T68" fmla="*/ 43 w 1425"/>
                  <a:gd name="T69" fmla="*/ 102 h 102"/>
                  <a:gd name="T70" fmla="*/ 1382 w 1425"/>
                  <a:gd name="T71" fmla="*/ 102 h 102"/>
                  <a:gd name="T72" fmla="*/ 1425 w 1425"/>
                  <a:gd name="T73" fmla="*/ 51 h 102"/>
                  <a:gd name="T74" fmla="*/ 1382 w 1425"/>
                  <a:gd name="T75"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25" h="102">
                    <a:moveTo>
                      <a:pt x="1382" y="0"/>
                    </a:moveTo>
                    <a:cubicBezTo>
                      <a:pt x="1380" y="0"/>
                      <a:pt x="1378" y="0"/>
                      <a:pt x="1376" y="1"/>
                    </a:cubicBezTo>
                    <a:cubicBezTo>
                      <a:pt x="1376" y="0"/>
                      <a:pt x="1376" y="0"/>
                      <a:pt x="1376" y="0"/>
                    </a:cubicBezTo>
                    <a:cubicBezTo>
                      <a:pt x="1298" y="0"/>
                      <a:pt x="1298" y="0"/>
                      <a:pt x="1298" y="0"/>
                    </a:cubicBezTo>
                    <a:cubicBezTo>
                      <a:pt x="1298" y="81"/>
                      <a:pt x="1298" y="81"/>
                      <a:pt x="1298" y="81"/>
                    </a:cubicBezTo>
                    <a:cubicBezTo>
                      <a:pt x="1230" y="81"/>
                      <a:pt x="1230" y="81"/>
                      <a:pt x="1230" y="81"/>
                    </a:cubicBezTo>
                    <a:cubicBezTo>
                      <a:pt x="1230" y="0"/>
                      <a:pt x="1230" y="0"/>
                      <a:pt x="1230" y="0"/>
                    </a:cubicBezTo>
                    <a:cubicBezTo>
                      <a:pt x="954" y="0"/>
                      <a:pt x="954" y="0"/>
                      <a:pt x="954" y="0"/>
                    </a:cubicBezTo>
                    <a:cubicBezTo>
                      <a:pt x="954" y="81"/>
                      <a:pt x="954" y="81"/>
                      <a:pt x="954" y="81"/>
                    </a:cubicBezTo>
                    <a:cubicBezTo>
                      <a:pt x="886" y="81"/>
                      <a:pt x="886" y="81"/>
                      <a:pt x="886" y="81"/>
                    </a:cubicBezTo>
                    <a:cubicBezTo>
                      <a:pt x="886" y="0"/>
                      <a:pt x="886" y="0"/>
                      <a:pt x="886" y="0"/>
                    </a:cubicBezTo>
                    <a:cubicBezTo>
                      <a:pt x="775" y="0"/>
                      <a:pt x="775" y="0"/>
                      <a:pt x="775" y="0"/>
                    </a:cubicBezTo>
                    <a:cubicBezTo>
                      <a:pt x="835" y="60"/>
                      <a:pt x="835" y="60"/>
                      <a:pt x="835" y="60"/>
                    </a:cubicBezTo>
                    <a:cubicBezTo>
                      <a:pt x="835" y="82"/>
                      <a:pt x="835" y="82"/>
                      <a:pt x="835" y="82"/>
                    </a:cubicBezTo>
                    <a:cubicBezTo>
                      <a:pt x="664" y="82"/>
                      <a:pt x="664" y="82"/>
                      <a:pt x="664" y="82"/>
                    </a:cubicBezTo>
                    <a:cubicBezTo>
                      <a:pt x="659" y="82"/>
                      <a:pt x="659" y="82"/>
                      <a:pt x="659" y="82"/>
                    </a:cubicBezTo>
                    <a:cubicBezTo>
                      <a:pt x="659" y="0"/>
                      <a:pt x="659" y="0"/>
                      <a:pt x="659" y="0"/>
                    </a:cubicBezTo>
                    <a:cubicBezTo>
                      <a:pt x="573" y="0"/>
                      <a:pt x="573" y="0"/>
                      <a:pt x="573" y="0"/>
                    </a:cubicBezTo>
                    <a:cubicBezTo>
                      <a:pt x="573" y="19"/>
                      <a:pt x="573" y="19"/>
                      <a:pt x="573" y="19"/>
                    </a:cubicBezTo>
                    <a:cubicBezTo>
                      <a:pt x="615" y="60"/>
                      <a:pt x="615" y="60"/>
                      <a:pt x="615" y="60"/>
                    </a:cubicBezTo>
                    <a:cubicBezTo>
                      <a:pt x="615" y="82"/>
                      <a:pt x="615" y="82"/>
                      <a:pt x="615" y="82"/>
                    </a:cubicBezTo>
                    <a:cubicBezTo>
                      <a:pt x="444" y="82"/>
                      <a:pt x="444" y="82"/>
                      <a:pt x="444" y="82"/>
                    </a:cubicBezTo>
                    <a:cubicBezTo>
                      <a:pt x="444" y="0"/>
                      <a:pt x="444" y="0"/>
                      <a:pt x="444" y="0"/>
                    </a:cubicBezTo>
                    <a:cubicBezTo>
                      <a:pt x="405" y="0"/>
                      <a:pt x="405" y="0"/>
                      <a:pt x="405" y="0"/>
                    </a:cubicBezTo>
                    <a:cubicBezTo>
                      <a:pt x="405" y="82"/>
                      <a:pt x="405" y="82"/>
                      <a:pt x="405" y="82"/>
                    </a:cubicBezTo>
                    <a:cubicBezTo>
                      <a:pt x="337" y="82"/>
                      <a:pt x="337" y="82"/>
                      <a:pt x="337" y="82"/>
                    </a:cubicBezTo>
                    <a:cubicBezTo>
                      <a:pt x="337" y="0"/>
                      <a:pt x="337" y="0"/>
                      <a:pt x="337" y="0"/>
                    </a:cubicBezTo>
                    <a:cubicBezTo>
                      <a:pt x="251" y="0"/>
                      <a:pt x="251" y="0"/>
                      <a:pt x="251" y="0"/>
                    </a:cubicBezTo>
                    <a:cubicBezTo>
                      <a:pt x="251" y="82"/>
                      <a:pt x="251" y="82"/>
                      <a:pt x="251" y="82"/>
                    </a:cubicBezTo>
                    <a:cubicBezTo>
                      <a:pt x="182" y="82"/>
                      <a:pt x="182" y="82"/>
                      <a:pt x="182" y="82"/>
                    </a:cubicBezTo>
                    <a:cubicBezTo>
                      <a:pt x="182" y="0"/>
                      <a:pt x="182" y="0"/>
                      <a:pt x="182" y="0"/>
                    </a:cubicBezTo>
                    <a:cubicBezTo>
                      <a:pt x="38" y="0"/>
                      <a:pt x="38" y="0"/>
                      <a:pt x="38" y="0"/>
                    </a:cubicBezTo>
                    <a:cubicBezTo>
                      <a:pt x="38" y="1"/>
                      <a:pt x="38" y="1"/>
                      <a:pt x="38" y="1"/>
                    </a:cubicBezTo>
                    <a:cubicBezTo>
                      <a:pt x="17" y="4"/>
                      <a:pt x="0" y="25"/>
                      <a:pt x="0" y="51"/>
                    </a:cubicBezTo>
                    <a:cubicBezTo>
                      <a:pt x="0" y="80"/>
                      <a:pt x="19" y="102"/>
                      <a:pt x="43" y="102"/>
                    </a:cubicBezTo>
                    <a:cubicBezTo>
                      <a:pt x="47" y="102"/>
                      <a:pt x="1378" y="102"/>
                      <a:pt x="1382" y="102"/>
                    </a:cubicBezTo>
                    <a:cubicBezTo>
                      <a:pt x="1406" y="102"/>
                      <a:pt x="1425" y="80"/>
                      <a:pt x="1425" y="51"/>
                    </a:cubicBezTo>
                    <a:cubicBezTo>
                      <a:pt x="1425" y="23"/>
                      <a:pt x="1406" y="0"/>
                      <a:pt x="1382" y="0"/>
                    </a:cubicBezTo>
                  </a:path>
                </a:pathLst>
              </a:custGeom>
              <a:solidFill>
                <a:srgbClr val="000000">
                  <a:alpha val="13000"/>
                </a:srgbClr>
              </a:solidFill>
              <a:ln>
                <a:noFill/>
              </a:ln>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14" name="Freeform 6">
                <a:extLst>
                  <a:ext uri="{FF2B5EF4-FFF2-40B4-BE49-F238E27FC236}">
                    <a16:creationId xmlns:a16="http://schemas.microsoft.com/office/drawing/2014/main" id="{27DEA5BA-B079-47B0-88BD-F6E3DC1343F2}"/>
                  </a:ext>
                </a:extLst>
              </p:cNvPr>
              <p:cNvSpPr>
                <a:spLocks/>
              </p:cNvSpPr>
              <p:nvPr/>
            </p:nvSpPr>
            <p:spPr bwMode="auto">
              <a:xfrm>
                <a:off x="8135938" y="5138738"/>
                <a:ext cx="2649538" cy="1631950"/>
              </a:xfrm>
              <a:custGeom>
                <a:avLst/>
                <a:gdLst>
                  <a:gd name="T0" fmla="*/ 0 w 1669"/>
                  <a:gd name="T1" fmla="*/ 0 h 1028"/>
                  <a:gd name="T2" fmla="*/ 0 w 1669"/>
                  <a:gd name="T3" fmla="*/ 128 h 1028"/>
                  <a:gd name="T4" fmla="*/ 993 w 1669"/>
                  <a:gd name="T5" fmla="*/ 128 h 1028"/>
                  <a:gd name="T6" fmla="*/ 993 w 1669"/>
                  <a:gd name="T7" fmla="*/ 1028 h 1028"/>
                  <a:gd name="T8" fmla="*/ 1105 w 1669"/>
                  <a:gd name="T9" fmla="*/ 1028 h 1028"/>
                  <a:gd name="T10" fmla="*/ 1105 w 1669"/>
                  <a:gd name="T11" fmla="*/ 128 h 1028"/>
                  <a:gd name="T12" fmla="*/ 1557 w 1669"/>
                  <a:gd name="T13" fmla="*/ 128 h 1028"/>
                  <a:gd name="T14" fmla="*/ 1557 w 1669"/>
                  <a:gd name="T15" fmla="*/ 1028 h 1028"/>
                  <a:gd name="T16" fmla="*/ 1669 w 1669"/>
                  <a:gd name="T17" fmla="*/ 1028 h 1028"/>
                  <a:gd name="T18" fmla="*/ 1669 w 1669"/>
                  <a:gd name="T19" fmla="*/ 128 h 1028"/>
                  <a:gd name="T20" fmla="*/ 1669 w 1669"/>
                  <a:gd name="T21" fmla="*/ 118 h 1028"/>
                  <a:gd name="T22" fmla="*/ 1669 w 1669"/>
                  <a:gd name="T23" fmla="*/ 0 h 1028"/>
                  <a:gd name="T24" fmla="*/ 0 w 1669"/>
                  <a:gd name="T25" fmla="*/ 0 h 1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69" h="1028">
                    <a:moveTo>
                      <a:pt x="0" y="0"/>
                    </a:moveTo>
                    <a:lnTo>
                      <a:pt x="0" y="128"/>
                    </a:lnTo>
                    <a:lnTo>
                      <a:pt x="993" y="128"/>
                    </a:lnTo>
                    <a:lnTo>
                      <a:pt x="993" y="1028"/>
                    </a:lnTo>
                    <a:lnTo>
                      <a:pt x="1105" y="1028"/>
                    </a:lnTo>
                    <a:lnTo>
                      <a:pt x="1105" y="128"/>
                    </a:lnTo>
                    <a:lnTo>
                      <a:pt x="1557" y="128"/>
                    </a:lnTo>
                    <a:lnTo>
                      <a:pt x="1557" y="1028"/>
                    </a:lnTo>
                    <a:lnTo>
                      <a:pt x="1669" y="1028"/>
                    </a:lnTo>
                    <a:lnTo>
                      <a:pt x="1669" y="128"/>
                    </a:lnTo>
                    <a:lnTo>
                      <a:pt x="1669" y="118"/>
                    </a:lnTo>
                    <a:lnTo>
                      <a:pt x="1669" y="0"/>
                    </a:lnTo>
                    <a:lnTo>
                      <a:pt x="0" y="0"/>
                    </a:lnTo>
                    <a:close/>
                  </a:path>
                </a:pathLst>
              </a:custGeom>
              <a:solidFill>
                <a:srgbClr val="66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15" name="Freeform 7">
                <a:extLst>
                  <a:ext uri="{FF2B5EF4-FFF2-40B4-BE49-F238E27FC236}">
                    <a16:creationId xmlns:a16="http://schemas.microsoft.com/office/drawing/2014/main" id="{9B480799-883A-4372-B318-27559606F005}"/>
                  </a:ext>
                </a:extLst>
              </p:cNvPr>
              <p:cNvSpPr>
                <a:spLocks/>
              </p:cNvSpPr>
              <p:nvPr/>
            </p:nvSpPr>
            <p:spPr bwMode="auto">
              <a:xfrm>
                <a:off x="8135938" y="5138738"/>
                <a:ext cx="2649538" cy="1631950"/>
              </a:xfrm>
              <a:custGeom>
                <a:avLst/>
                <a:gdLst>
                  <a:gd name="T0" fmla="*/ 0 w 1669"/>
                  <a:gd name="T1" fmla="*/ 0 h 1028"/>
                  <a:gd name="T2" fmla="*/ 0 w 1669"/>
                  <a:gd name="T3" fmla="*/ 128 h 1028"/>
                  <a:gd name="T4" fmla="*/ 993 w 1669"/>
                  <a:gd name="T5" fmla="*/ 128 h 1028"/>
                  <a:gd name="T6" fmla="*/ 993 w 1669"/>
                  <a:gd name="T7" fmla="*/ 1028 h 1028"/>
                  <a:gd name="T8" fmla="*/ 1105 w 1669"/>
                  <a:gd name="T9" fmla="*/ 1028 h 1028"/>
                  <a:gd name="T10" fmla="*/ 1105 w 1669"/>
                  <a:gd name="T11" fmla="*/ 128 h 1028"/>
                  <a:gd name="T12" fmla="*/ 1557 w 1669"/>
                  <a:gd name="T13" fmla="*/ 128 h 1028"/>
                  <a:gd name="T14" fmla="*/ 1557 w 1669"/>
                  <a:gd name="T15" fmla="*/ 1028 h 1028"/>
                  <a:gd name="T16" fmla="*/ 1669 w 1669"/>
                  <a:gd name="T17" fmla="*/ 1028 h 1028"/>
                  <a:gd name="T18" fmla="*/ 1669 w 1669"/>
                  <a:gd name="T19" fmla="*/ 128 h 1028"/>
                  <a:gd name="T20" fmla="*/ 1669 w 1669"/>
                  <a:gd name="T21" fmla="*/ 118 h 1028"/>
                  <a:gd name="T22" fmla="*/ 1669 w 1669"/>
                  <a:gd name="T23" fmla="*/ 0 h 1028"/>
                  <a:gd name="T24" fmla="*/ 0 w 1669"/>
                  <a:gd name="T25" fmla="*/ 0 h 1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69" h="1028">
                    <a:moveTo>
                      <a:pt x="0" y="0"/>
                    </a:moveTo>
                    <a:lnTo>
                      <a:pt x="0" y="128"/>
                    </a:lnTo>
                    <a:lnTo>
                      <a:pt x="993" y="128"/>
                    </a:lnTo>
                    <a:lnTo>
                      <a:pt x="993" y="1028"/>
                    </a:lnTo>
                    <a:lnTo>
                      <a:pt x="1105" y="1028"/>
                    </a:lnTo>
                    <a:lnTo>
                      <a:pt x="1105" y="128"/>
                    </a:lnTo>
                    <a:lnTo>
                      <a:pt x="1557" y="128"/>
                    </a:lnTo>
                    <a:lnTo>
                      <a:pt x="1557" y="1028"/>
                    </a:lnTo>
                    <a:lnTo>
                      <a:pt x="1669" y="1028"/>
                    </a:lnTo>
                    <a:lnTo>
                      <a:pt x="1669" y="128"/>
                    </a:lnTo>
                    <a:lnTo>
                      <a:pt x="1669" y="118"/>
                    </a:lnTo>
                    <a:lnTo>
                      <a:pt x="1669"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16" name="Freeform 8">
                <a:extLst>
                  <a:ext uri="{FF2B5EF4-FFF2-40B4-BE49-F238E27FC236}">
                    <a16:creationId xmlns:a16="http://schemas.microsoft.com/office/drawing/2014/main" id="{301BCD10-ABFA-4BD9-90AB-4297E911931F}"/>
                  </a:ext>
                </a:extLst>
              </p:cNvPr>
              <p:cNvSpPr>
                <a:spLocks/>
              </p:cNvSpPr>
              <p:nvPr/>
            </p:nvSpPr>
            <p:spPr bwMode="auto">
              <a:xfrm>
                <a:off x="9801225" y="5138738"/>
                <a:ext cx="984250" cy="1631950"/>
              </a:xfrm>
              <a:custGeom>
                <a:avLst/>
                <a:gdLst>
                  <a:gd name="T0" fmla="*/ 620 w 620"/>
                  <a:gd name="T1" fmla="*/ 0 h 1028"/>
                  <a:gd name="T2" fmla="*/ 0 w 620"/>
                  <a:gd name="T3" fmla="*/ 0 h 1028"/>
                  <a:gd name="T4" fmla="*/ 0 w 620"/>
                  <a:gd name="T5" fmla="*/ 114 h 1028"/>
                  <a:gd name="T6" fmla="*/ 0 w 620"/>
                  <a:gd name="T7" fmla="*/ 128 h 1028"/>
                  <a:gd name="T8" fmla="*/ 0 w 620"/>
                  <a:gd name="T9" fmla="*/ 1028 h 1028"/>
                  <a:gd name="T10" fmla="*/ 56 w 620"/>
                  <a:gd name="T11" fmla="*/ 1028 h 1028"/>
                  <a:gd name="T12" fmla="*/ 56 w 620"/>
                  <a:gd name="T13" fmla="*/ 896 h 1028"/>
                  <a:gd name="T14" fmla="*/ 56 w 620"/>
                  <a:gd name="T15" fmla="*/ 128 h 1028"/>
                  <a:gd name="T16" fmla="*/ 564 w 620"/>
                  <a:gd name="T17" fmla="*/ 128 h 1028"/>
                  <a:gd name="T18" fmla="*/ 564 w 620"/>
                  <a:gd name="T19" fmla="*/ 1028 h 1028"/>
                  <a:gd name="T20" fmla="*/ 620 w 620"/>
                  <a:gd name="T21" fmla="*/ 1028 h 1028"/>
                  <a:gd name="T22" fmla="*/ 620 w 620"/>
                  <a:gd name="T23" fmla="*/ 896 h 1028"/>
                  <a:gd name="T24" fmla="*/ 620 w 620"/>
                  <a:gd name="T25" fmla="*/ 128 h 1028"/>
                  <a:gd name="T26" fmla="*/ 620 w 620"/>
                  <a:gd name="T27" fmla="*/ 118 h 1028"/>
                  <a:gd name="T28" fmla="*/ 620 w 620"/>
                  <a:gd name="T29" fmla="*/ 0 h 1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0" h="1028">
                    <a:moveTo>
                      <a:pt x="620" y="0"/>
                    </a:moveTo>
                    <a:lnTo>
                      <a:pt x="0" y="0"/>
                    </a:lnTo>
                    <a:lnTo>
                      <a:pt x="0" y="114"/>
                    </a:lnTo>
                    <a:lnTo>
                      <a:pt x="0" y="128"/>
                    </a:lnTo>
                    <a:lnTo>
                      <a:pt x="0" y="1028"/>
                    </a:lnTo>
                    <a:lnTo>
                      <a:pt x="56" y="1028"/>
                    </a:lnTo>
                    <a:lnTo>
                      <a:pt x="56" y="896"/>
                    </a:lnTo>
                    <a:lnTo>
                      <a:pt x="56" y="128"/>
                    </a:lnTo>
                    <a:lnTo>
                      <a:pt x="564" y="128"/>
                    </a:lnTo>
                    <a:lnTo>
                      <a:pt x="564" y="1028"/>
                    </a:lnTo>
                    <a:lnTo>
                      <a:pt x="620" y="1028"/>
                    </a:lnTo>
                    <a:lnTo>
                      <a:pt x="620" y="896"/>
                    </a:lnTo>
                    <a:lnTo>
                      <a:pt x="620" y="128"/>
                    </a:lnTo>
                    <a:lnTo>
                      <a:pt x="620" y="118"/>
                    </a:lnTo>
                    <a:lnTo>
                      <a:pt x="620" y="0"/>
                    </a:lnTo>
                    <a:close/>
                  </a:path>
                </a:pathLst>
              </a:custGeom>
              <a:solidFill>
                <a:srgbClr val="3214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17" name="Freeform 9">
                <a:extLst>
                  <a:ext uri="{FF2B5EF4-FFF2-40B4-BE49-F238E27FC236}">
                    <a16:creationId xmlns:a16="http://schemas.microsoft.com/office/drawing/2014/main" id="{C13707FB-4480-42E9-9B20-49735839F5E1}"/>
                  </a:ext>
                </a:extLst>
              </p:cNvPr>
              <p:cNvSpPr>
                <a:spLocks/>
              </p:cNvSpPr>
              <p:nvPr/>
            </p:nvSpPr>
            <p:spPr bwMode="auto">
              <a:xfrm>
                <a:off x="9801225" y="5138738"/>
                <a:ext cx="984250" cy="1631950"/>
              </a:xfrm>
              <a:custGeom>
                <a:avLst/>
                <a:gdLst>
                  <a:gd name="T0" fmla="*/ 620 w 620"/>
                  <a:gd name="T1" fmla="*/ 0 h 1028"/>
                  <a:gd name="T2" fmla="*/ 0 w 620"/>
                  <a:gd name="T3" fmla="*/ 0 h 1028"/>
                  <a:gd name="T4" fmla="*/ 0 w 620"/>
                  <a:gd name="T5" fmla="*/ 114 h 1028"/>
                  <a:gd name="T6" fmla="*/ 0 w 620"/>
                  <a:gd name="T7" fmla="*/ 128 h 1028"/>
                  <a:gd name="T8" fmla="*/ 0 w 620"/>
                  <a:gd name="T9" fmla="*/ 1028 h 1028"/>
                  <a:gd name="T10" fmla="*/ 56 w 620"/>
                  <a:gd name="T11" fmla="*/ 1028 h 1028"/>
                  <a:gd name="T12" fmla="*/ 56 w 620"/>
                  <a:gd name="T13" fmla="*/ 896 h 1028"/>
                  <a:gd name="T14" fmla="*/ 56 w 620"/>
                  <a:gd name="T15" fmla="*/ 128 h 1028"/>
                  <a:gd name="T16" fmla="*/ 564 w 620"/>
                  <a:gd name="T17" fmla="*/ 128 h 1028"/>
                  <a:gd name="T18" fmla="*/ 564 w 620"/>
                  <a:gd name="T19" fmla="*/ 1028 h 1028"/>
                  <a:gd name="T20" fmla="*/ 620 w 620"/>
                  <a:gd name="T21" fmla="*/ 1028 h 1028"/>
                  <a:gd name="T22" fmla="*/ 620 w 620"/>
                  <a:gd name="T23" fmla="*/ 896 h 1028"/>
                  <a:gd name="T24" fmla="*/ 620 w 620"/>
                  <a:gd name="T25" fmla="*/ 128 h 1028"/>
                  <a:gd name="T26" fmla="*/ 620 w 620"/>
                  <a:gd name="T27" fmla="*/ 118 h 1028"/>
                  <a:gd name="T28" fmla="*/ 620 w 620"/>
                  <a:gd name="T29" fmla="*/ 0 h 1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0" h="1028">
                    <a:moveTo>
                      <a:pt x="620" y="0"/>
                    </a:moveTo>
                    <a:lnTo>
                      <a:pt x="0" y="0"/>
                    </a:lnTo>
                    <a:lnTo>
                      <a:pt x="0" y="114"/>
                    </a:lnTo>
                    <a:lnTo>
                      <a:pt x="0" y="128"/>
                    </a:lnTo>
                    <a:lnTo>
                      <a:pt x="0" y="1028"/>
                    </a:lnTo>
                    <a:lnTo>
                      <a:pt x="56" y="1028"/>
                    </a:lnTo>
                    <a:lnTo>
                      <a:pt x="56" y="896"/>
                    </a:lnTo>
                    <a:lnTo>
                      <a:pt x="56" y="128"/>
                    </a:lnTo>
                    <a:lnTo>
                      <a:pt x="564" y="128"/>
                    </a:lnTo>
                    <a:lnTo>
                      <a:pt x="564" y="1028"/>
                    </a:lnTo>
                    <a:lnTo>
                      <a:pt x="620" y="1028"/>
                    </a:lnTo>
                    <a:lnTo>
                      <a:pt x="620" y="896"/>
                    </a:lnTo>
                    <a:lnTo>
                      <a:pt x="620" y="128"/>
                    </a:lnTo>
                    <a:lnTo>
                      <a:pt x="620" y="118"/>
                    </a:lnTo>
                    <a:lnTo>
                      <a:pt x="62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18" name="Freeform 10">
                <a:extLst>
                  <a:ext uri="{FF2B5EF4-FFF2-40B4-BE49-F238E27FC236}">
                    <a16:creationId xmlns:a16="http://schemas.microsoft.com/office/drawing/2014/main" id="{88C1A07E-9FC8-4DAA-A700-F4412F9F79CB}"/>
                  </a:ext>
                </a:extLst>
              </p:cNvPr>
              <p:cNvSpPr>
                <a:spLocks/>
              </p:cNvSpPr>
              <p:nvPr/>
            </p:nvSpPr>
            <p:spPr bwMode="auto">
              <a:xfrm>
                <a:off x="8583613" y="388938"/>
                <a:ext cx="2087563" cy="1252537"/>
              </a:xfrm>
              <a:custGeom>
                <a:avLst/>
                <a:gdLst>
                  <a:gd name="T0" fmla="*/ 723 w 802"/>
                  <a:gd name="T1" fmla="*/ 240 h 482"/>
                  <a:gd name="T2" fmla="*/ 590 w 802"/>
                  <a:gd name="T3" fmla="*/ 136 h 482"/>
                  <a:gd name="T4" fmla="*/ 589 w 802"/>
                  <a:gd name="T5" fmla="*/ 136 h 482"/>
                  <a:gd name="T6" fmla="*/ 589 w 802"/>
                  <a:gd name="T7" fmla="*/ 136 h 482"/>
                  <a:gd name="T8" fmla="*/ 453 w 802"/>
                  <a:gd name="T9" fmla="*/ 0 h 482"/>
                  <a:gd name="T10" fmla="*/ 333 w 802"/>
                  <a:gd name="T11" fmla="*/ 72 h 482"/>
                  <a:gd name="T12" fmla="*/ 290 w 802"/>
                  <a:gd name="T13" fmla="*/ 64 h 482"/>
                  <a:gd name="T14" fmla="*/ 162 w 802"/>
                  <a:gd name="T15" fmla="*/ 192 h 482"/>
                  <a:gd name="T16" fmla="*/ 162 w 802"/>
                  <a:gd name="T17" fmla="*/ 193 h 482"/>
                  <a:gd name="T18" fmla="*/ 145 w 802"/>
                  <a:gd name="T19" fmla="*/ 192 h 482"/>
                  <a:gd name="T20" fmla="*/ 0 w 802"/>
                  <a:gd name="T21" fmla="*/ 337 h 482"/>
                  <a:gd name="T22" fmla="*/ 145 w 802"/>
                  <a:gd name="T23" fmla="*/ 482 h 482"/>
                  <a:gd name="T24" fmla="*/ 677 w 802"/>
                  <a:gd name="T25" fmla="*/ 482 h 482"/>
                  <a:gd name="T26" fmla="*/ 802 w 802"/>
                  <a:gd name="T27" fmla="*/ 357 h 482"/>
                  <a:gd name="T28" fmla="*/ 723 w 802"/>
                  <a:gd name="T29" fmla="*/ 240 h 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02" h="482">
                    <a:moveTo>
                      <a:pt x="723" y="240"/>
                    </a:moveTo>
                    <a:cubicBezTo>
                      <a:pt x="708" y="180"/>
                      <a:pt x="654" y="136"/>
                      <a:pt x="590" y="136"/>
                    </a:cubicBezTo>
                    <a:cubicBezTo>
                      <a:pt x="590" y="136"/>
                      <a:pt x="590" y="136"/>
                      <a:pt x="589" y="136"/>
                    </a:cubicBezTo>
                    <a:cubicBezTo>
                      <a:pt x="589" y="136"/>
                      <a:pt x="589" y="136"/>
                      <a:pt x="589" y="136"/>
                    </a:cubicBezTo>
                    <a:cubicBezTo>
                      <a:pt x="589" y="61"/>
                      <a:pt x="528" y="0"/>
                      <a:pt x="453" y="0"/>
                    </a:cubicBezTo>
                    <a:cubicBezTo>
                      <a:pt x="401" y="0"/>
                      <a:pt x="356" y="29"/>
                      <a:pt x="333" y="72"/>
                    </a:cubicBezTo>
                    <a:cubicBezTo>
                      <a:pt x="320" y="67"/>
                      <a:pt x="305" y="64"/>
                      <a:pt x="290" y="64"/>
                    </a:cubicBezTo>
                    <a:cubicBezTo>
                      <a:pt x="219" y="64"/>
                      <a:pt x="162" y="121"/>
                      <a:pt x="162" y="192"/>
                    </a:cubicBezTo>
                    <a:cubicBezTo>
                      <a:pt x="162" y="192"/>
                      <a:pt x="162" y="193"/>
                      <a:pt x="162" y="193"/>
                    </a:cubicBezTo>
                    <a:cubicBezTo>
                      <a:pt x="156" y="192"/>
                      <a:pt x="151" y="192"/>
                      <a:pt x="145" y="192"/>
                    </a:cubicBezTo>
                    <a:cubicBezTo>
                      <a:pt x="65" y="192"/>
                      <a:pt x="0" y="257"/>
                      <a:pt x="0" y="337"/>
                    </a:cubicBezTo>
                    <a:cubicBezTo>
                      <a:pt x="0" y="417"/>
                      <a:pt x="65" y="482"/>
                      <a:pt x="145" y="482"/>
                    </a:cubicBezTo>
                    <a:cubicBezTo>
                      <a:pt x="677" y="482"/>
                      <a:pt x="677" y="482"/>
                      <a:pt x="677" y="482"/>
                    </a:cubicBezTo>
                    <a:cubicBezTo>
                      <a:pt x="746" y="482"/>
                      <a:pt x="802" y="426"/>
                      <a:pt x="802" y="357"/>
                    </a:cubicBezTo>
                    <a:cubicBezTo>
                      <a:pt x="802" y="304"/>
                      <a:pt x="770" y="258"/>
                      <a:pt x="723" y="24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19" name="Freeform 11">
                <a:extLst>
                  <a:ext uri="{FF2B5EF4-FFF2-40B4-BE49-F238E27FC236}">
                    <a16:creationId xmlns:a16="http://schemas.microsoft.com/office/drawing/2014/main" id="{CF661959-2375-4AD7-9564-F642B1D5F561}"/>
                  </a:ext>
                </a:extLst>
              </p:cNvPr>
              <p:cNvSpPr>
                <a:spLocks/>
              </p:cNvSpPr>
              <p:nvPr/>
            </p:nvSpPr>
            <p:spPr bwMode="auto">
              <a:xfrm>
                <a:off x="8831263" y="3778250"/>
                <a:ext cx="1446213" cy="1177925"/>
              </a:xfrm>
              <a:custGeom>
                <a:avLst/>
                <a:gdLst>
                  <a:gd name="T0" fmla="*/ 0 w 556"/>
                  <a:gd name="T1" fmla="*/ 28 h 453"/>
                  <a:gd name="T2" fmla="*/ 0 w 556"/>
                  <a:gd name="T3" fmla="*/ 425 h 453"/>
                  <a:gd name="T4" fmla="*/ 28 w 556"/>
                  <a:gd name="T5" fmla="*/ 453 h 453"/>
                  <a:gd name="T6" fmla="*/ 527 w 556"/>
                  <a:gd name="T7" fmla="*/ 453 h 453"/>
                  <a:gd name="T8" fmla="*/ 556 w 556"/>
                  <a:gd name="T9" fmla="*/ 425 h 453"/>
                  <a:gd name="T10" fmla="*/ 556 w 556"/>
                  <a:gd name="T11" fmla="*/ 28 h 453"/>
                  <a:gd name="T12" fmla="*/ 527 w 556"/>
                  <a:gd name="T13" fmla="*/ 0 h 453"/>
                  <a:gd name="T14" fmla="*/ 28 w 556"/>
                  <a:gd name="T15" fmla="*/ 0 h 453"/>
                  <a:gd name="T16" fmla="*/ 0 w 556"/>
                  <a:gd name="T17" fmla="*/ 28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6" h="453">
                    <a:moveTo>
                      <a:pt x="0" y="28"/>
                    </a:moveTo>
                    <a:cubicBezTo>
                      <a:pt x="0" y="425"/>
                      <a:pt x="0" y="425"/>
                      <a:pt x="0" y="425"/>
                    </a:cubicBezTo>
                    <a:cubicBezTo>
                      <a:pt x="0" y="425"/>
                      <a:pt x="0" y="453"/>
                      <a:pt x="28" y="453"/>
                    </a:cubicBezTo>
                    <a:cubicBezTo>
                      <a:pt x="527" y="453"/>
                      <a:pt x="527" y="453"/>
                      <a:pt x="527" y="453"/>
                    </a:cubicBezTo>
                    <a:cubicBezTo>
                      <a:pt x="527" y="453"/>
                      <a:pt x="556" y="453"/>
                      <a:pt x="556" y="425"/>
                    </a:cubicBezTo>
                    <a:cubicBezTo>
                      <a:pt x="556" y="28"/>
                      <a:pt x="556" y="28"/>
                      <a:pt x="556" y="28"/>
                    </a:cubicBezTo>
                    <a:cubicBezTo>
                      <a:pt x="556" y="28"/>
                      <a:pt x="556" y="0"/>
                      <a:pt x="527" y="0"/>
                    </a:cubicBezTo>
                    <a:cubicBezTo>
                      <a:pt x="28" y="0"/>
                      <a:pt x="28" y="0"/>
                      <a:pt x="28" y="0"/>
                    </a:cubicBezTo>
                    <a:cubicBezTo>
                      <a:pt x="28" y="0"/>
                      <a:pt x="0" y="0"/>
                      <a:pt x="0" y="28"/>
                    </a:cubicBezTo>
                  </a:path>
                </a:pathLst>
              </a:custGeom>
              <a:solidFill>
                <a:srgbClr val="1870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20" name="Freeform 12">
                <a:extLst>
                  <a:ext uri="{FF2B5EF4-FFF2-40B4-BE49-F238E27FC236}">
                    <a16:creationId xmlns:a16="http://schemas.microsoft.com/office/drawing/2014/main" id="{C70E9FD2-5491-404A-9529-7CD0F882DEE5}"/>
                  </a:ext>
                </a:extLst>
              </p:cNvPr>
              <p:cNvSpPr>
                <a:spLocks/>
              </p:cNvSpPr>
              <p:nvPr/>
            </p:nvSpPr>
            <p:spPr bwMode="auto">
              <a:xfrm>
                <a:off x="8729663" y="3778250"/>
                <a:ext cx="1473200" cy="1177925"/>
              </a:xfrm>
              <a:custGeom>
                <a:avLst/>
                <a:gdLst>
                  <a:gd name="T0" fmla="*/ 0 w 566"/>
                  <a:gd name="T1" fmla="*/ 28 h 453"/>
                  <a:gd name="T2" fmla="*/ 0 w 566"/>
                  <a:gd name="T3" fmla="*/ 425 h 453"/>
                  <a:gd name="T4" fmla="*/ 28 w 566"/>
                  <a:gd name="T5" fmla="*/ 453 h 453"/>
                  <a:gd name="T6" fmla="*/ 538 w 566"/>
                  <a:gd name="T7" fmla="*/ 453 h 453"/>
                  <a:gd name="T8" fmla="*/ 566 w 566"/>
                  <a:gd name="T9" fmla="*/ 425 h 453"/>
                  <a:gd name="T10" fmla="*/ 566 w 566"/>
                  <a:gd name="T11" fmla="*/ 28 h 453"/>
                  <a:gd name="T12" fmla="*/ 538 w 566"/>
                  <a:gd name="T13" fmla="*/ 0 h 453"/>
                  <a:gd name="T14" fmla="*/ 28 w 566"/>
                  <a:gd name="T15" fmla="*/ 0 h 453"/>
                  <a:gd name="T16" fmla="*/ 0 w 566"/>
                  <a:gd name="T17" fmla="*/ 28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6" h="453">
                    <a:moveTo>
                      <a:pt x="0" y="28"/>
                    </a:moveTo>
                    <a:cubicBezTo>
                      <a:pt x="0" y="425"/>
                      <a:pt x="0" y="425"/>
                      <a:pt x="0" y="425"/>
                    </a:cubicBezTo>
                    <a:cubicBezTo>
                      <a:pt x="0" y="425"/>
                      <a:pt x="0" y="453"/>
                      <a:pt x="28" y="453"/>
                    </a:cubicBezTo>
                    <a:cubicBezTo>
                      <a:pt x="538" y="453"/>
                      <a:pt x="538" y="453"/>
                      <a:pt x="538" y="453"/>
                    </a:cubicBezTo>
                    <a:cubicBezTo>
                      <a:pt x="538" y="453"/>
                      <a:pt x="566" y="453"/>
                      <a:pt x="566" y="425"/>
                    </a:cubicBezTo>
                    <a:cubicBezTo>
                      <a:pt x="566" y="28"/>
                      <a:pt x="566" y="28"/>
                      <a:pt x="566" y="28"/>
                    </a:cubicBezTo>
                    <a:cubicBezTo>
                      <a:pt x="566" y="28"/>
                      <a:pt x="566" y="0"/>
                      <a:pt x="538" y="0"/>
                    </a:cubicBezTo>
                    <a:cubicBezTo>
                      <a:pt x="28" y="0"/>
                      <a:pt x="28" y="0"/>
                      <a:pt x="28" y="0"/>
                    </a:cubicBezTo>
                    <a:cubicBezTo>
                      <a:pt x="28" y="0"/>
                      <a:pt x="0" y="0"/>
                      <a:pt x="0" y="28"/>
                    </a:cubicBezTo>
                  </a:path>
                </a:pathLst>
              </a:custGeom>
              <a:solidFill>
                <a:srgbClr val="00A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21" name="Rectangle 13">
                <a:extLst>
                  <a:ext uri="{FF2B5EF4-FFF2-40B4-BE49-F238E27FC236}">
                    <a16:creationId xmlns:a16="http://schemas.microsoft.com/office/drawing/2014/main" id="{11B8735D-2CC7-4C47-B2DB-D4B19B16643C}"/>
                  </a:ext>
                </a:extLst>
              </p:cNvPr>
              <p:cNvSpPr>
                <a:spLocks noChangeArrowheads="1"/>
              </p:cNvSpPr>
              <p:nvPr/>
            </p:nvSpPr>
            <p:spPr bwMode="auto">
              <a:xfrm>
                <a:off x="8802688" y="3851275"/>
                <a:ext cx="1327150" cy="884237"/>
              </a:xfrm>
              <a:prstGeom prst="rect">
                <a:avLst/>
              </a:prstGeom>
              <a:solidFill>
                <a:srgbClr val="1870B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22" name="Rectangle 14">
                <a:extLst>
                  <a:ext uri="{FF2B5EF4-FFF2-40B4-BE49-F238E27FC236}">
                    <a16:creationId xmlns:a16="http://schemas.microsoft.com/office/drawing/2014/main" id="{DF155E49-558F-4935-8612-1AACCB79F06D}"/>
                  </a:ext>
                </a:extLst>
              </p:cNvPr>
              <p:cNvSpPr>
                <a:spLocks noChangeArrowheads="1"/>
              </p:cNvSpPr>
              <p:nvPr/>
            </p:nvSpPr>
            <p:spPr bwMode="auto">
              <a:xfrm>
                <a:off x="8802688" y="3851275"/>
                <a:ext cx="1327150" cy="884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23" name="Freeform 15">
                <a:extLst>
                  <a:ext uri="{FF2B5EF4-FFF2-40B4-BE49-F238E27FC236}">
                    <a16:creationId xmlns:a16="http://schemas.microsoft.com/office/drawing/2014/main" id="{8A590384-5580-4525-9C44-4ED1B59DBF49}"/>
                  </a:ext>
                </a:extLst>
              </p:cNvPr>
              <p:cNvSpPr>
                <a:spLocks noEditPoints="1"/>
              </p:cNvSpPr>
              <p:nvPr/>
            </p:nvSpPr>
            <p:spPr bwMode="auto">
              <a:xfrm>
                <a:off x="8729663" y="3927475"/>
                <a:ext cx="1473200" cy="1028700"/>
              </a:xfrm>
              <a:custGeom>
                <a:avLst/>
                <a:gdLst>
                  <a:gd name="T0" fmla="*/ 105 w 566"/>
                  <a:gd name="T1" fmla="*/ 382 h 396"/>
                  <a:gd name="T2" fmla="*/ 105 w 566"/>
                  <a:gd name="T3" fmla="*/ 396 h 396"/>
                  <a:gd name="T4" fmla="*/ 131 w 566"/>
                  <a:gd name="T5" fmla="*/ 396 h 396"/>
                  <a:gd name="T6" fmla="*/ 105 w 566"/>
                  <a:gd name="T7" fmla="*/ 382 h 396"/>
                  <a:gd name="T8" fmla="*/ 519 w 566"/>
                  <a:gd name="T9" fmla="*/ 311 h 396"/>
                  <a:gd name="T10" fmla="*/ 110 w 566"/>
                  <a:gd name="T11" fmla="*/ 311 h 396"/>
                  <a:gd name="T12" fmla="*/ 166 w 566"/>
                  <a:gd name="T13" fmla="*/ 342 h 396"/>
                  <a:gd name="T14" fmla="*/ 136 w 566"/>
                  <a:gd name="T15" fmla="*/ 396 h 396"/>
                  <a:gd name="T16" fmla="*/ 538 w 566"/>
                  <a:gd name="T17" fmla="*/ 396 h 396"/>
                  <a:gd name="T18" fmla="*/ 566 w 566"/>
                  <a:gd name="T19" fmla="*/ 368 h 396"/>
                  <a:gd name="T20" fmla="*/ 566 w 566"/>
                  <a:gd name="T21" fmla="*/ 339 h 396"/>
                  <a:gd name="T22" fmla="*/ 519 w 566"/>
                  <a:gd name="T23" fmla="*/ 311 h 396"/>
                  <a:gd name="T24" fmla="*/ 0 w 566"/>
                  <a:gd name="T25" fmla="*/ 0 h 396"/>
                  <a:gd name="T26" fmla="*/ 0 w 566"/>
                  <a:gd name="T27" fmla="*/ 65 h 396"/>
                  <a:gd name="T28" fmla="*/ 28 w 566"/>
                  <a:gd name="T29" fmla="*/ 65 h 396"/>
                  <a:gd name="T30" fmla="*/ 28 w 566"/>
                  <a:gd name="T31" fmla="*/ 17 h 396"/>
                  <a:gd name="T32" fmla="*/ 0 w 566"/>
                  <a:gd name="T33" fmla="*/ 0 h 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6" h="396">
                    <a:moveTo>
                      <a:pt x="105" y="382"/>
                    </a:moveTo>
                    <a:cubicBezTo>
                      <a:pt x="105" y="396"/>
                      <a:pt x="105" y="396"/>
                      <a:pt x="105" y="396"/>
                    </a:cubicBezTo>
                    <a:cubicBezTo>
                      <a:pt x="131" y="396"/>
                      <a:pt x="131" y="396"/>
                      <a:pt x="131" y="396"/>
                    </a:cubicBezTo>
                    <a:cubicBezTo>
                      <a:pt x="105" y="382"/>
                      <a:pt x="105" y="382"/>
                      <a:pt x="105" y="382"/>
                    </a:cubicBezTo>
                    <a:moveTo>
                      <a:pt x="519" y="311"/>
                    </a:moveTo>
                    <a:cubicBezTo>
                      <a:pt x="110" y="311"/>
                      <a:pt x="110" y="311"/>
                      <a:pt x="110" y="311"/>
                    </a:cubicBezTo>
                    <a:cubicBezTo>
                      <a:pt x="166" y="342"/>
                      <a:pt x="166" y="342"/>
                      <a:pt x="166" y="342"/>
                    </a:cubicBezTo>
                    <a:cubicBezTo>
                      <a:pt x="136" y="396"/>
                      <a:pt x="136" y="396"/>
                      <a:pt x="136" y="396"/>
                    </a:cubicBezTo>
                    <a:cubicBezTo>
                      <a:pt x="538" y="396"/>
                      <a:pt x="538" y="396"/>
                      <a:pt x="538" y="396"/>
                    </a:cubicBezTo>
                    <a:cubicBezTo>
                      <a:pt x="538" y="396"/>
                      <a:pt x="566" y="396"/>
                      <a:pt x="566" y="368"/>
                    </a:cubicBezTo>
                    <a:cubicBezTo>
                      <a:pt x="566" y="339"/>
                      <a:pt x="566" y="339"/>
                      <a:pt x="566" y="339"/>
                    </a:cubicBezTo>
                    <a:cubicBezTo>
                      <a:pt x="519" y="311"/>
                      <a:pt x="519" y="311"/>
                      <a:pt x="519" y="311"/>
                    </a:cubicBezTo>
                    <a:moveTo>
                      <a:pt x="0" y="0"/>
                    </a:moveTo>
                    <a:cubicBezTo>
                      <a:pt x="0" y="65"/>
                      <a:pt x="0" y="65"/>
                      <a:pt x="0" y="65"/>
                    </a:cubicBezTo>
                    <a:cubicBezTo>
                      <a:pt x="28" y="65"/>
                      <a:pt x="28" y="65"/>
                      <a:pt x="28" y="65"/>
                    </a:cubicBezTo>
                    <a:cubicBezTo>
                      <a:pt x="28" y="17"/>
                      <a:pt x="28" y="17"/>
                      <a:pt x="28" y="17"/>
                    </a:cubicBezTo>
                    <a:cubicBezTo>
                      <a:pt x="0" y="0"/>
                      <a:pt x="0" y="0"/>
                      <a:pt x="0" y="0"/>
                    </a:cubicBezTo>
                  </a:path>
                </a:pathLst>
              </a:custGeom>
              <a:solidFill>
                <a:srgbClr val="0090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24" name="Freeform 16">
                <a:extLst>
                  <a:ext uri="{FF2B5EF4-FFF2-40B4-BE49-F238E27FC236}">
                    <a16:creationId xmlns:a16="http://schemas.microsoft.com/office/drawing/2014/main" id="{889C20D0-DA56-4D88-9F36-862687CB7F0B}"/>
                  </a:ext>
                </a:extLst>
              </p:cNvPr>
              <p:cNvSpPr>
                <a:spLocks/>
              </p:cNvSpPr>
              <p:nvPr/>
            </p:nvSpPr>
            <p:spPr bwMode="auto">
              <a:xfrm>
                <a:off x="8802688" y="3971925"/>
                <a:ext cx="1277938" cy="763587"/>
              </a:xfrm>
              <a:custGeom>
                <a:avLst/>
                <a:gdLst>
                  <a:gd name="T0" fmla="*/ 0 w 805"/>
                  <a:gd name="T1" fmla="*/ 0 h 481"/>
                  <a:gd name="T2" fmla="*/ 0 w 805"/>
                  <a:gd name="T3" fmla="*/ 78 h 481"/>
                  <a:gd name="T4" fmla="*/ 126 w 805"/>
                  <a:gd name="T5" fmla="*/ 78 h 481"/>
                  <a:gd name="T6" fmla="*/ 126 w 805"/>
                  <a:gd name="T7" fmla="*/ 476 h 481"/>
                  <a:gd name="T8" fmla="*/ 134 w 805"/>
                  <a:gd name="T9" fmla="*/ 481 h 481"/>
                  <a:gd name="T10" fmla="*/ 805 w 805"/>
                  <a:gd name="T11" fmla="*/ 481 h 481"/>
                  <a:gd name="T12" fmla="*/ 0 w 805"/>
                  <a:gd name="T13" fmla="*/ 0 h 481"/>
                </a:gdLst>
                <a:ahLst/>
                <a:cxnLst>
                  <a:cxn ang="0">
                    <a:pos x="T0" y="T1"/>
                  </a:cxn>
                  <a:cxn ang="0">
                    <a:pos x="T2" y="T3"/>
                  </a:cxn>
                  <a:cxn ang="0">
                    <a:pos x="T4" y="T5"/>
                  </a:cxn>
                  <a:cxn ang="0">
                    <a:pos x="T6" y="T7"/>
                  </a:cxn>
                  <a:cxn ang="0">
                    <a:pos x="T8" y="T9"/>
                  </a:cxn>
                  <a:cxn ang="0">
                    <a:pos x="T10" y="T11"/>
                  </a:cxn>
                  <a:cxn ang="0">
                    <a:pos x="T12" y="T13"/>
                  </a:cxn>
                </a:cxnLst>
                <a:rect l="0" t="0" r="r" b="b"/>
                <a:pathLst>
                  <a:path w="805" h="481">
                    <a:moveTo>
                      <a:pt x="0" y="0"/>
                    </a:moveTo>
                    <a:lnTo>
                      <a:pt x="0" y="78"/>
                    </a:lnTo>
                    <a:lnTo>
                      <a:pt x="126" y="78"/>
                    </a:lnTo>
                    <a:lnTo>
                      <a:pt x="126" y="476"/>
                    </a:lnTo>
                    <a:lnTo>
                      <a:pt x="134" y="481"/>
                    </a:lnTo>
                    <a:lnTo>
                      <a:pt x="805" y="481"/>
                    </a:lnTo>
                    <a:lnTo>
                      <a:pt x="0" y="0"/>
                    </a:lnTo>
                    <a:close/>
                  </a:path>
                </a:pathLst>
              </a:custGeom>
              <a:solidFill>
                <a:srgbClr val="296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25" name="Freeform 17">
                <a:extLst>
                  <a:ext uri="{FF2B5EF4-FFF2-40B4-BE49-F238E27FC236}">
                    <a16:creationId xmlns:a16="http://schemas.microsoft.com/office/drawing/2014/main" id="{F1F31049-3E03-428E-9B13-D5728B2FF953}"/>
                  </a:ext>
                </a:extLst>
              </p:cNvPr>
              <p:cNvSpPr>
                <a:spLocks/>
              </p:cNvSpPr>
              <p:nvPr/>
            </p:nvSpPr>
            <p:spPr bwMode="auto">
              <a:xfrm>
                <a:off x="8802688" y="3971925"/>
                <a:ext cx="1277938" cy="763587"/>
              </a:xfrm>
              <a:custGeom>
                <a:avLst/>
                <a:gdLst>
                  <a:gd name="T0" fmla="*/ 0 w 805"/>
                  <a:gd name="T1" fmla="*/ 0 h 481"/>
                  <a:gd name="T2" fmla="*/ 0 w 805"/>
                  <a:gd name="T3" fmla="*/ 78 h 481"/>
                  <a:gd name="T4" fmla="*/ 126 w 805"/>
                  <a:gd name="T5" fmla="*/ 78 h 481"/>
                  <a:gd name="T6" fmla="*/ 126 w 805"/>
                  <a:gd name="T7" fmla="*/ 476 h 481"/>
                  <a:gd name="T8" fmla="*/ 134 w 805"/>
                  <a:gd name="T9" fmla="*/ 481 h 481"/>
                  <a:gd name="T10" fmla="*/ 805 w 805"/>
                  <a:gd name="T11" fmla="*/ 481 h 481"/>
                  <a:gd name="T12" fmla="*/ 0 w 805"/>
                  <a:gd name="T13" fmla="*/ 0 h 481"/>
                </a:gdLst>
                <a:ahLst/>
                <a:cxnLst>
                  <a:cxn ang="0">
                    <a:pos x="T0" y="T1"/>
                  </a:cxn>
                  <a:cxn ang="0">
                    <a:pos x="T2" y="T3"/>
                  </a:cxn>
                  <a:cxn ang="0">
                    <a:pos x="T4" y="T5"/>
                  </a:cxn>
                  <a:cxn ang="0">
                    <a:pos x="T6" y="T7"/>
                  </a:cxn>
                  <a:cxn ang="0">
                    <a:pos x="T8" y="T9"/>
                  </a:cxn>
                  <a:cxn ang="0">
                    <a:pos x="T10" y="T11"/>
                  </a:cxn>
                  <a:cxn ang="0">
                    <a:pos x="T12" y="T13"/>
                  </a:cxn>
                </a:cxnLst>
                <a:rect l="0" t="0" r="r" b="b"/>
                <a:pathLst>
                  <a:path w="805" h="481">
                    <a:moveTo>
                      <a:pt x="0" y="0"/>
                    </a:moveTo>
                    <a:lnTo>
                      <a:pt x="0" y="78"/>
                    </a:lnTo>
                    <a:lnTo>
                      <a:pt x="126" y="78"/>
                    </a:lnTo>
                    <a:lnTo>
                      <a:pt x="126" y="476"/>
                    </a:lnTo>
                    <a:lnTo>
                      <a:pt x="134" y="481"/>
                    </a:lnTo>
                    <a:lnTo>
                      <a:pt x="805" y="481"/>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26" name="Freeform 18">
                <a:extLst>
                  <a:ext uri="{FF2B5EF4-FFF2-40B4-BE49-F238E27FC236}">
                    <a16:creationId xmlns:a16="http://schemas.microsoft.com/office/drawing/2014/main" id="{3C4CAB79-5505-4084-BBA6-E67A586A538E}"/>
                  </a:ext>
                </a:extLst>
              </p:cNvPr>
              <p:cNvSpPr>
                <a:spLocks/>
              </p:cNvSpPr>
              <p:nvPr/>
            </p:nvSpPr>
            <p:spPr bwMode="auto">
              <a:xfrm>
                <a:off x="8912225" y="4722813"/>
                <a:ext cx="249238" cy="238125"/>
              </a:xfrm>
              <a:custGeom>
                <a:avLst/>
                <a:gdLst>
                  <a:gd name="T0" fmla="*/ 106 w 157"/>
                  <a:gd name="T1" fmla="*/ 150 h 150"/>
                  <a:gd name="T2" fmla="*/ 0 w 157"/>
                  <a:gd name="T3" fmla="*/ 92 h 150"/>
                  <a:gd name="T4" fmla="*/ 50 w 157"/>
                  <a:gd name="T5" fmla="*/ 0 h 150"/>
                  <a:gd name="T6" fmla="*/ 157 w 157"/>
                  <a:gd name="T7" fmla="*/ 59 h 150"/>
                  <a:gd name="T8" fmla="*/ 106 w 157"/>
                  <a:gd name="T9" fmla="*/ 150 h 150"/>
                </a:gdLst>
                <a:ahLst/>
                <a:cxnLst>
                  <a:cxn ang="0">
                    <a:pos x="T0" y="T1"/>
                  </a:cxn>
                  <a:cxn ang="0">
                    <a:pos x="T2" y="T3"/>
                  </a:cxn>
                  <a:cxn ang="0">
                    <a:pos x="T4" y="T5"/>
                  </a:cxn>
                  <a:cxn ang="0">
                    <a:pos x="T6" y="T7"/>
                  </a:cxn>
                  <a:cxn ang="0">
                    <a:pos x="T8" y="T9"/>
                  </a:cxn>
                </a:cxnLst>
                <a:rect l="0" t="0" r="r" b="b"/>
                <a:pathLst>
                  <a:path w="157" h="150">
                    <a:moveTo>
                      <a:pt x="106" y="150"/>
                    </a:moveTo>
                    <a:lnTo>
                      <a:pt x="0" y="92"/>
                    </a:lnTo>
                    <a:lnTo>
                      <a:pt x="50" y="0"/>
                    </a:lnTo>
                    <a:lnTo>
                      <a:pt x="157" y="59"/>
                    </a:lnTo>
                    <a:lnTo>
                      <a:pt x="106" y="150"/>
                    </a:lnTo>
                    <a:close/>
                  </a:path>
                </a:pathLst>
              </a:custGeom>
              <a:solidFill>
                <a:srgbClr val="ED1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27" name="Freeform 19">
                <a:extLst>
                  <a:ext uri="{FF2B5EF4-FFF2-40B4-BE49-F238E27FC236}">
                    <a16:creationId xmlns:a16="http://schemas.microsoft.com/office/drawing/2014/main" id="{EB58C37B-2065-4C26-BB04-657FC0D371A2}"/>
                  </a:ext>
                </a:extLst>
              </p:cNvPr>
              <p:cNvSpPr>
                <a:spLocks/>
              </p:cNvSpPr>
              <p:nvPr/>
            </p:nvSpPr>
            <p:spPr bwMode="auto">
              <a:xfrm>
                <a:off x="8912225" y="4722813"/>
                <a:ext cx="249238" cy="238125"/>
              </a:xfrm>
              <a:custGeom>
                <a:avLst/>
                <a:gdLst>
                  <a:gd name="T0" fmla="*/ 106 w 157"/>
                  <a:gd name="T1" fmla="*/ 150 h 150"/>
                  <a:gd name="T2" fmla="*/ 0 w 157"/>
                  <a:gd name="T3" fmla="*/ 92 h 150"/>
                  <a:gd name="T4" fmla="*/ 50 w 157"/>
                  <a:gd name="T5" fmla="*/ 0 h 150"/>
                  <a:gd name="T6" fmla="*/ 157 w 157"/>
                  <a:gd name="T7" fmla="*/ 59 h 150"/>
                  <a:gd name="T8" fmla="*/ 106 w 157"/>
                  <a:gd name="T9" fmla="*/ 150 h 150"/>
                </a:gdLst>
                <a:ahLst/>
                <a:cxnLst>
                  <a:cxn ang="0">
                    <a:pos x="T0" y="T1"/>
                  </a:cxn>
                  <a:cxn ang="0">
                    <a:pos x="T2" y="T3"/>
                  </a:cxn>
                  <a:cxn ang="0">
                    <a:pos x="T4" y="T5"/>
                  </a:cxn>
                  <a:cxn ang="0">
                    <a:pos x="T6" y="T7"/>
                  </a:cxn>
                  <a:cxn ang="0">
                    <a:pos x="T8" y="T9"/>
                  </a:cxn>
                </a:cxnLst>
                <a:rect l="0" t="0" r="r" b="b"/>
                <a:pathLst>
                  <a:path w="157" h="150">
                    <a:moveTo>
                      <a:pt x="106" y="150"/>
                    </a:moveTo>
                    <a:lnTo>
                      <a:pt x="0" y="92"/>
                    </a:lnTo>
                    <a:lnTo>
                      <a:pt x="50" y="0"/>
                    </a:lnTo>
                    <a:lnTo>
                      <a:pt x="157" y="59"/>
                    </a:lnTo>
                    <a:lnTo>
                      <a:pt x="106" y="15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28" name="Freeform 20">
                <a:extLst>
                  <a:ext uri="{FF2B5EF4-FFF2-40B4-BE49-F238E27FC236}">
                    <a16:creationId xmlns:a16="http://schemas.microsoft.com/office/drawing/2014/main" id="{68A263B1-8E9C-4B80-A8D5-0678C4E6688E}"/>
                  </a:ext>
                </a:extLst>
              </p:cNvPr>
              <p:cNvSpPr>
                <a:spLocks/>
              </p:cNvSpPr>
              <p:nvPr/>
            </p:nvSpPr>
            <p:spPr bwMode="auto">
              <a:xfrm>
                <a:off x="9002713" y="4727575"/>
                <a:ext cx="158750" cy="233362"/>
              </a:xfrm>
              <a:custGeom>
                <a:avLst/>
                <a:gdLst>
                  <a:gd name="T0" fmla="*/ 0 w 100"/>
                  <a:gd name="T1" fmla="*/ 0 h 147"/>
                  <a:gd name="T2" fmla="*/ 0 w 100"/>
                  <a:gd name="T3" fmla="*/ 121 h 147"/>
                  <a:gd name="T4" fmla="*/ 49 w 100"/>
                  <a:gd name="T5" fmla="*/ 147 h 147"/>
                  <a:gd name="T6" fmla="*/ 100 w 100"/>
                  <a:gd name="T7" fmla="*/ 56 h 147"/>
                  <a:gd name="T8" fmla="*/ 0 w 100"/>
                  <a:gd name="T9" fmla="*/ 0 h 147"/>
                </a:gdLst>
                <a:ahLst/>
                <a:cxnLst>
                  <a:cxn ang="0">
                    <a:pos x="T0" y="T1"/>
                  </a:cxn>
                  <a:cxn ang="0">
                    <a:pos x="T2" y="T3"/>
                  </a:cxn>
                  <a:cxn ang="0">
                    <a:pos x="T4" y="T5"/>
                  </a:cxn>
                  <a:cxn ang="0">
                    <a:pos x="T6" y="T7"/>
                  </a:cxn>
                  <a:cxn ang="0">
                    <a:pos x="T8" y="T9"/>
                  </a:cxn>
                </a:cxnLst>
                <a:rect l="0" t="0" r="r" b="b"/>
                <a:pathLst>
                  <a:path w="100" h="147">
                    <a:moveTo>
                      <a:pt x="0" y="0"/>
                    </a:moveTo>
                    <a:lnTo>
                      <a:pt x="0" y="121"/>
                    </a:lnTo>
                    <a:lnTo>
                      <a:pt x="49" y="147"/>
                    </a:lnTo>
                    <a:lnTo>
                      <a:pt x="100" y="56"/>
                    </a:lnTo>
                    <a:lnTo>
                      <a:pt x="0" y="0"/>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29" name="Freeform 21">
                <a:extLst>
                  <a:ext uri="{FF2B5EF4-FFF2-40B4-BE49-F238E27FC236}">
                    <a16:creationId xmlns:a16="http://schemas.microsoft.com/office/drawing/2014/main" id="{0898D95F-3C3E-420B-98E3-3951B2B6F263}"/>
                  </a:ext>
                </a:extLst>
              </p:cNvPr>
              <p:cNvSpPr>
                <a:spLocks/>
              </p:cNvSpPr>
              <p:nvPr/>
            </p:nvSpPr>
            <p:spPr bwMode="auto">
              <a:xfrm>
                <a:off x="9002713" y="4727575"/>
                <a:ext cx="158750" cy="233362"/>
              </a:xfrm>
              <a:custGeom>
                <a:avLst/>
                <a:gdLst>
                  <a:gd name="T0" fmla="*/ 0 w 100"/>
                  <a:gd name="T1" fmla="*/ 0 h 147"/>
                  <a:gd name="T2" fmla="*/ 0 w 100"/>
                  <a:gd name="T3" fmla="*/ 121 h 147"/>
                  <a:gd name="T4" fmla="*/ 49 w 100"/>
                  <a:gd name="T5" fmla="*/ 147 h 147"/>
                  <a:gd name="T6" fmla="*/ 100 w 100"/>
                  <a:gd name="T7" fmla="*/ 56 h 147"/>
                  <a:gd name="T8" fmla="*/ 0 w 100"/>
                  <a:gd name="T9" fmla="*/ 0 h 147"/>
                </a:gdLst>
                <a:ahLst/>
                <a:cxnLst>
                  <a:cxn ang="0">
                    <a:pos x="T0" y="T1"/>
                  </a:cxn>
                  <a:cxn ang="0">
                    <a:pos x="T2" y="T3"/>
                  </a:cxn>
                  <a:cxn ang="0">
                    <a:pos x="T4" y="T5"/>
                  </a:cxn>
                  <a:cxn ang="0">
                    <a:pos x="T6" y="T7"/>
                  </a:cxn>
                  <a:cxn ang="0">
                    <a:pos x="T8" y="T9"/>
                  </a:cxn>
                </a:cxnLst>
                <a:rect l="0" t="0" r="r" b="b"/>
                <a:pathLst>
                  <a:path w="100" h="147">
                    <a:moveTo>
                      <a:pt x="0" y="0"/>
                    </a:moveTo>
                    <a:lnTo>
                      <a:pt x="0" y="121"/>
                    </a:lnTo>
                    <a:lnTo>
                      <a:pt x="49" y="147"/>
                    </a:lnTo>
                    <a:lnTo>
                      <a:pt x="100" y="5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30" name="Rectangle 22">
                <a:extLst>
                  <a:ext uri="{FF2B5EF4-FFF2-40B4-BE49-F238E27FC236}">
                    <a16:creationId xmlns:a16="http://schemas.microsoft.com/office/drawing/2014/main" id="{AAE36417-8327-42B4-8A11-A3E2F7F02DA7}"/>
                  </a:ext>
                </a:extLst>
              </p:cNvPr>
              <p:cNvSpPr>
                <a:spLocks noChangeArrowheads="1"/>
              </p:cNvSpPr>
              <p:nvPr/>
            </p:nvSpPr>
            <p:spPr bwMode="auto">
              <a:xfrm>
                <a:off x="7974013" y="4095750"/>
                <a:ext cx="1028700" cy="1500187"/>
              </a:xfrm>
              <a:prstGeom prst="rect">
                <a:avLst/>
              </a:prstGeom>
              <a:solidFill>
                <a:srgbClr val="BAD8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31" name="Rectangle 23">
                <a:extLst>
                  <a:ext uri="{FF2B5EF4-FFF2-40B4-BE49-F238E27FC236}">
                    <a16:creationId xmlns:a16="http://schemas.microsoft.com/office/drawing/2014/main" id="{7BC14063-7DEA-43C7-BF31-B88FB29EEC38}"/>
                  </a:ext>
                </a:extLst>
              </p:cNvPr>
              <p:cNvSpPr>
                <a:spLocks noChangeArrowheads="1"/>
              </p:cNvSpPr>
              <p:nvPr/>
            </p:nvSpPr>
            <p:spPr bwMode="auto">
              <a:xfrm>
                <a:off x="7974013" y="4095750"/>
                <a:ext cx="1028700" cy="1500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32" name="Freeform 24">
                <a:extLst>
                  <a:ext uri="{FF2B5EF4-FFF2-40B4-BE49-F238E27FC236}">
                    <a16:creationId xmlns:a16="http://schemas.microsoft.com/office/drawing/2014/main" id="{9A1F7311-2266-4640-B208-31B4A8578316}"/>
                  </a:ext>
                </a:extLst>
              </p:cNvPr>
              <p:cNvSpPr>
                <a:spLocks noEditPoints="1"/>
              </p:cNvSpPr>
              <p:nvPr/>
            </p:nvSpPr>
            <p:spPr bwMode="auto">
              <a:xfrm>
                <a:off x="7974013" y="4221163"/>
                <a:ext cx="1028700" cy="1198562"/>
              </a:xfrm>
              <a:custGeom>
                <a:avLst/>
                <a:gdLst>
                  <a:gd name="T0" fmla="*/ 582 w 648"/>
                  <a:gd name="T1" fmla="*/ 458 h 755"/>
                  <a:gd name="T2" fmla="*/ 582 w 648"/>
                  <a:gd name="T3" fmla="*/ 755 h 755"/>
                  <a:gd name="T4" fmla="*/ 648 w 648"/>
                  <a:gd name="T5" fmla="*/ 755 h 755"/>
                  <a:gd name="T6" fmla="*/ 648 w 648"/>
                  <a:gd name="T7" fmla="*/ 706 h 755"/>
                  <a:gd name="T8" fmla="*/ 648 w 648"/>
                  <a:gd name="T9" fmla="*/ 578 h 755"/>
                  <a:gd name="T10" fmla="*/ 648 w 648"/>
                  <a:gd name="T11" fmla="*/ 511 h 755"/>
                  <a:gd name="T12" fmla="*/ 582 w 648"/>
                  <a:gd name="T13" fmla="*/ 458 h 755"/>
                  <a:gd name="T14" fmla="*/ 0 w 648"/>
                  <a:gd name="T15" fmla="*/ 0 h 755"/>
                  <a:gd name="T16" fmla="*/ 0 w 648"/>
                  <a:gd name="T17" fmla="*/ 129 h 755"/>
                  <a:gd name="T18" fmla="*/ 164 w 648"/>
                  <a:gd name="T19" fmla="*/ 129 h 755"/>
                  <a:gd name="T20" fmla="*/ 0 w 648"/>
                  <a:gd name="T21" fmla="*/ 0 h 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8" h="755">
                    <a:moveTo>
                      <a:pt x="582" y="458"/>
                    </a:moveTo>
                    <a:lnTo>
                      <a:pt x="582" y="755"/>
                    </a:lnTo>
                    <a:lnTo>
                      <a:pt x="648" y="755"/>
                    </a:lnTo>
                    <a:lnTo>
                      <a:pt x="648" y="706"/>
                    </a:lnTo>
                    <a:lnTo>
                      <a:pt x="648" y="578"/>
                    </a:lnTo>
                    <a:lnTo>
                      <a:pt x="648" y="511"/>
                    </a:lnTo>
                    <a:lnTo>
                      <a:pt x="582" y="458"/>
                    </a:lnTo>
                    <a:close/>
                    <a:moveTo>
                      <a:pt x="0" y="0"/>
                    </a:moveTo>
                    <a:lnTo>
                      <a:pt x="0" y="129"/>
                    </a:lnTo>
                    <a:lnTo>
                      <a:pt x="164" y="129"/>
                    </a:lnTo>
                    <a:lnTo>
                      <a:pt x="0" y="0"/>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33" name="Freeform 25">
                <a:extLst>
                  <a:ext uri="{FF2B5EF4-FFF2-40B4-BE49-F238E27FC236}">
                    <a16:creationId xmlns:a16="http://schemas.microsoft.com/office/drawing/2014/main" id="{750E8C08-EC15-461D-A1F5-5CD7B57C66B0}"/>
                  </a:ext>
                </a:extLst>
              </p:cNvPr>
              <p:cNvSpPr>
                <a:spLocks noEditPoints="1"/>
              </p:cNvSpPr>
              <p:nvPr/>
            </p:nvSpPr>
            <p:spPr bwMode="auto">
              <a:xfrm>
                <a:off x="7974013" y="4221163"/>
                <a:ext cx="1028700" cy="1198562"/>
              </a:xfrm>
              <a:custGeom>
                <a:avLst/>
                <a:gdLst>
                  <a:gd name="T0" fmla="*/ 582 w 648"/>
                  <a:gd name="T1" fmla="*/ 458 h 755"/>
                  <a:gd name="T2" fmla="*/ 582 w 648"/>
                  <a:gd name="T3" fmla="*/ 755 h 755"/>
                  <a:gd name="T4" fmla="*/ 648 w 648"/>
                  <a:gd name="T5" fmla="*/ 755 h 755"/>
                  <a:gd name="T6" fmla="*/ 648 w 648"/>
                  <a:gd name="T7" fmla="*/ 706 h 755"/>
                  <a:gd name="T8" fmla="*/ 648 w 648"/>
                  <a:gd name="T9" fmla="*/ 578 h 755"/>
                  <a:gd name="T10" fmla="*/ 648 w 648"/>
                  <a:gd name="T11" fmla="*/ 511 h 755"/>
                  <a:gd name="T12" fmla="*/ 582 w 648"/>
                  <a:gd name="T13" fmla="*/ 458 h 755"/>
                  <a:gd name="T14" fmla="*/ 0 w 648"/>
                  <a:gd name="T15" fmla="*/ 0 h 755"/>
                  <a:gd name="T16" fmla="*/ 0 w 648"/>
                  <a:gd name="T17" fmla="*/ 129 h 755"/>
                  <a:gd name="T18" fmla="*/ 164 w 648"/>
                  <a:gd name="T19" fmla="*/ 129 h 755"/>
                  <a:gd name="T20" fmla="*/ 0 w 648"/>
                  <a:gd name="T21" fmla="*/ 0 h 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8" h="755">
                    <a:moveTo>
                      <a:pt x="582" y="458"/>
                    </a:moveTo>
                    <a:lnTo>
                      <a:pt x="582" y="755"/>
                    </a:lnTo>
                    <a:lnTo>
                      <a:pt x="648" y="755"/>
                    </a:lnTo>
                    <a:lnTo>
                      <a:pt x="648" y="706"/>
                    </a:lnTo>
                    <a:lnTo>
                      <a:pt x="648" y="578"/>
                    </a:lnTo>
                    <a:lnTo>
                      <a:pt x="648" y="511"/>
                    </a:lnTo>
                    <a:lnTo>
                      <a:pt x="582" y="458"/>
                    </a:lnTo>
                    <a:moveTo>
                      <a:pt x="0" y="0"/>
                    </a:moveTo>
                    <a:lnTo>
                      <a:pt x="0" y="129"/>
                    </a:lnTo>
                    <a:lnTo>
                      <a:pt x="164" y="129"/>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34" name="Freeform 26">
                <a:extLst>
                  <a:ext uri="{FF2B5EF4-FFF2-40B4-BE49-F238E27FC236}">
                    <a16:creationId xmlns:a16="http://schemas.microsoft.com/office/drawing/2014/main" id="{FBB218D4-9C77-4E3A-9946-5101C7B83D8C}"/>
                  </a:ext>
                </a:extLst>
              </p:cNvPr>
              <p:cNvSpPr>
                <a:spLocks/>
              </p:cNvSpPr>
              <p:nvPr/>
            </p:nvSpPr>
            <p:spPr bwMode="auto">
              <a:xfrm>
                <a:off x="8413750" y="3805238"/>
                <a:ext cx="239713" cy="290512"/>
              </a:xfrm>
              <a:custGeom>
                <a:avLst/>
                <a:gdLst>
                  <a:gd name="T0" fmla="*/ 92 w 92"/>
                  <a:gd name="T1" fmla="*/ 11 h 112"/>
                  <a:gd name="T2" fmla="*/ 63 w 92"/>
                  <a:gd name="T3" fmla="*/ 0 h 112"/>
                  <a:gd name="T4" fmla="*/ 53 w 92"/>
                  <a:gd name="T5" fmla="*/ 25 h 112"/>
                  <a:gd name="T6" fmla="*/ 0 w 92"/>
                  <a:gd name="T7" fmla="*/ 25 h 112"/>
                  <a:gd name="T8" fmla="*/ 0 w 92"/>
                  <a:gd name="T9" fmla="*/ 112 h 112"/>
                  <a:gd name="T10" fmla="*/ 63 w 92"/>
                  <a:gd name="T11" fmla="*/ 112 h 112"/>
                  <a:gd name="T12" fmla="*/ 63 w 92"/>
                  <a:gd name="T13" fmla="*/ 62 h 112"/>
                  <a:gd name="T14" fmla="*/ 92 w 92"/>
                  <a:gd name="T15" fmla="*/ 11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2" h="112">
                    <a:moveTo>
                      <a:pt x="92" y="11"/>
                    </a:moveTo>
                    <a:cubicBezTo>
                      <a:pt x="63" y="0"/>
                      <a:pt x="63" y="0"/>
                      <a:pt x="63" y="0"/>
                    </a:cubicBezTo>
                    <a:cubicBezTo>
                      <a:pt x="53" y="25"/>
                      <a:pt x="53" y="25"/>
                      <a:pt x="53" y="25"/>
                    </a:cubicBezTo>
                    <a:cubicBezTo>
                      <a:pt x="0" y="25"/>
                      <a:pt x="0" y="25"/>
                      <a:pt x="0" y="25"/>
                    </a:cubicBezTo>
                    <a:cubicBezTo>
                      <a:pt x="0" y="112"/>
                      <a:pt x="0" y="112"/>
                      <a:pt x="0" y="112"/>
                    </a:cubicBezTo>
                    <a:cubicBezTo>
                      <a:pt x="63" y="112"/>
                      <a:pt x="63" y="112"/>
                      <a:pt x="63" y="112"/>
                    </a:cubicBezTo>
                    <a:cubicBezTo>
                      <a:pt x="63" y="62"/>
                      <a:pt x="63" y="62"/>
                      <a:pt x="63" y="62"/>
                    </a:cubicBezTo>
                    <a:cubicBezTo>
                      <a:pt x="64" y="46"/>
                      <a:pt x="69" y="18"/>
                      <a:pt x="92" y="11"/>
                    </a:cubicBezTo>
                    <a:close/>
                  </a:path>
                </a:pathLst>
              </a:custGeom>
              <a:solidFill>
                <a:srgbClr val="FFC6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35" name="Oval 27">
                <a:extLst>
                  <a:ext uri="{FF2B5EF4-FFF2-40B4-BE49-F238E27FC236}">
                    <a16:creationId xmlns:a16="http://schemas.microsoft.com/office/drawing/2014/main" id="{02A160B0-98B9-47EF-A9C0-2EFE477A2AEF}"/>
                  </a:ext>
                </a:extLst>
              </p:cNvPr>
              <p:cNvSpPr>
                <a:spLocks noChangeArrowheads="1"/>
              </p:cNvSpPr>
              <p:nvPr/>
            </p:nvSpPr>
            <p:spPr bwMode="auto">
              <a:xfrm>
                <a:off x="8405813" y="3549650"/>
                <a:ext cx="36513" cy="34925"/>
              </a:xfrm>
              <a:prstGeom prst="ellipse">
                <a:avLst/>
              </a:prstGeom>
              <a:solidFill>
                <a:srgbClr val="0101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36" name="Freeform 28">
                <a:extLst>
                  <a:ext uri="{FF2B5EF4-FFF2-40B4-BE49-F238E27FC236}">
                    <a16:creationId xmlns:a16="http://schemas.microsoft.com/office/drawing/2014/main" id="{472D240C-6DED-4EB0-B705-A64952D124C4}"/>
                  </a:ext>
                </a:extLst>
              </p:cNvPr>
              <p:cNvSpPr>
                <a:spLocks/>
              </p:cNvSpPr>
              <p:nvPr/>
            </p:nvSpPr>
            <p:spPr bwMode="auto">
              <a:xfrm>
                <a:off x="8362950" y="3349625"/>
                <a:ext cx="241300" cy="163512"/>
              </a:xfrm>
              <a:custGeom>
                <a:avLst/>
                <a:gdLst>
                  <a:gd name="T0" fmla="*/ 0 w 152"/>
                  <a:gd name="T1" fmla="*/ 62 h 103"/>
                  <a:gd name="T2" fmla="*/ 126 w 152"/>
                  <a:gd name="T3" fmla="*/ 0 h 103"/>
                  <a:gd name="T4" fmla="*/ 152 w 152"/>
                  <a:gd name="T5" fmla="*/ 103 h 103"/>
                  <a:gd name="T6" fmla="*/ 0 w 152"/>
                  <a:gd name="T7" fmla="*/ 62 h 103"/>
                </a:gdLst>
                <a:ahLst/>
                <a:cxnLst>
                  <a:cxn ang="0">
                    <a:pos x="T0" y="T1"/>
                  </a:cxn>
                  <a:cxn ang="0">
                    <a:pos x="T2" y="T3"/>
                  </a:cxn>
                  <a:cxn ang="0">
                    <a:pos x="T4" y="T5"/>
                  </a:cxn>
                  <a:cxn ang="0">
                    <a:pos x="T6" y="T7"/>
                  </a:cxn>
                </a:cxnLst>
                <a:rect l="0" t="0" r="r" b="b"/>
                <a:pathLst>
                  <a:path w="152" h="103">
                    <a:moveTo>
                      <a:pt x="0" y="62"/>
                    </a:moveTo>
                    <a:lnTo>
                      <a:pt x="126" y="0"/>
                    </a:lnTo>
                    <a:lnTo>
                      <a:pt x="152" y="103"/>
                    </a:lnTo>
                    <a:lnTo>
                      <a:pt x="0" y="62"/>
                    </a:lnTo>
                    <a:close/>
                  </a:path>
                </a:pathLst>
              </a:custGeom>
              <a:solidFill>
                <a:srgbClr val="FFC6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37" name="Freeform 29">
                <a:extLst>
                  <a:ext uri="{FF2B5EF4-FFF2-40B4-BE49-F238E27FC236}">
                    <a16:creationId xmlns:a16="http://schemas.microsoft.com/office/drawing/2014/main" id="{1E0E0EA1-0F6D-48E9-B569-A3E18EFFF861}"/>
                  </a:ext>
                </a:extLst>
              </p:cNvPr>
              <p:cNvSpPr>
                <a:spLocks/>
              </p:cNvSpPr>
              <p:nvPr/>
            </p:nvSpPr>
            <p:spPr bwMode="auto">
              <a:xfrm>
                <a:off x="8110383" y="3449435"/>
                <a:ext cx="606425" cy="438150"/>
              </a:xfrm>
              <a:custGeom>
                <a:avLst/>
                <a:gdLst>
                  <a:gd name="T0" fmla="*/ 0 w 233"/>
                  <a:gd name="T1" fmla="*/ 168 h 168"/>
                  <a:gd name="T2" fmla="*/ 118 w 233"/>
                  <a:gd name="T3" fmla="*/ 168 h 168"/>
                  <a:gd name="T4" fmla="*/ 119 w 233"/>
                  <a:gd name="T5" fmla="*/ 168 h 168"/>
                  <a:gd name="T6" fmla="*/ 233 w 233"/>
                  <a:gd name="T7" fmla="*/ 0 h 168"/>
                  <a:gd name="T8" fmla="*/ 225 w 233"/>
                  <a:gd name="T9" fmla="*/ 0 h 168"/>
                  <a:gd name="T10" fmla="*/ 158 w 233"/>
                  <a:gd name="T11" fmla="*/ 0 h 168"/>
                  <a:gd name="T12" fmla="*/ 74 w 233"/>
                  <a:gd name="T13" fmla="*/ 0 h 168"/>
                  <a:gd name="T14" fmla="*/ 0 w 233"/>
                  <a:gd name="T15" fmla="*/ 0 h 168"/>
                  <a:gd name="T16" fmla="*/ 0 w 233"/>
                  <a:gd name="T17" fmla="*/ 168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3" h="168">
                    <a:moveTo>
                      <a:pt x="0" y="168"/>
                    </a:moveTo>
                    <a:cubicBezTo>
                      <a:pt x="118" y="168"/>
                      <a:pt x="118" y="168"/>
                      <a:pt x="118" y="168"/>
                    </a:cubicBezTo>
                    <a:cubicBezTo>
                      <a:pt x="119" y="168"/>
                      <a:pt x="119" y="168"/>
                      <a:pt x="119" y="168"/>
                    </a:cubicBezTo>
                    <a:cubicBezTo>
                      <a:pt x="207" y="163"/>
                      <a:pt x="233" y="90"/>
                      <a:pt x="233" y="0"/>
                    </a:cubicBezTo>
                    <a:cubicBezTo>
                      <a:pt x="225" y="0"/>
                      <a:pt x="225" y="0"/>
                      <a:pt x="225" y="0"/>
                    </a:cubicBezTo>
                    <a:cubicBezTo>
                      <a:pt x="158" y="0"/>
                      <a:pt x="158" y="0"/>
                      <a:pt x="158" y="0"/>
                    </a:cubicBezTo>
                    <a:cubicBezTo>
                      <a:pt x="74" y="0"/>
                      <a:pt x="74" y="0"/>
                      <a:pt x="74" y="0"/>
                    </a:cubicBezTo>
                    <a:cubicBezTo>
                      <a:pt x="0" y="0"/>
                      <a:pt x="0" y="0"/>
                      <a:pt x="0" y="0"/>
                    </a:cubicBezTo>
                    <a:cubicBezTo>
                      <a:pt x="0" y="168"/>
                      <a:pt x="0" y="168"/>
                      <a:pt x="0" y="168"/>
                    </a:cubicBezTo>
                  </a:path>
                </a:pathLst>
              </a:custGeom>
              <a:solidFill>
                <a:srgbClr val="FFC6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38" name="Oval 30">
                <a:extLst>
                  <a:ext uri="{FF2B5EF4-FFF2-40B4-BE49-F238E27FC236}">
                    <a16:creationId xmlns:a16="http://schemas.microsoft.com/office/drawing/2014/main" id="{BD2460A2-4E20-48D9-BBB7-0B902DF43EBD}"/>
                  </a:ext>
                </a:extLst>
              </p:cNvPr>
              <p:cNvSpPr>
                <a:spLocks noChangeArrowheads="1"/>
              </p:cNvSpPr>
              <p:nvPr/>
            </p:nvSpPr>
            <p:spPr bwMode="auto">
              <a:xfrm>
                <a:off x="8405813" y="3549650"/>
                <a:ext cx="36513" cy="34925"/>
              </a:xfrm>
              <a:prstGeom prst="ellipse">
                <a:avLst/>
              </a:prstGeom>
              <a:solidFill>
                <a:srgbClr val="0041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39" name="Freeform 31">
                <a:extLst>
                  <a:ext uri="{FF2B5EF4-FFF2-40B4-BE49-F238E27FC236}">
                    <a16:creationId xmlns:a16="http://schemas.microsoft.com/office/drawing/2014/main" id="{F4B07965-01F8-4F50-B6AC-39C9D902B55F}"/>
                  </a:ext>
                </a:extLst>
              </p:cNvPr>
              <p:cNvSpPr>
                <a:spLocks/>
              </p:cNvSpPr>
              <p:nvPr/>
            </p:nvSpPr>
            <p:spPr bwMode="auto">
              <a:xfrm>
                <a:off x="8583613" y="887413"/>
                <a:ext cx="1431925" cy="754062"/>
              </a:xfrm>
              <a:custGeom>
                <a:avLst/>
                <a:gdLst>
                  <a:gd name="T0" fmla="*/ 145 w 550"/>
                  <a:gd name="T1" fmla="*/ 0 h 290"/>
                  <a:gd name="T2" fmla="*/ 0 w 550"/>
                  <a:gd name="T3" fmla="*/ 145 h 290"/>
                  <a:gd name="T4" fmla="*/ 145 w 550"/>
                  <a:gd name="T5" fmla="*/ 290 h 290"/>
                  <a:gd name="T6" fmla="*/ 550 w 550"/>
                  <a:gd name="T7" fmla="*/ 290 h 290"/>
                  <a:gd name="T8" fmla="*/ 162 w 550"/>
                  <a:gd name="T9" fmla="*/ 1 h 290"/>
                  <a:gd name="T10" fmla="*/ 162 w 550"/>
                  <a:gd name="T11" fmla="*/ 1 h 290"/>
                  <a:gd name="T12" fmla="*/ 162 w 550"/>
                  <a:gd name="T13" fmla="*/ 1 h 290"/>
                  <a:gd name="T14" fmla="*/ 145 w 550"/>
                  <a:gd name="T15" fmla="*/ 0 h 2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0" h="290">
                    <a:moveTo>
                      <a:pt x="145" y="0"/>
                    </a:moveTo>
                    <a:cubicBezTo>
                      <a:pt x="65" y="0"/>
                      <a:pt x="0" y="65"/>
                      <a:pt x="0" y="145"/>
                    </a:cubicBezTo>
                    <a:cubicBezTo>
                      <a:pt x="0" y="225"/>
                      <a:pt x="65" y="290"/>
                      <a:pt x="145" y="290"/>
                    </a:cubicBezTo>
                    <a:cubicBezTo>
                      <a:pt x="550" y="290"/>
                      <a:pt x="550" y="290"/>
                      <a:pt x="550" y="290"/>
                    </a:cubicBezTo>
                    <a:cubicBezTo>
                      <a:pt x="162" y="1"/>
                      <a:pt x="162" y="1"/>
                      <a:pt x="162" y="1"/>
                    </a:cubicBezTo>
                    <a:cubicBezTo>
                      <a:pt x="162" y="1"/>
                      <a:pt x="162" y="1"/>
                      <a:pt x="162" y="1"/>
                    </a:cubicBezTo>
                    <a:cubicBezTo>
                      <a:pt x="162" y="1"/>
                      <a:pt x="162" y="1"/>
                      <a:pt x="162" y="1"/>
                    </a:cubicBezTo>
                    <a:cubicBezTo>
                      <a:pt x="156" y="0"/>
                      <a:pt x="151" y="0"/>
                      <a:pt x="145" y="0"/>
                    </a:cubicBezTo>
                  </a:path>
                </a:pathLst>
              </a:custGeom>
              <a:solidFill>
                <a:srgbClr val="AAE4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40" name="Freeform 32">
                <a:extLst>
                  <a:ext uri="{FF2B5EF4-FFF2-40B4-BE49-F238E27FC236}">
                    <a16:creationId xmlns:a16="http://schemas.microsoft.com/office/drawing/2014/main" id="{9B0969B6-3479-4DD2-B59D-1E6BCBE68688}"/>
                  </a:ext>
                </a:extLst>
              </p:cNvPr>
              <p:cNvSpPr>
                <a:spLocks/>
              </p:cNvSpPr>
              <p:nvPr/>
            </p:nvSpPr>
            <p:spPr bwMode="auto">
              <a:xfrm>
                <a:off x="8766941" y="1452562"/>
                <a:ext cx="911225" cy="2790825"/>
              </a:xfrm>
              <a:custGeom>
                <a:avLst/>
                <a:gdLst>
                  <a:gd name="T0" fmla="*/ 17 w 350"/>
                  <a:gd name="T1" fmla="*/ 1073 h 1073"/>
                  <a:gd name="T2" fmla="*/ 0 w 350"/>
                  <a:gd name="T3" fmla="*/ 1072 h 1073"/>
                  <a:gd name="T4" fmla="*/ 11 w 350"/>
                  <a:gd name="T5" fmla="*/ 1009 h 1073"/>
                  <a:gd name="T6" fmla="*/ 10 w 350"/>
                  <a:gd name="T7" fmla="*/ 1009 h 1073"/>
                  <a:gd name="T8" fmla="*/ 123 w 350"/>
                  <a:gd name="T9" fmla="*/ 961 h 1073"/>
                  <a:gd name="T10" fmla="*/ 246 w 350"/>
                  <a:gd name="T11" fmla="*/ 692 h 1073"/>
                  <a:gd name="T12" fmla="*/ 259 w 350"/>
                  <a:gd name="T13" fmla="*/ 6 h 1073"/>
                  <a:gd name="T14" fmla="*/ 323 w 350"/>
                  <a:gd name="T15" fmla="*/ 0 h 1073"/>
                  <a:gd name="T16" fmla="*/ 308 w 350"/>
                  <a:gd name="T17" fmla="*/ 709 h 1073"/>
                  <a:gd name="T18" fmla="*/ 164 w 350"/>
                  <a:gd name="T19" fmla="*/ 1010 h 1073"/>
                  <a:gd name="T20" fmla="*/ 17 w 350"/>
                  <a:gd name="T21" fmla="*/ 1073 h 10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0" h="1073">
                    <a:moveTo>
                      <a:pt x="17" y="1073"/>
                    </a:moveTo>
                    <a:cubicBezTo>
                      <a:pt x="7" y="1073"/>
                      <a:pt x="1" y="1072"/>
                      <a:pt x="0" y="1072"/>
                    </a:cubicBezTo>
                    <a:cubicBezTo>
                      <a:pt x="11" y="1009"/>
                      <a:pt x="11" y="1009"/>
                      <a:pt x="11" y="1009"/>
                    </a:cubicBezTo>
                    <a:cubicBezTo>
                      <a:pt x="10" y="1009"/>
                      <a:pt x="10" y="1009"/>
                      <a:pt x="10" y="1009"/>
                    </a:cubicBezTo>
                    <a:cubicBezTo>
                      <a:pt x="13" y="1009"/>
                      <a:pt x="65" y="1016"/>
                      <a:pt x="123" y="961"/>
                    </a:cubicBezTo>
                    <a:cubicBezTo>
                      <a:pt x="179" y="908"/>
                      <a:pt x="220" y="818"/>
                      <a:pt x="246" y="692"/>
                    </a:cubicBezTo>
                    <a:cubicBezTo>
                      <a:pt x="281" y="522"/>
                      <a:pt x="285" y="291"/>
                      <a:pt x="259" y="6"/>
                    </a:cubicBezTo>
                    <a:cubicBezTo>
                      <a:pt x="323" y="0"/>
                      <a:pt x="323" y="0"/>
                      <a:pt x="323" y="0"/>
                    </a:cubicBezTo>
                    <a:cubicBezTo>
                      <a:pt x="350" y="294"/>
                      <a:pt x="345" y="532"/>
                      <a:pt x="308" y="709"/>
                    </a:cubicBezTo>
                    <a:cubicBezTo>
                      <a:pt x="279" y="848"/>
                      <a:pt x="231" y="949"/>
                      <a:pt x="164" y="1010"/>
                    </a:cubicBezTo>
                    <a:cubicBezTo>
                      <a:pt x="105" y="1065"/>
                      <a:pt x="46" y="1073"/>
                      <a:pt x="17" y="1073"/>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41" name="Freeform 33">
                <a:extLst>
                  <a:ext uri="{FF2B5EF4-FFF2-40B4-BE49-F238E27FC236}">
                    <a16:creationId xmlns:a16="http://schemas.microsoft.com/office/drawing/2014/main" id="{6A499ADD-2C03-4425-AC6C-79E10AA0A268}"/>
                  </a:ext>
                </a:extLst>
              </p:cNvPr>
              <p:cNvSpPr>
                <a:spLocks/>
              </p:cNvSpPr>
              <p:nvPr/>
            </p:nvSpPr>
            <p:spPr bwMode="auto">
              <a:xfrm>
                <a:off x="9450388" y="1343025"/>
                <a:ext cx="176213" cy="184150"/>
              </a:xfrm>
              <a:custGeom>
                <a:avLst/>
                <a:gdLst>
                  <a:gd name="T0" fmla="*/ 65 w 68"/>
                  <a:gd name="T1" fmla="*/ 32 h 71"/>
                  <a:gd name="T2" fmla="*/ 65 w 68"/>
                  <a:gd name="T3" fmla="*/ 31 h 71"/>
                  <a:gd name="T4" fmla="*/ 30 w 68"/>
                  <a:gd name="T5" fmla="*/ 2 h 71"/>
                  <a:gd name="T6" fmla="*/ 1 w 68"/>
                  <a:gd name="T7" fmla="*/ 37 h 71"/>
                  <a:gd name="T8" fmla="*/ 2 w 68"/>
                  <a:gd name="T9" fmla="*/ 38 h 71"/>
                  <a:gd name="T10" fmla="*/ 2 w 68"/>
                  <a:gd name="T11" fmla="*/ 38 h 71"/>
                  <a:gd name="T12" fmla="*/ 5 w 68"/>
                  <a:gd name="T13" fmla="*/ 71 h 71"/>
                  <a:gd name="T14" fmla="*/ 68 w 68"/>
                  <a:gd name="T15" fmla="*/ 65 h 71"/>
                  <a:gd name="T16" fmla="*/ 65 w 68"/>
                  <a:gd name="T17"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71">
                    <a:moveTo>
                      <a:pt x="65" y="32"/>
                    </a:moveTo>
                    <a:cubicBezTo>
                      <a:pt x="65" y="32"/>
                      <a:pt x="65" y="32"/>
                      <a:pt x="65" y="31"/>
                    </a:cubicBezTo>
                    <a:cubicBezTo>
                      <a:pt x="63" y="13"/>
                      <a:pt x="48" y="0"/>
                      <a:pt x="30" y="2"/>
                    </a:cubicBezTo>
                    <a:cubicBezTo>
                      <a:pt x="13" y="3"/>
                      <a:pt x="0" y="19"/>
                      <a:pt x="1" y="37"/>
                    </a:cubicBezTo>
                    <a:cubicBezTo>
                      <a:pt x="2" y="37"/>
                      <a:pt x="2" y="38"/>
                      <a:pt x="2" y="38"/>
                    </a:cubicBezTo>
                    <a:cubicBezTo>
                      <a:pt x="2" y="38"/>
                      <a:pt x="2" y="38"/>
                      <a:pt x="2" y="38"/>
                    </a:cubicBezTo>
                    <a:cubicBezTo>
                      <a:pt x="5" y="71"/>
                      <a:pt x="5" y="71"/>
                      <a:pt x="5" y="71"/>
                    </a:cubicBezTo>
                    <a:cubicBezTo>
                      <a:pt x="68" y="65"/>
                      <a:pt x="68" y="65"/>
                      <a:pt x="68" y="65"/>
                    </a:cubicBezTo>
                    <a:cubicBezTo>
                      <a:pt x="65" y="32"/>
                      <a:pt x="65" y="32"/>
                      <a:pt x="65" y="32"/>
                    </a:cubicBezTo>
                    <a:close/>
                  </a:path>
                </a:pathLst>
              </a:custGeom>
              <a:solidFill>
                <a:srgbClr val="FFC6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42" name="Freeform 34">
                <a:extLst>
                  <a:ext uri="{FF2B5EF4-FFF2-40B4-BE49-F238E27FC236}">
                    <a16:creationId xmlns:a16="http://schemas.microsoft.com/office/drawing/2014/main" id="{FBED6779-89D7-4721-B98B-1BC6536B0F25}"/>
                  </a:ext>
                </a:extLst>
              </p:cNvPr>
              <p:cNvSpPr>
                <a:spLocks/>
              </p:cNvSpPr>
              <p:nvPr/>
            </p:nvSpPr>
            <p:spPr bwMode="auto">
              <a:xfrm>
                <a:off x="8575674" y="6500147"/>
                <a:ext cx="444500" cy="247650"/>
              </a:xfrm>
              <a:custGeom>
                <a:avLst/>
                <a:gdLst>
                  <a:gd name="T0" fmla="*/ 280 w 280"/>
                  <a:gd name="T1" fmla="*/ 120 h 156"/>
                  <a:gd name="T2" fmla="*/ 159 w 280"/>
                  <a:gd name="T3" fmla="*/ 0 h 156"/>
                  <a:gd name="T4" fmla="*/ 0 w 280"/>
                  <a:gd name="T5" fmla="*/ 0 h 156"/>
                  <a:gd name="T6" fmla="*/ 0 w 280"/>
                  <a:gd name="T7" fmla="*/ 156 h 156"/>
                  <a:gd name="T8" fmla="*/ 280 w 280"/>
                  <a:gd name="T9" fmla="*/ 156 h 156"/>
                  <a:gd name="T10" fmla="*/ 280 w 280"/>
                  <a:gd name="T11" fmla="*/ 120 h 156"/>
                </a:gdLst>
                <a:ahLst/>
                <a:cxnLst>
                  <a:cxn ang="0">
                    <a:pos x="T0" y="T1"/>
                  </a:cxn>
                  <a:cxn ang="0">
                    <a:pos x="T2" y="T3"/>
                  </a:cxn>
                  <a:cxn ang="0">
                    <a:pos x="T4" y="T5"/>
                  </a:cxn>
                  <a:cxn ang="0">
                    <a:pos x="T6" y="T7"/>
                  </a:cxn>
                  <a:cxn ang="0">
                    <a:pos x="T8" y="T9"/>
                  </a:cxn>
                  <a:cxn ang="0">
                    <a:pos x="T10" y="T11"/>
                  </a:cxn>
                </a:cxnLst>
                <a:rect l="0" t="0" r="r" b="b"/>
                <a:pathLst>
                  <a:path w="280" h="156">
                    <a:moveTo>
                      <a:pt x="280" y="120"/>
                    </a:moveTo>
                    <a:lnTo>
                      <a:pt x="159" y="0"/>
                    </a:lnTo>
                    <a:lnTo>
                      <a:pt x="0" y="0"/>
                    </a:lnTo>
                    <a:lnTo>
                      <a:pt x="0" y="156"/>
                    </a:lnTo>
                    <a:lnTo>
                      <a:pt x="280" y="156"/>
                    </a:lnTo>
                    <a:lnTo>
                      <a:pt x="280" y="120"/>
                    </a:lnTo>
                    <a:close/>
                  </a:path>
                </a:pathLst>
              </a:custGeom>
              <a:solidFill>
                <a:srgbClr val="0041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43" name="Freeform 35">
                <a:extLst>
                  <a:ext uri="{FF2B5EF4-FFF2-40B4-BE49-F238E27FC236}">
                    <a16:creationId xmlns:a16="http://schemas.microsoft.com/office/drawing/2014/main" id="{D35524A6-C07F-4C16-959C-6F7597826FDA}"/>
                  </a:ext>
                </a:extLst>
              </p:cNvPr>
              <p:cNvSpPr>
                <a:spLocks/>
              </p:cNvSpPr>
              <p:nvPr/>
            </p:nvSpPr>
            <p:spPr bwMode="auto">
              <a:xfrm>
                <a:off x="8562975" y="6526213"/>
                <a:ext cx="444500" cy="247650"/>
              </a:xfrm>
              <a:custGeom>
                <a:avLst/>
                <a:gdLst>
                  <a:gd name="T0" fmla="*/ 280 w 280"/>
                  <a:gd name="T1" fmla="*/ 120 h 156"/>
                  <a:gd name="T2" fmla="*/ 159 w 280"/>
                  <a:gd name="T3" fmla="*/ 0 h 156"/>
                  <a:gd name="T4" fmla="*/ 0 w 280"/>
                  <a:gd name="T5" fmla="*/ 0 h 156"/>
                  <a:gd name="T6" fmla="*/ 0 w 280"/>
                  <a:gd name="T7" fmla="*/ 156 h 156"/>
                  <a:gd name="T8" fmla="*/ 280 w 280"/>
                  <a:gd name="T9" fmla="*/ 156 h 156"/>
                  <a:gd name="T10" fmla="*/ 280 w 280"/>
                  <a:gd name="T11" fmla="*/ 120 h 156"/>
                </a:gdLst>
                <a:ahLst/>
                <a:cxnLst>
                  <a:cxn ang="0">
                    <a:pos x="T0" y="T1"/>
                  </a:cxn>
                  <a:cxn ang="0">
                    <a:pos x="T2" y="T3"/>
                  </a:cxn>
                  <a:cxn ang="0">
                    <a:pos x="T4" y="T5"/>
                  </a:cxn>
                  <a:cxn ang="0">
                    <a:pos x="T6" y="T7"/>
                  </a:cxn>
                  <a:cxn ang="0">
                    <a:pos x="T8" y="T9"/>
                  </a:cxn>
                  <a:cxn ang="0">
                    <a:pos x="T10" y="T11"/>
                  </a:cxn>
                </a:cxnLst>
                <a:rect l="0" t="0" r="r" b="b"/>
                <a:pathLst>
                  <a:path w="280" h="156">
                    <a:moveTo>
                      <a:pt x="280" y="120"/>
                    </a:moveTo>
                    <a:lnTo>
                      <a:pt x="159" y="0"/>
                    </a:lnTo>
                    <a:lnTo>
                      <a:pt x="0" y="0"/>
                    </a:lnTo>
                    <a:lnTo>
                      <a:pt x="0" y="156"/>
                    </a:lnTo>
                    <a:lnTo>
                      <a:pt x="280" y="156"/>
                    </a:lnTo>
                    <a:lnTo>
                      <a:pt x="280" y="12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44" name="Rectangle 36">
                <a:extLst>
                  <a:ext uri="{FF2B5EF4-FFF2-40B4-BE49-F238E27FC236}">
                    <a16:creationId xmlns:a16="http://schemas.microsoft.com/office/drawing/2014/main" id="{F6EE953E-4D32-46A5-8190-199081A989C4}"/>
                  </a:ext>
                </a:extLst>
              </p:cNvPr>
              <p:cNvSpPr>
                <a:spLocks noChangeArrowheads="1"/>
              </p:cNvSpPr>
              <p:nvPr/>
            </p:nvSpPr>
            <p:spPr bwMode="auto">
              <a:xfrm>
                <a:off x="9136063" y="5461000"/>
                <a:ext cx="252413" cy="1065212"/>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45" name="Rectangle 37">
                <a:extLst>
                  <a:ext uri="{FF2B5EF4-FFF2-40B4-BE49-F238E27FC236}">
                    <a16:creationId xmlns:a16="http://schemas.microsoft.com/office/drawing/2014/main" id="{F2A9D219-BC81-4924-8045-2A4D5495E41C}"/>
                  </a:ext>
                </a:extLst>
              </p:cNvPr>
              <p:cNvSpPr>
                <a:spLocks noChangeArrowheads="1"/>
              </p:cNvSpPr>
              <p:nvPr/>
            </p:nvSpPr>
            <p:spPr bwMode="auto">
              <a:xfrm>
                <a:off x="9136063" y="5461000"/>
                <a:ext cx="252413" cy="106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46" name="Rectangle 38">
                <a:extLst>
                  <a:ext uri="{FF2B5EF4-FFF2-40B4-BE49-F238E27FC236}">
                    <a16:creationId xmlns:a16="http://schemas.microsoft.com/office/drawing/2014/main" id="{82F5D4D0-125A-4FD3-A538-05F3ED8CA8E3}"/>
                  </a:ext>
                </a:extLst>
              </p:cNvPr>
              <p:cNvSpPr>
                <a:spLocks noChangeArrowheads="1"/>
              </p:cNvSpPr>
              <p:nvPr/>
            </p:nvSpPr>
            <p:spPr bwMode="auto">
              <a:xfrm>
                <a:off x="8562975" y="5416550"/>
                <a:ext cx="249238" cy="1109662"/>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47" name="Rectangle 39">
                <a:extLst>
                  <a:ext uri="{FF2B5EF4-FFF2-40B4-BE49-F238E27FC236}">
                    <a16:creationId xmlns:a16="http://schemas.microsoft.com/office/drawing/2014/main" id="{C20C8264-D178-475E-94DC-ABAC9B189621}"/>
                  </a:ext>
                </a:extLst>
              </p:cNvPr>
              <p:cNvSpPr>
                <a:spLocks noChangeArrowheads="1"/>
              </p:cNvSpPr>
              <p:nvPr/>
            </p:nvSpPr>
            <p:spPr bwMode="auto">
              <a:xfrm>
                <a:off x="8562975" y="5416550"/>
                <a:ext cx="249238" cy="1109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48" name="Rectangle 40">
                <a:extLst>
                  <a:ext uri="{FF2B5EF4-FFF2-40B4-BE49-F238E27FC236}">
                    <a16:creationId xmlns:a16="http://schemas.microsoft.com/office/drawing/2014/main" id="{F50C4EFF-24E7-4F2A-BB40-C723DFE5CB65}"/>
                  </a:ext>
                </a:extLst>
              </p:cNvPr>
              <p:cNvSpPr>
                <a:spLocks noChangeArrowheads="1"/>
              </p:cNvSpPr>
              <p:nvPr/>
            </p:nvSpPr>
            <p:spPr bwMode="auto">
              <a:xfrm>
                <a:off x="8299450" y="5419725"/>
                <a:ext cx="1089025" cy="249237"/>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49" name="Rectangle 41">
                <a:extLst>
                  <a:ext uri="{FF2B5EF4-FFF2-40B4-BE49-F238E27FC236}">
                    <a16:creationId xmlns:a16="http://schemas.microsoft.com/office/drawing/2014/main" id="{AD5B3274-8C84-4F17-8CEF-E91145F05B47}"/>
                  </a:ext>
                </a:extLst>
              </p:cNvPr>
              <p:cNvSpPr>
                <a:spLocks noChangeArrowheads="1"/>
              </p:cNvSpPr>
              <p:nvPr/>
            </p:nvSpPr>
            <p:spPr bwMode="auto">
              <a:xfrm>
                <a:off x="8299450" y="5419725"/>
                <a:ext cx="1089025" cy="249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50" name="Freeform 42">
                <a:extLst>
                  <a:ext uri="{FF2B5EF4-FFF2-40B4-BE49-F238E27FC236}">
                    <a16:creationId xmlns:a16="http://schemas.microsoft.com/office/drawing/2014/main" id="{312846DB-84F5-46A7-8C43-838875B1D105}"/>
                  </a:ext>
                </a:extLst>
              </p:cNvPr>
              <p:cNvSpPr>
                <a:spLocks/>
              </p:cNvSpPr>
              <p:nvPr/>
            </p:nvSpPr>
            <p:spPr bwMode="auto">
              <a:xfrm>
                <a:off x="8183563" y="1798638"/>
                <a:ext cx="628650" cy="376237"/>
              </a:xfrm>
              <a:custGeom>
                <a:avLst/>
                <a:gdLst>
                  <a:gd name="T0" fmla="*/ 218 w 242"/>
                  <a:gd name="T1" fmla="*/ 72 h 145"/>
                  <a:gd name="T2" fmla="*/ 178 w 242"/>
                  <a:gd name="T3" fmla="*/ 41 h 145"/>
                  <a:gd name="T4" fmla="*/ 178 w 242"/>
                  <a:gd name="T5" fmla="*/ 41 h 145"/>
                  <a:gd name="T6" fmla="*/ 178 w 242"/>
                  <a:gd name="T7" fmla="*/ 41 h 145"/>
                  <a:gd name="T8" fmla="*/ 137 w 242"/>
                  <a:gd name="T9" fmla="*/ 0 h 145"/>
                  <a:gd name="T10" fmla="*/ 100 w 242"/>
                  <a:gd name="T11" fmla="*/ 21 h 145"/>
                  <a:gd name="T12" fmla="*/ 87 w 242"/>
                  <a:gd name="T13" fmla="*/ 19 h 145"/>
                  <a:gd name="T14" fmla="*/ 49 w 242"/>
                  <a:gd name="T15" fmla="*/ 58 h 145"/>
                  <a:gd name="T16" fmla="*/ 49 w 242"/>
                  <a:gd name="T17" fmla="*/ 58 h 145"/>
                  <a:gd name="T18" fmla="*/ 44 w 242"/>
                  <a:gd name="T19" fmla="*/ 58 h 145"/>
                  <a:gd name="T20" fmla="*/ 0 w 242"/>
                  <a:gd name="T21" fmla="*/ 101 h 145"/>
                  <a:gd name="T22" fmla="*/ 44 w 242"/>
                  <a:gd name="T23" fmla="*/ 145 h 145"/>
                  <a:gd name="T24" fmla="*/ 204 w 242"/>
                  <a:gd name="T25" fmla="*/ 145 h 145"/>
                  <a:gd name="T26" fmla="*/ 242 w 242"/>
                  <a:gd name="T27" fmla="*/ 107 h 145"/>
                  <a:gd name="T28" fmla="*/ 218 w 242"/>
                  <a:gd name="T29" fmla="*/ 72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2" h="145">
                    <a:moveTo>
                      <a:pt x="218" y="72"/>
                    </a:moveTo>
                    <a:cubicBezTo>
                      <a:pt x="213" y="54"/>
                      <a:pt x="197" y="41"/>
                      <a:pt x="178" y="41"/>
                    </a:cubicBezTo>
                    <a:cubicBezTo>
                      <a:pt x="178" y="41"/>
                      <a:pt x="178" y="41"/>
                      <a:pt x="178" y="41"/>
                    </a:cubicBezTo>
                    <a:cubicBezTo>
                      <a:pt x="178" y="41"/>
                      <a:pt x="178" y="41"/>
                      <a:pt x="178" y="41"/>
                    </a:cubicBezTo>
                    <a:cubicBezTo>
                      <a:pt x="178" y="18"/>
                      <a:pt x="159" y="0"/>
                      <a:pt x="137" y="0"/>
                    </a:cubicBezTo>
                    <a:cubicBezTo>
                      <a:pt x="121" y="0"/>
                      <a:pt x="107" y="8"/>
                      <a:pt x="100" y="21"/>
                    </a:cubicBezTo>
                    <a:cubicBezTo>
                      <a:pt x="96" y="20"/>
                      <a:pt x="92" y="19"/>
                      <a:pt x="87" y="19"/>
                    </a:cubicBezTo>
                    <a:cubicBezTo>
                      <a:pt x="66" y="19"/>
                      <a:pt x="49" y="36"/>
                      <a:pt x="49" y="58"/>
                    </a:cubicBezTo>
                    <a:cubicBezTo>
                      <a:pt x="49" y="58"/>
                      <a:pt x="49" y="58"/>
                      <a:pt x="49" y="58"/>
                    </a:cubicBezTo>
                    <a:cubicBezTo>
                      <a:pt x="47" y="58"/>
                      <a:pt x="45" y="58"/>
                      <a:pt x="44" y="58"/>
                    </a:cubicBezTo>
                    <a:cubicBezTo>
                      <a:pt x="19" y="58"/>
                      <a:pt x="0" y="77"/>
                      <a:pt x="0" y="101"/>
                    </a:cubicBezTo>
                    <a:cubicBezTo>
                      <a:pt x="0" y="125"/>
                      <a:pt x="19" y="145"/>
                      <a:pt x="44" y="145"/>
                    </a:cubicBezTo>
                    <a:cubicBezTo>
                      <a:pt x="204" y="145"/>
                      <a:pt x="204" y="145"/>
                      <a:pt x="204" y="145"/>
                    </a:cubicBezTo>
                    <a:cubicBezTo>
                      <a:pt x="225" y="145"/>
                      <a:pt x="242" y="128"/>
                      <a:pt x="242" y="107"/>
                    </a:cubicBezTo>
                    <a:cubicBezTo>
                      <a:pt x="242" y="91"/>
                      <a:pt x="232" y="78"/>
                      <a:pt x="218" y="7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51" name="Freeform 43">
                <a:extLst>
                  <a:ext uri="{FF2B5EF4-FFF2-40B4-BE49-F238E27FC236}">
                    <a16:creationId xmlns:a16="http://schemas.microsoft.com/office/drawing/2014/main" id="{0B5086D0-D4D3-473E-924B-F2DD0BE3C37B}"/>
                  </a:ext>
                </a:extLst>
              </p:cNvPr>
              <p:cNvSpPr>
                <a:spLocks/>
              </p:cNvSpPr>
              <p:nvPr/>
            </p:nvSpPr>
            <p:spPr bwMode="auto">
              <a:xfrm>
                <a:off x="10671175" y="617538"/>
                <a:ext cx="546100" cy="317500"/>
              </a:xfrm>
              <a:custGeom>
                <a:avLst/>
                <a:gdLst>
                  <a:gd name="T0" fmla="*/ 21 w 210"/>
                  <a:gd name="T1" fmla="*/ 61 h 122"/>
                  <a:gd name="T2" fmla="*/ 56 w 210"/>
                  <a:gd name="T3" fmla="*/ 35 h 122"/>
                  <a:gd name="T4" fmla="*/ 56 w 210"/>
                  <a:gd name="T5" fmla="*/ 35 h 122"/>
                  <a:gd name="T6" fmla="*/ 56 w 210"/>
                  <a:gd name="T7" fmla="*/ 35 h 122"/>
                  <a:gd name="T8" fmla="*/ 91 w 210"/>
                  <a:gd name="T9" fmla="*/ 0 h 122"/>
                  <a:gd name="T10" fmla="*/ 123 w 210"/>
                  <a:gd name="T11" fmla="*/ 18 h 122"/>
                  <a:gd name="T12" fmla="*/ 134 w 210"/>
                  <a:gd name="T13" fmla="*/ 16 h 122"/>
                  <a:gd name="T14" fmla="*/ 167 w 210"/>
                  <a:gd name="T15" fmla="*/ 49 h 122"/>
                  <a:gd name="T16" fmla="*/ 167 w 210"/>
                  <a:gd name="T17" fmla="*/ 49 h 122"/>
                  <a:gd name="T18" fmla="*/ 172 w 210"/>
                  <a:gd name="T19" fmla="*/ 49 h 122"/>
                  <a:gd name="T20" fmla="*/ 210 w 210"/>
                  <a:gd name="T21" fmla="*/ 85 h 122"/>
                  <a:gd name="T22" fmla="*/ 172 w 210"/>
                  <a:gd name="T23" fmla="*/ 122 h 122"/>
                  <a:gd name="T24" fmla="*/ 33 w 210"/>
                  <a:gd name="T25" fmla="*/ 122 h 122"/>
                  <a:gd name="T26" fmla="*/ 0 w 210"/>
                  <a:gd name="T27" fmla="*/ 90 h 122"/>
                  <a:gd name="T28" fmla="*/ 21 w 210"/>
                  <a:gd name="T29" fmla="*/ 61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0" h="122">
                    <a:moveTo>
                      <a:pt x="21" y="61"/>
                    </a:moveTo>
                    <a:cubicBezTo>
                      <a:pt x="25" y="46"/>
                      <a:pt x="39" y="35"/>
                      <a:pt x="56" y="35"/>
                    </a:cubicBezTo>
                    <a:cubicBezTo>
                      <a:pt x="56" y="35"/>
                      <a:pt x="56" y="35"/>
                      <a:pt x="56" y="35"/>
                    </a:cubicBezTo>
                    <a:cubicBezTo>
                      <a:pt x="56" y="35"/>
                      <a:pt x="56" y="35"/>
                      <a:pt x="56" y="35"/>
                    </a:cubicBezTo>
                    <a:cubicBezTo>
                      <a:pt x="56" y="16"/>
                      <a:pt x="72" y="0"/>
                      <a:pt x="91" y="0"/>
                    </a:cubicBezTo>
                    <a:cubicBezTo>
                      <a:pt x="105" y="0"/>
                      <a:pt x="117" y="8"/>
                      <a:pt x="123" y="18"/>
                    </a:cubicBezTo>
                    <a:cubicBezTo>
                      <a:pt x="126" y="17"/>
                      <a:pt x="130" y="16"/>
                      <a:pt x="134" y="16"/>
                    </a:cubicBezTo>
                    <a:cubicBezTo>
                      <a:pt x="152" y="16"/>
                      <a:pt x="167" y="31"/>
                      <a:pt x="167" y="49"/>
                    </a:cubicBezTo>
                    <a:cubicBezTo>
                      <a:pt x="167" y="49"/>
                      <a:pt x="167" y="49"/>
                      <a:pt x="167" y="49"/>
                    </a:cubicBezTo>
                    <a:cubicBezTo>
                      <a:pt x="169" y="49"/>
                      <a:pt x="170" y="49"/>
                      <a:pt x="172" y="49"/>
                    </a:cubicBezTo>
                    <a:cubicBezTo>
                      <a:pt x="193" y="49"/>
                      <a:pt x="210" y="65"/>
                      <a:pt x="210" y="85"/>
                    </a:cubicBezTo>
                    <a:cubicBezTo>
                      <a:pt x="210" y="106"/>
                      <a:pt x="193" y="122"/>
                      <a:pt x="172" y="122"/>
                    </a:cubicBezTo>
                    <a:cubicBezTo>
                      <a:pt x="33" y="122"/>
                      <a:pt x="33" y="122"/>
                      <a:pt x="33" y="122"/>
                    </a:cubicBezTo>
                    <a:cubicBezTo>
                      <a:pt x="15" y="122"/>
                      <a:pt x="0" y="108"/>
                      <a:pt x="0" y="90"/>
                    </a:cubicBezTo>
                    <a:cubicBezTo>
                      <a:pt x="0" y="77"/>
                      <a:pt x="9" y="65"/>
                      <a:pt x="21" y="6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52" name="Freeform 44">
                <a:extLst>
                  <a:ext uri="{FF2B5EF4-FFF2-40B4-BE49-F238E27FC236}">
                    <a16:creationId xmlns:a16="http://schemas.microsoft.com/office/drawing/2014/main" id="{A2F42A68-9E45-4BE1-8C2D-B2685F271C33}"/>
                  </a:ext>
                </a:extLst>
              </p:cNvPr>
              <p:cNvSpPr>
                <a:spLocks/>
              </p:cNvSpPr>
              <p:nvPr/>
            </p:nvSpPr>
            <p:spPr bwMode="auto">
              <a:xfrm>
                <a:off x="9077325" y="4816475"/>
                <a:ext cx="217488" cy="212725"/>
              </a:xfrm>
              <a:custGeom>
                <a:avLst/>
                <a:gdLst>
                  <a:gd name="T0" fmla="*/ 29 w 83"/>
                  <a:gd name="T1" fmla="*/ 72 h 82"/>
                  <a:gd name="T2" fmla="*/ 30 w 83"/>
                  <a:gd name="T3" fmla="*/ 73 h 82"/>
                  <a:gd name="T4" fmla="*/ 74 w 83"/>
                  <a:gd name="T5" fmla="*/ 62 h 82"/>
                  <a:gd name="T6" fmla="*/ 63 w 83"/>
                  <a:gd name="T7" fmla="*/ 18 h 82"/>
                  <a:gd name="T8" fmla="*/ 62 w 83"/>
                  <a:gd name="T9" fmla="*/ 17 h 82"/>
                  <a:gd name="T10" fmla="*/ 62 w 83"/>
                  <a:gd name="T11" fmla="*/ 17 h 82"/>
                  <a:gd name="T12" fmla="*/ 33 w 83"/>
                  <a:gd name="T13" fmla="*/ 0 h 82"/>
                  <a:gd name="T14" fmla="*/ 0 w 83"/>
                  <a:gd name="T15" fmla="*/ 55 h 82"/>
                  <a:gd name="T16" fmla="*/ 29 w 83"/>
                  <a:gd name="T17" fmla="*/ 72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82">
                    <a:moveTo>
                      <a:pt x="29" y="72"/>
                    </a:moveTo>
                    <a:cubicBezTo>
                      <a:pt x="29" y="72"/>
                      <a:pt x="30" y="73"/>
                      <a:pt x="30" y="73"/>
                    </a:cubicBezTo>
                    <a:cubicBezTo>
                      <a:pt x="46" y="82"/>
                      <a:pt x="65" y="77"/>
                      <a:pt x="74" y="62"/>
                    </a:cubicBezTo>
                    <a:cubicBezTo>
                      <a:pt x="83" y="47"/>
                      <a:pt x="78" y="27"/>
                      <a:pt x="63" y="18"/>
                    </a:cubicBezTo>
                    <a:cubicBezTo>
                      <a:pt x="62" y="18"/>
                      <a:pt x="62" y="18"/>
                      <a:pt x="62" y="17"/>
                    </a:cubicBezTo>
                    <a:cubicBezTo>
                      <a:pt x="62" y="17"/>
                      <a:pt x="62" y="17"/>
                      <a:pt x="62" y="17"/>
                    </a:cubicBezTo>
                    <a:cubicBezTo>
                      <a:pt x="33" y="0"/>
                      <a:pt x="33" y="0"/>
                      <a:pt x="33" y="0"/>
                    </a:cubicBezTo>
                    <a:cubicBezTo>
                      <a:pt x="0" y="55"/>
                      <a:pt x="0" y="55"/>
                      <a:pt x="0" y="55"/>
                    </a:cubicBezTo>
                    <a:cubicBezTo>
                      <a:pt x="29" y="72"/>
                      <a:pt x="29" y="72"/>
                      <a:pt x="29" y="72"/>
                    </a:cubicBezTo>
                    <a:close/>
                  </a:path>
                </a:pathLst>
              </a:custGeom>
              <a:solidFill>
                <a:srgbClr val="FFC6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53" name="Rectangle 45">
                <a:extLst>
                  <a:ext uri="{FF2B5EF4-FFF2-40B4-BE49-F238E27FC236}">
                    <a16:creationId xmlns:a16="http://schemas.microsoft.com/office/drawing/2014/main" id="{AAF7EBF3-3C7D-4670-A3A4-6B519CFE1083}"/>
                  </a:ext>
                </a:extLst>
              </p:cNvPr>
              <p:cNvSpPr>
                <a:spLocks noChangeArrowheads="1"/>
              </p:cNvSpPr>
              <p:nvPr/>
            </p:nvSpPr>
            <p:spPr bwMode="auto">
              <a:xfrm>
                <a:off x="7880350" y="4425950"/>
                <a:ext cx="1017588" cy="1398587"/>
              </a:xfrm>
              <a:prstGeom prst="rect">
                <a:avLst/>
              </a:prstGeom>
              <a:solidFill>
                <a:srgbClr val="66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54" name="Rectangle 46">
                <a:extLst>
                  <a:ext uri="{FF2B5EF4-FFF2-40B4-BE49-F238E27FC236}">
                    <a16:creationId xmlns:a16="http://schemas.microsoft.com/office/drawing/2014/main" id="{A771DD80-CB5D-41FE-8680-2D4348E14B76}"/>
                  </a:ext>
                </a:extLst>
              </p:cNvPr>
              <p:cNvSpPr>
                <a:spLocks noChangeArrowheads="1"/>
              </p:cNvSpPr>
              <p:nvPr/>
            </p:nvSpPr>
            <p:spPr bwMode="auto">
              <a:xfrm>
                <a:off x="7880350" y="4425950"/>
                <a:ext cx="1017588" cy="1398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55" name="Rectangle 47">
                <a:extLst>
                  <a:ext uri="{FF2B5EF4-FFF2-40B4-BE49-F238E27FC236}">
                    <a16:creationId xmlns:a16="http://schemas.microsoft.com/office/drawing/2014/main" id="{C5C43E4B-085E-4B48-A7A5-52110888BB75}"/>
                  </a:ext>
                </a:extLst>
              </p:cNvPr>
              <p:cNvSpPr>
                <a:spLocks noChangeArrowheads="1"/>
              </p:cNvSpPr>
              <p:nvPr/>
            </p:nvSpPr>
            <p:spPr bwMode="auto">
              <a:xfrm>
                <a:off x="7880350" y="5684838"/>
                <a:ext cx="179388" cy="1089025"/>
              </a:xfrm>
              <a:prstGeom prst="rect">
                <a:avLst/>
              </a:prstGeom>
              <a:solidFill>
                <a:srgbClr val="66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56" name="Rectangle 48">
                <a:extLst>
                  <a:ext uri="{FF2B5EF4-FFF2-40B4-BE49-F238E27FC236}">
                    <a16:creationId xmlns:a16="http://schemas.microsoft.com/office/drawing/2014/main" id="{97C12833-4A22-4C37-84B1-CC0C8D718EB8}"/>
                  </a:ext>
                </a:extLst>
              </p:cNvPr>
              <p:cNvSpPr>
                <a:spLocks noChangeArrowheads="1"/>
              </p:cNvSpPr>
              <p:nvPr/>
            </p:nvSpPr>
            <p:spPr bwMode="auto">
              <a:xfrm>
                <a:off x="7880350" y="5684838"/>
                <a:ext cx="179388" cy="108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57" name="Freeform 49">
                <a:extLst>
                  <a:ext uri="{FF2B5EF4-FFF2-40B4-BE49-F238E27FC236}">
                    <a16:creationId xmlns:a16="http://schemas.microsoft.com/office/drawing/2014/main" id="{92D0E0B2-FF6A-46CC-B884-9B4DBBE81962}"/>
                  </a:ext>
                </a:extLst>
              </p:cNvPr>
              <p:cNvSpPr>
                <a:spLocks/>
              </p:cNvSpPr>
              <p:nvPr/>
            </p:nvSpPr>
            <p:spPr bwMode="auto">
              <a:xfrm>
                <a:off x="9136063" y="6526213"/>
                <a:ext cx="444500" cy="247650"/>
              </a:xfrm>
              <a:custGeom>
                <a:avLst/>
                <a:gdLst>
                  <a:gd name="T0" fmla="*/ 280 w 280"/>
                  <a:gd name="T1" fmla="*/ 120 h 156"/>
                  <a:gd name="T2" fmla="*/ 160 w 280"/>
                  <a:gd name="T3" fmla="*/ 0 h 156"/>
                  <a:gd name="T4" fmla="*/ 0 w 280"/>
                  <a:gd name="T5" fmla="*/ 0 h 156"/>
                  <a:gd name="T6" fmla="*/ 0 w 280"/>
                  <a:gd name="T7" fmla="*/ 156 h 156"/>
                  <a:gd name="T8" fmla="*/ 280 w 280"/>
                  <a:gd name="T9" fmla="*/ 156 h 156"/>
                  <a:gd name="T10" fmla="*/ 280 w 280"/>
                  <a:gd name="T11" fmla="*/ 120 h 156"/>
                </a:gdLst>
                <a:ahLst/>
                <a:cxnLst>
                  <a:cxn ang="0">
                    <a:pos x="T0" y="T1"/>
                  </a:cxn>
                  <a:cxn ang="0">
                    <a:pos x="T2" y="T3"/>
                  </a:cxn>
                  <a:cxn ang="0">
                    <a:pos x="T4" y="T5"/>
                  </a:cxn>
                  <a:cxn ang="0">
                    <a:pos x="T6" y="T7"/>
                  </a:cxn>
                  <a:cxn ang="0">
                    <a:pos x="T8" y="T9"/>
                  </a:cxn>
                  <a:cxn ang="0">
                    <a:pos x="T10" y="T11"/>
                  </a:cxn>
                </a:cxnLst>
                <a:rect l="0" t="0" r="r" b="b"/>
                <a:pathLst>
                  <a:path w="280" h="156">
                    <a:moveTo>
                      <a:pt x="280" y="120"/>
                    </a:moveTo>
                    <a:lnTo>
                      <a:pt x="160" y="0"/>
                    </a:lnTo>
                    <a:lnTo>
                      <a:pt x="0" y="0"/>
                    </a:lnTo>
                    <a:lnTo>
                      <a:pt x="0" y="156"/>
                    </a:lnTo>
                    <a:lnTo>
                      <a:pt x="280" y="156"/>
                    </a:lnTo>
                    <a:lnTo>
                      <a:pt x="280" y="120"/>
                    </a:lnTo>
                    <a:close/>
                  </a:path>
                </a:pathLst>
              </a:custGeom>
              <a:solidFill>
                <a:srgbClr val="0041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58" name="Freeform 50">
                <a:extLst>
                  <a:ext uri="{FF2B5EF4-FFF2-40B4-BE49-F238E27FC236}">
                    <a16:creationId xmlns:a16="http://schemas.microsoft.com/office/drawing/2014/main" id="{3D7BB575-1662-4C23-B7EC-75FFC8999D59}"/>
                  </a:ext>
                </a:extLst>
              </p:cNvPr>
              <p:cNvSpPr>
                <a:spLocks/>
              </p:cNvSpPr>
              <p:nvPr/>
            </p:nvSpPr>
            <p:spPr bwMode="auto">
              <a:xfrm>
                <a:off x="9136063" y="6526213"/>
                <a:ext cx="444500" cy="247650"/>
              </a:xfrm>
              <a:custGeom>
                <a:avLst/>
                <a:gdLst>
                  <a:gd name="T0" fmla="*/ 280 w 280"/>
                  <a:gd name="T1" fmla="*/ 120 h 156"/>
                  <a:gd name="T2" fmla="*/ 160 w 280"/>
                  <a:gd name="T3" fmla="*/ 0 h 156"/>
                  <a:gd name="T4" fmla="*/ 0 w 280"/>
                  <a:gd name="T5" fmla="*/ 0 h 156"/>
                  <a:gd name="T6" fmla="*/ 0 w 280"/>
                  <a:gd name="T7" fmla="*/ 156 h 156"/>
                  <a:gd name="T8" fmla="*/ 280 w 280"/>
                  <a:gd name="T9" fmla="*/ 156 h 156"/>
                  <a:gd name="T10" fmla="*/ 280 w 280"/>
                  <a:gd name="T11" fmla="*/ 120 h 156"/>
                </a:gdLst>
                <a:ahLst/>
                <a:cxnLst>
                  <a:cxn ang="0">
                    <a:pos x="T0" y="T1"/>
                  </a:cxn>
                  <a:cxn ang="0">
                    <a:pos x="T2" y="T3"/>
                  </a:cxn>
                  <a:cxn ang="0">
                    <a:pos x="T4" y="T5"/>
                  </a:cxn>
                  <a:cxn ang="0">
                    <a:pos x="T6" y="T7"/>
                  </a:cxn>
                  <a:cxn ang="0">
                    <a:pos x="T8" y="T9"/>
                  </a:cxn>
                  <a:cxn ang="0">
                    <a:pos x="T10" y="T11"/>
                  </a:cxn>
                </a:cxnLst>
                <a:rect l="0" t="0" r="r" b="b"/>
                <a:pathLst>
                  <a:path w="280" h="156">
                    <a:moveTo>
                      <a:pt x="280" y="120"/>
                    </a:moveTo>
                    <a:lnTo>
                      <a:pt x="160" y="0"/>
                    </a:lnTo>
                    <a:lnTo>
                      <a:pt x="0" y="0"/>
                    </a:lnTo>
                    <a:lnTo>
                      <a:pt x="0" y="156"/>
                    </a:lnTo>
                    <a:lnTo>
                      <a:pt x="280" y="156"/>
                    </a:lnTo>
                    <a:lnTo>
                      <a:pt x="280" y="12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59" name="Rectangle 51">
                <a:extLst>
                  <a:ext uri="{FF2B5EF4-FFF2-40B4-BE49-F238E27FC236}">
                    <a16:creationId xmlns:a16="http://schemas.microsoft.com/office/drawing/2014/main" id="{0951F103-1911-44DB-8875-DF6CFE984656}"/>
                  </a:ext>
                </a:extLst>
              </p:cNvPr>
              <p:cNvSpPr>
                <a:spLocks noChangeArrowheads="1"/>
              </p:cNvSpPr>
              <p:nvPr/>
            </p:nvSpPr>
            <p:spPr bwMode="auto">
              <a:xfrm>
                <a:off x="8721725" y="5684838"/>
                <a:ext cx="176213" cy="1089025"/>
              </a:xfrm>
              <a:prstGeom prst="rect">
                <a:avLst/>
              </a:prstGeom>
              <a:solidFill>
                <a:srgbClr val="66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60" name="Rectangle 52">
                <a:extLst>
                  <a:ext uri="{FF2B5EF4-FFF2-40B4-BE49-F238E27FC236}">
                    <a16:creationId xmlns:a16="http://schemas.microsoft.com/office/drawing/2014/main" id="{46428591-AD4F-4998-B525-47C7FCD96551}"/>
                  </a:ext>
                </a:extLst>
              </p:cNvPr>
              <p:cNvSpPr>
                <a:spLocks noChangeArrowheads="1"/>
              </p:cNvSpPr>
              <p:nvPr/>
            </p:nvSpPr>
            <p:spPr bwMode="auto">
              <a:xfrm>
                <a:off x="8721725" y="5684838"/>
                <a:ext cx="176213" cy="108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61" name="Rectangle 53">
                <a:extLst>
                  <a:ext uri="{FF2B5EF4-FFF2-40B4-BE49-F238E27FC236}">
                    <a16:creationId xmlns:a16="http://schemas.microsoft.com/office/drawing/2014/main" id="{3DF198DA-C341-44DA-AABE-6966A1623FC9}"/>
                  </a:ext>
                </a:extLst>
              </p:cNvPr>
              <p:cNvSpPr>
                <a:spLocks noChangeArrowheads="1"/>
              </p:cNvSpPr>
              <p:nvPr/>
            </p:nvSpPr>
            <p:spPr bwMode="auto">
              <a:xfrm>
                <a:off x="8283575" y="5684838"/>
                <a:ext cx="177800" cy="1089025"/>
              </a:xfrm>
              <a:prstGeom prst="rect">
                <a:avLst/>
              </a:prstGeom>
              <a:solidFill>
                <a:srgbClr val="66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62" name="Rectangle 54">
                <a:extLst>
                  <a:ext uri="{FF2B5EF4-FFF2-40B4-BE49-F238E27FC236}">
                    <a16:creationId xmlns:a16="http://schemas.microsoft.com/office/drawing/2014/main" id="{24976D90-88EB-44BC-9763-CFD4CF1C8BA4}"/>
                  </a:ext>
                </a:extLst>
              </p:cNvPr>
              <p:cNvSpPr>
                <a:spLocks noChangeArrowheads="1"/>
              </p:cNvSpPr>
              <p:nvPr/>
            </p:nvSpPr>
            <p:spPr bwMode="auto">
              <a:xfrm>
                <a:off x="8283575" y="5684838"/>
                <a:ext cx="177800" cy="108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63" name="Rectangle 55">
                <a:extLst>
                  <a:ext uri="{FF2B5EF4-FFF2-40B4-BE49-F238E27FC236}">
                    <a16:creationId xmlns:a16="http://schemas.microsoft.com/office/drawing/2014/main" id="{DE71DC1B-9363-44C3-A8DF-08BBF22DC36C}"/>
                  </a:ext>
                </a:extLst>
              </p:cNvPr>
              <p:cNvSpPr>
                <a:spLocks noChangeArrowheads="1"/>
              </p:cNvSpPr>
              <p:nvPr/>
            </p:nvSpPr>
            <p:spPr bwMode="auto">
              <a:xfrm>
                <a:off x="9121775" y="5684838"/>
                <a:ext cx="177800" cy="1089025"/>
              </a:xfrm>
              <a:prstGeom prst="rect">
                <a:avLst/>
              </a:prstGeom>
              <a:solidFill>
                <a:srgbClr val="66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64" name="Rectangle 56">
                <a:extLst>
                  <a:ext uri="{FF2B5EF4-FFF2-40B4-BE49-F238E27FC236}">
                    <a16:creationId xmlns:a16="http://schemas.microsoft.com/office/drawing/2014/main" id="{2D6D3A76-9EF9-4837-8CE9-573A7C3D6581}"/>
                  </a:ext>
                </a:extLst>
              </p:cNvPr>
              <p:cNvSpPr>
                <a:spLocks noChangeArrowheads="1"/>
              </p:cNvSpPr>
              <p:nvPr/>
            </p:nvSpPr>
            <p:spPr bwMode="auto">
              <a:xfrm>
                <a:off x="9121775" y="5684838"/>
                <a:ext cx="177800" cy="108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65" name="Rectangle 57">
                <a:extLst>
                  <a:ext uri="{FF2B5EF4-FFF2-40B4-BE49-F238E27FC236}">
                    <a16:creationId xmlns:a16="http://schemas.microsoft.com/office/drawing/2014/main" id="{FCA1A188-ED2A-4693-BE57-AE6ABCCC193C}"/>
                  </a:ext>
                </a:extLst>
              </p:cNvPr>
              <p:cNvSpPr>
                <a:spLocks noChangeArrowheads="1"/>
              </p:cNvSpPr>
              <p:nvPr/>
            </p:nvSpPr>
            <p:spPr bwMode="auto">
              <a:xfrm>
                <a:off x="8604250" y="5664200"/>
                <a:ext cx="695325" cy="160337"/>
              </a:xfrm>
              <a:prstGeom prst="rect">
                <a:avLst/>
              </a:prstGeom>
              <a:solidFill>
                <a:srgbClr val="66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66" name="Rectangle 58">
                <a:extLst>
                  <a:ext uri="{FF2B5EF4-FFF2-40B4-BE49-F238E27FC236}">
                    <a16:creationId xmlns:a16="http://schemas.microsoft.com/office/drawing/2014/main" id="{4C1B5841-4FE6-4ADD-9387-9D5DA67B8CAA}"/>
                  </a:ext>
                </a:extLst>
              </p:cNvPr>
              <p:cNvSpPr>
                <a:spLocks noChangeArrowheads="1"/>
              </p:cNvSpPr>
              <p:nvPr/>
            </p:nvSpPr>
            <p:spPr bwMode="auto">
              <a:xfrm>
                <a:off x="8604250" y="5664200"/>
                <a:ext cx="695325" cy="160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67" name="Freeform 59">
                <a:extLst>
                  <a:ext uri="{FF2B5EF4-FFF2-40B4-BE49-F238E27FC236}">
                    <a16:creationId xmlns:a16="http://schemas.microsoft.com/office/drawing/2014/main" id="{6DF3E4BF-6CDB-496E-AE88-1F1BC46F4515}"/>
                  </a:ext>
                </a:extLst>
              </p:cNvPr>
              <p:cNvSpPr>
                <a:spLocks/>
              </p:cNvSpPr>
              <p:nvPr/>
            </p:nvSpPr>
            <p:spPr bwMode="auto">
              <a:xfrm>
                <a:off x="8810625" y="4425950"/>
                <a:ext cx="87313" cy="1238250"/>
              </a:xfrm>
              <a:custGeom>
                <a:avLst/>
                <a:gdLst>
                  <a:gd name="T0" fmla="*/ 55 w 55"/>
                  <a:gd name="T1" fmla="*/ 0 h 780"/>
                  <a:gd name="T2" fmla="*/ 0 w 55"/>
                  <a:gd name="T3" fmla="*/ 0 h 780"/>
                  <a:gd name="T4" fmla="*/ 0 w 55"/>
                  <a:gd name="T5" fmla="*/ 624 h 780"/>
                  <a:gd name="T6" fmla="*/ 0 w 55"/>
                  <a:gd name="T7" fmla="*/ 780 h 780"/>
                  <a:gd name="T8" fmla="*/ 55 w 55"/>
                  <a:gd name="T9" fmla="*/ 780 h 780"/>
                  <a:gd name="T10" fmla="*/ 55 w 55"/>
                  <a:gd name="T11" fmla="*/ 626 h 780"/>
                  <a:gd name="T12" fmla="*/ 55 w 55"/>
                  <a:gd name="T13" fmla="*/ 0 h 780"/>
                </a:gdLst>
                <a:ahLst/>
                <a:cxnLst>
                  <a:cxn ang="0">
                    <a:pos x="T0" y="T1"/>
                  </a:cxn>
                  <a:cxn ang="0">
                    <a:pos x="T2" y="T3"/>
                  </a:cxn>
                  <a:cxn ang="0">
                    <a:pos x="T4" y="T5"/>
                  </a:cxn>
                  <a:cxn ang="0">
                    <a:pos x="T6" y="T7"/>
                  </a:cxn>
                  <a:cxn ang="0">
                    <a:pos x="T8" y="T9"/>
                  </a:cxn>
                  <a:cxn ang="0">
                    <a:pos x="T10" y="T11"/>
                  </a:cxn>
                  <a:cxn ang="0">
                    <a:pos x="T12" y="T13"/>
                  </a:cxn>
                </a:cxnLst>
                <a:rect l="0" t="0" r="r" b="b"/>
                <a:pathLst>
                  <a:path w="55" h="780">
                    <a:moveTo>
                      <a:pt x="55" y="0"/>
                    </a:moveTo>
                    <a:lnTo>
                      <a:pt x="0" y="0"/>
                    </a:lnTo>
                    <a:lnTo>
                      <a:pt x="0" y="624"/>
                    </a:lnTo>
                    <a:lnTo>
                      <a:pt x="0" y="780"/>
                    </a:lnTo>
                    <a:lnTo>
                      <a:pt x="55" y="780"/>
                    </a:lnTo>
                    <a:lnTo>
                      <a:pt x="55" y="626"/>
                    </a:lnTo>
                    <a:lnTo>
                      <a:pt x="55" y="0"/>
                    </a:lnTo>
                    <a:close/>
                  </a:path>
                </a:pathLst>
              </a:custGeom>
              <a:solidFill>
                <a:srgbClr val="3214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68" name="Freeform 60">
                <a:extLst>
                  <a:ext uri="{FF2B5EF4-FFF2-40B4-BE49-F238E27FC236}">
                    <a16:creationId xmlns:a16="http://schemas.microsoft.com/office/drawing/2014/main" id="{2D2F2115-C45B-4AEA-B345-3521DC7C1660}"/>
                  </a:ext>
                </a:extLst>
              </p:cNvPr>
              <p:cNvSpPr>
                <a:spLocks/>
              </p:cNvSpPr>
              <p:nvPr/>
            </p:nvSpPr>
            <p:spPr bwMode="auto">
              <a:xfrm>
                <a:off x="8810625" y="4425950"/>
                <a:ext cx="87313" cy="1238250"/>
              </a:xfrm>
              <a:custGeom>
                <a:avLst/>
                <a:gdLst>
                  <a:gd name="T0" fmla="*/ 55 w 55"/>
                  <a:gd name="T1" fmla="*/ 0 h 780"/>
                  <a:gd name="T2" fmla="*/ 0 w 55"/>
                  <a:gd name="T3" fmla="*/ 0 h 780"/>
                  <a:gd name="T4" fmla="*/ 0 w 55"/>
                  <a:gd name="T5" fmla="*/ 624 h 780"/>
                  <a:gd name="T6" fmla="*/ 0 w 55"/>
                  <a:gd name="T7" fmla="*/ 780 h 780"/>
                  <a:gd name="T8" fmla="*/ 55 w 55"/>
                  <a:gd name="T9" fmla="*/ 780 h 780"/>
                  <a:gd name="T10" fmla="*/ 55 w 55"/>
                  <a:gd name="T11" fmla="*/ 626 h 780"/>
                  <a:gd name="T12" fmla="*/ 55 w 55"/>
                  <a:gd name="T13" fmla="*/ 0 h 780"/>
                </a:gdLst>
                <a:ahLst/>
                <a:cxnLst>
                  <a:cxn ang="0">
                    <a:pos x="T0" y="T1"/>
                  </a:cxn>
                  <a:cxn ang="0">
                    <a:pos x="T2" y="T3"/>
                  </a:cxn>
                  <a:cxn ang="0">
                    <a:pos x="T4" y="T5"/>
                  </a:cxn>
                  <a:cxn ang="0">
                    <a:pos x="T6" y="T7"/>
                  </a:cxn>
                  <a:cxn ang="0">
                    <a:pos x="T8" y="T9"/>
                  </a:cxn>
                  <a:cxn ang="0">
                    <a:pos x="T10" y="T11"/>
                  </a:cxn>
                  <a:cxn ang="0">
                    <a:pos x="T12" y="T13"/>
                  </a:cxn>
                </a:cxnLst>
                <a:rect l="0" t="0" r="r" b="b"/>
                <a:pathLst>
                  <a:path w="55" h="780">
                    <a:moveTo>
                      <a:pt x="55" y="0"/>
                    </a:moveTo>
                    <a:lnTo>
                      <a:pt x="0" y="0"/>
                    </a:lnTo>
                    <a:lnTo>
                      <a:pt x="0" y="624"/>
                    </a:lnTo>
                    <a:lnTo>
                      <a:pt x="0" y="780"/>
                    </a:lnTo>
                    <a:lnTo>
                      <a:pt x="55" y="780"/>
                    </a:lnTo>
                    <a:lnTo>
                      <a:pt x="55" y="626"/>
                    </a:lnTo>
                    <a:lnTo>
                      <a:pt x="5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69" name="Freeform 61">
                <a:extLst>
                  <a:ext uri="{FF2B5EF4-FFF2-40B4-BE49-F238E27FC236}">
                    <a16:creationId xmlns:a16="http://schemas.microsoft.com/office/drawing/2014/main" id="{0256C9C6-D327-4E9B-88E0-87C6713B1E78}"/>
                  </a:ext>
                </a:extLst>
              </p:cNvPr>
              <p:cNvSpPr>
                <a:spLocks/>
              </p:cNvSpPr>
              <p:nvPr/>
            </p:nvSpPr>
            <p:spPr bwMode="auto">
              <a:xfrm>
                <a:off x="8810625" y="5824538"/>
                <a:ext cx="87313" cy="949325"/>
              </a:xfrm>
              <a:custGeom>
                <a:avLst/>
                <a:gdLst>
                  <a:gd name="T0" fmla="*/ 55 w 55"/>
                  <a:gd name="T1" fmla="*/ 0 h 598"/>
                  <a:gd name="T2" fmla="*/ 0 w 55"/>
                  <a:gd name="T3" fmla="*/ 0 h 598"/>
                  <a:gd name="T4" fmla="*/ 0 w 55"/>
                  <a:gd name="T5" fmla="*/ 598 h 598"/>
                  <a:gd name="T6" fmla="*/ 55 w 55"/>
                  <a:gd name="T7" fmla="*/ 598 h 598"/>
                  <a:gd name="T8" fmla="*/ 55 w 55"/>
                  <a:gd name="T9" fmla="*/ 495 h 598"/>
                  <a:gd name="T10" fmla="*/ 55 w 55"/>
                  <a:gd name="T11" fmla="*/ 464 h 598"/>
                  <a:gd name="T12" fmla="*/ 55 w 55"/>
                  <a:gd name="T13" fmla="*/ 0 h 598"/>
                </a:gdLst>
                <a:ahLst/>
                <a:cxnLst>
                  <a:cxn ang="0">
                    <a:pos x="T0" y="T1"/>
                  </a:cxn>
                  <a:cxn ang="0">
                    <a:pos x="T2" y="T3"/>
                  </a:cxn>
                  <a:cxn ang="0">
                    <a:pos x="T4" y="T5"/>
                  </a:cxn>
                  <a:cxn ang="0">
                    <a:pos x="T6" y="T7"/>
                  </a:cxn>
                  <a:cxn ang="0">
                    <a:pos x="T8" y="T9"/>
                  </a:cxn>
                  <a:cxn ang="0">
                    <a:pos x="T10" y="T11"/>
                  </a:cxn>
                  <a:cxn ang="0">
                    <a:pos x="T12" y="T13"/>
                  </a:cxn>
                </a:cxnLst>
                <a:rect l="0" t="0" r="r" b="b"/>
                <a:pathLst>
                  <a:path w="55" h="598">
                    <a:moveTo>
                      <a:pt x="55" y="0"/>
                    </a:moveTo>
                    <a:lnTo>
                      <a:pt x="0" y="0"/>
                    </a:lnTo>
                    <a:lnTo>
                      <a:pt x="0" y="598"/>
                    </a:lnTo>
                    <a:lnTo>
                      <a:pt x="55" y="598"/>
                    </a:lnTo>
                    <a:lnTo>
                      <a:pt x="55" y="495"/>
                    </a:lnTo>
                    <a:lnTo>
                      <a:pt x="55" y="464"/>
                    </a:lnTo>
                    <a:lnTo>
                      <a:pt x="55" y="0"/>
                    </a:lnTo>
                    <a:close/>
                  </a:path>
                </a:pathLst>
              </a:custGeom>
              <a:solidFill>
                <a:srgbClr val="3214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70" name="Freeform 62">
                <a:extLst>
                  <a:ext uri="{FF2B5EF4-FFF2-40B4-BE49-F238E27FC236}">
                    <a16:creationId xmlns:a16="http://schemas.microsoft.com/office/drawing/2014/main" id="{41A1921E-A99B-46E6-8E38-5101855F6348}"/>
                  </a:ext>
                </a:extLst>
              </p:cNvPr>
              <p:cNvSpPr>
                <a:spLocks/>
              </p:cNvSpPr>
              <p:nvPr/>
            </p:nvSpPr>
            <p:spPr bwMode="auto">
              <a:xfrm>
                <a:off x="8810625" y="5824538"/>
                <a:ext cx="87313" cy="949325"/>
              </a:xfrm>
              <a:custGeom>
                <a:avLst/>
                <a:gdLst>
                  <a:gd name="T0" fmla="*/ 55 w 55"/>
                  <a:gd name="T1" fmla="*/ 0 h 598"/>
                  <a:gd name="T2" fmla="*/ 0 w 55"/>
                  <a:gd name="T3" fmla="*/ 0 h 598"/>
                  <a:gd name="T4" fmla="*/ 0 w 55"/>
                  <a:gd name="T5" fmla="*/ 598 h 598"/>
                  <a:gd name="T6" fmla="*/ 55 w 55"/>
                  <a:gd name="T7" fmla="*/ 598 h 598"/>
                  <a:gd name="T8" fmla="*/ 55 w 55"/>
                  <a:gd name="T9" fmla="*/ 495 h 598"/>
                  <a:gd name="T10" fmla="*/ 55 w 55"/>
                  <a:gd name="T11" fmla="*/ 464 h 598"/>
                  <a:gd name="T12" fmla="*/ 55 w 55"/>
                  <a:gd name="T13" fmla="*/ 0 h 598"/>
                </a:gdLst>
                <a:ahLst/>
                <a:cxnLst>
                  <a:cxn ang="0">
                    <a:pos x="T0" y="T1"/>
                  </a:cxn>
                  <a:cxn ang="0">
                    <a:pos x="T2" y="T3"/>
                  </a:cxn>
                  <a:cxn ang="0">
                    <a:pos x="T4" y="T5"/>
                  </a:cxn>
                  <a:cxn ang="0">
                    <a:pos x="T6" y="T7"/>
                  </a:cxn>
                  <a:cxn ang="0">
                    <a:pos x="T8" y="T9"/>
                  </a:cxn>
                  <a:cxn ang="0">
                    <a:pos x="T10" y="T11"/>
                  </a:cxn>
                  <a:cxn ang="0">
                    <a:pos x="T12" y="T13"/>
                  </a:cxn>
                </a:cxnLst>
                <a:rect l="0" t="0" r="r" b="b"/>
                <a:pathLst>
                  <a:path w="55" h="598">
                    <a:moveTo>
                      <a:pt x="55" y="0"/>
                    </a:moveTo>
                    <a:lnTo>
                      <a:pt x="0" y="0"/>
                    </a:lnTo>
                    <a:lnTo>
                      <a:pt x="0" y="598"/>
                    </a:lnTo>
                    <a:lnTo>
                      <a:pt x="55" y="598"/>
                    </a:lnTo>
                    <a:lnTo>
                      <a:pt x="55" y="495"/>
                    </a:lnTo>
                    <a:lnTo>
                      <a:pt x="55" y="464"/>
                    </a:lnTo>
                    <a:lnTo>
                      <a:pt x="5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71" name="Freeform 63">
                <a:extLst>
                  <a:ext uri="{FF2B5EF4-FFF2-40B4-BE49-F238E27FC236}">
                    <a16:creationId xmlns:a16="http://schemas.microsoft.com/office/drawing/2014/main" id="{0D6D7E61-BF8B-4FC0-99DC-9ED347C7DD25}"/>
                  </a:ext>
                </a:extLst>
              </p:cNvPr>
              <p:cNvSpPr>
                <a:spLocks/>
              </p:cNvSpPr>
              <p:nvPr/>
            </p:nvSpPr>
            <p:spPr bwMode="auto">
              <a:xfrm>
                <a:off x="8810625" y="5664200"/>
                <a:ext cx="87313" cy="160337"/>
              </a:xfrm>
              <a:custGeom>
                <a:avLst/>
                <a:gdLst>
                  <a:gd name="T0" fmla="*/ 55 w 55"/>
                  <a:gd name="T1" fmla="*/ 0 h 101"/>
                  <a:gd name="T2" fmla="*/ 55 w 55"/>
                  <a:gd name="T3" fmla="*/ 0 h 101"/>
                  <a:gd name="T4" fmla="*/ 0 w 55"/>
                  <a:gd name="T5" fmla="*/ 0 h 101"/>
                  <a:gd name="T6" fmla="*/ 0 w 55"/>
                  <a:gd name="T7" fmla="*/ 101 h 101"/>
                  <a:gd name="T8" fmla="*/ 55 w 55"/>
                  <a:gd name="T9" fmla="*/ 101 h 101"/>
                  <a:gd name="T10" fmla="*/ 55 w 55"/>
                  <a:gd name="T11" fmla="*/ 0 h 101"/>
                </a:gdLst>
                <a:ahLst/>
                <a:cxnLst>
                  <a:cxn ang="0">
                    <a:pos x="T0" y="T1"/>
                  </a:cxn>
                  <a:cxn ang="0">
                    <a:pos x="T2" y="T3"/>
                  </a:cxn>
                  <a:cxn ang="0">
                    <a:pos x="T4" y="T5"/>
                  </a:cxn>
                  <a:cxn ang="0">
                    <a:pos x="T6" y="T7"/>
                  </a:cxn>
                  <a:cxn ang="0">
                    <a:pos x="T8" y="T9"/>
                  </a:cxn>
                  <a:cxn ang="0">
                    <a:pos x="T10" y="T11"/>
                  </a:cxn>
                </a:cxnLst>
                <a:rect l="0" t="0" r="r" b="b"/>
                <a:pathLst>
                  <a:path w="55" h="101">
                    <a:moveTo>
                      <a:pt x="55" y="0"/>
                    </a:moveTo>
                    <a:lnTo>
                      <a:pt x="55" y="0"/>
                    </a:lnTo>
                    <a:lnTo>
                      <a:pt x="0" y="0"/>
                    </a:lnTo>
                    <a:lnTo>
                      <a:pt x="0" y="101"/>
                    </a:lnTo>
                    <a:lnTo>
                      <a:pt x="55" y="101"/>
                    </a:lnTo>
                    <a:lnTo>
                      <a:pt x="55" y="0"/>
                    </a:lnTo>
                    <a:close/>
                  </a:path>
                </a:pathLst>
              </a:custGeom>
              <a:solidFill>
                <a:srgbClr val="3214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72" name="Freeform 64">
                <a:extLst>
                  <a:ext uri="{FF2B5EF4-FFF2-40B4-BE49-F238E27FC236}">
                    <a16:creationId xmlns:a16="http://schemas.microsoft.com/office/drawing/2014/main" id="{C477777E-A3C2-4614-ADA4-E218EFA20DD3}"/>
                  </a:ext>
                </a:extLst>
              </p:cNvPr>
              <p:cNvSpPr>
                <a:spLocks/>
              </p:cNvSpPr>
              <p:nvPr/>
            </p:nvSpPr>
            <p:spPr bwMode="auto">
              <a:xfrm>
                <a:off x="8810625" y="5664200"/>
                <a:ext cx="87313" cy="160337"/>
              </a:xfrm>
              <a:custGeom>
                <a:avLst/>
                <a:gdLst>
                  <a:gd name="T0" fmla="*/ 55 w 55"/>
                  <a:gd name="T1" fmla="*/ 0 h 101"/>
                  <a:gd name="T2" fmla="*/ 55 w 55"/>
                  <a:gd name="T3" fmla="*/ 0 h 101"/>
                  <a:gd name="T4" fmla="*/ 0 w 55"/>
                  <a:gd name="T5" fmla="*/ 0 h 101"/>
                  <a:gd name="T6" fmla="*/ 0 w 55"/>
                  <a:gd name="T7" fmla="*/ 101 h 101"/>
                  <a:gd name="T8" fmla="*/ 55 w 55"/>
                  <a:gd name="T9" fmla="*/ 101 h 101"/>
                  <a:gd name="T10" fmla="*/ 55 w 55"/>
                  <a:gd name="T11" fmla="*/ 0 h 101"/>
                </a:gdLst>
                <a:ahLst/>
                <a:cxnLst>
                  <a:cxn ang="0">
                    <a:pos x="T0" y="T1"/>
                  </a:cxn>
                  <a:cxn ang="0">
                    <a:pos x="T2" y="T3"/>
                  </a:cxn>
                  <a:cxn ang="0">
                    <a:pos x="T4" y="T5"/>
                  </a:cxn>
                  <a:cxn ang="0">
                    <a:pos x="T6" y="T7"/>
                  </a:cxn>
                  <a:cxn ang="0">
                    <a:pos x="T8" y="T9"/>
                  </a:cxn>
                  <a:cxn ang="0">
                    <a:pos x="T10" y="T11"/>
                  </a:cxn>
                </a:cxnLst>
                <a:rect l="0" t="0" r="r" b="b"/>
                <a:pathLst>
                  <a:path w="55" h="101">
                    <a:moveTo>
                      <a:pt x="55" y="0"/>
                    </a:moveTo>
                    <a:lnTo>
                      <a:pt x="55" y="0"/>
                    </a:lnTo>
                    <a:lnTo>
                      <a:pt x="0" y="0"/>
                    </a:lnTo>
                    <a:lnTo>
                      <a:pt x="0" y="101"/>
                    </a:lnTo>
                    <a:lnTo>
                      <a:pt x="55" y="101"/>
                    </a:lnTo>
                    <a:lnTo>
                      <a:pt x="5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73" name="Rectangle 65">
                <a:extLst>
                  <a:ext uri="{FF2B5EF4-FFF2-40B4-BE49-F238E27FC236}">
                    <a16:creationId xmlns:a16="http://schemas.microsoft.com/office/drawing/2014/main" id="{83182275-8C17-4FF2-8112-A60789AA0CB9}"/>
                  </a:ext>
                </a:extLst>
              </p:cNvPr>
              <p:cNvSpPr>
                <a:spLocks noChangeArrowheads="1"/>
              </p:cNvSpPr>
              <p:nvPr/>
            </p:nvSpPr>
            <p:spPr bwMode="auto">
              <a:xfrm>
                <a:off x="9121775" y="5824538"/>
                <a:ext cx="88900" cy="949325"/>
              </a:xfrm>
              <a:prstGeom prst="rect">
                <a:avLst/>
              </a:prstGeom>
              <a:solidFill>
                <a:srgbClr val="3214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74" name="Rectangle 66">
                <a:extLst>
                  <a:ext uri="{FF2B5EF4-FFF2-40B4-BE49-F238E27FC236}">
                    <a16:creationId xmlns:a16="http://schemas.microsoft.com/office/drawing/2014/main" id="{2DDAC57C-41A9-4CAA-896D-AFC45465F23B}"/>
                  </a:ext>
                </a:extLst>
              </p:cNvPr>
              <p:cNvSpPr>
                <a:spLocks noChangeArrowheads="1"/>
              </p:cNvSpPr>
              <p:nvPr/>
            </p:nvSpPr>
            <p:spPr bwMode="auto">
              <a:xfrm>
                <a:off x="9121775" y="5824538"/>
                <a:ext cx="88900" cy="949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75" name="Rectangle 67">
                <a:extLst>
                  <a:ext uri="{FF2B5EF4-FFF2-40B4-BE49-F238E27FC236}">
                    <a16:creationId xmlns:a16="http://schemas.microsoft.com/office/drawing/2014/main" id="{C91DB19B-BD75-494E-97EA-D441AD49F3A2}"/>
                  </a:ext>
                </a:extLst>
              </p:cNvPr>
              <p:cNvSpPr>
                <a:spLocks noChangeArrowheads="1"/>
              </p:cNvSpPr>
              <p:nvPr/>
            </p:nvSpPr>
            <p:spPr bwMode="auto">
              <a:xfrm>
                <a:off x="9002713" y="5018088"/>
                <a:ext cx="1012825" cy="120650"/>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76" name="Rectangle 68">
                <a:extLst>
                  <a:ext uri="{FF2B5EF4-FFF2-40B4-BE49-F238E27FC236}">
                    <a16:creationId xmlns:a16="http://schemas.microsoft.com/office/drawing/2014/main" id="{13575644-7FA7-4C59-A4EC-3AE02403D25A}"/>
                  </a:ext>
                </a:extLst>
              </p:cNvPr>
              <p:cNvSpPr>
                <a:spLocks noChangeArrowheads="1"/>
              </p:cNvSpPr>
              <p:nvPr/>
            </p:nvSpPr>
            <p:spPr bwMode="auto">
              <a:xfrm>
                <a:off x="9002713" y="5018088"/>
                <a:ext cx="1012825" cy="120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77" name="Rectangle 69">
                <a:extLst>
                  <a:ext uri="{FF2B5EF4-FFF2-40B4-BE49-F238E27FC236}">
                    <a16:creationId xmlns:a16="http://schemas.microsoft.com/office/drawing/2014/main" id="{B881DB6C-EE3F-42FA-8F11-81E1221042F3}"/>
                  </a:ext>
                </a:extLst>
              </p:cNvPr>
              <p:cNvSpPr>
                <a:spLocks noChangeArrowheads="1"/>
              </p:cNvSpPr>
              <p:nvPr/>
            </p:nvSpPr>
            <p:spPr bwMode="auto">
              <a:xfrm>
                <a:off x="9585325" y="5018088"/>
                <a:ext cx="430213" cy="120650"/>
              </a:xfrm>
              <a:prstGeom prst="rect">
                <a:avLst/>
              </a:prstGeom>
              <a:solidFill>
                <a:srgbClr val="0090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78" name="Rectangle 70">
                <a:extLst>
                  <a:ext uri="{FF2B5EF4-FFF2-40B4-BE49-F238E27FC236}">
                    <a16:creationId xmlns:a16="http://schemas.microsoft.com/office/drawing/2014/main" id="{FE0B243C-1283-44D9-8F43-B49E2F3D1280}"/>
                  </a:ext>
                </a:extLst>
              </p:cNvPr>
              <p:cNvSpPr>
                <a:spLocks noChangeArrowheads="1"/>
              </p:cNvSpPr>
              <p:nvPr/>
            </p:nvSpPr>
            <p:spPr bwMode="auto">
              <a:xfrm>
                <a:off x="9585325" y="5018088"/>
                <a:ext cx="430213" cy="120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79" name="Freeform 71">
                <a:extLst>
                  <a:ext uri="{FF2B5EF4-FFF2-40B4-BE49-F238E27FC236}">
                    <a16:creationId xmlns:a16="http://schemas.microsoft.com/office/drawing/2014/main" id="{4824C886-F17B-4139-8EAD-E32BD1D734DE}"/>
                  </a:ext>
                </a:extLst>
              </p:cNvPr>
              <p:cNvSpPr>
                <a:spLocks/>
              </p:cNvSpPr>
              <p:nvPr/>
            </p:nvSpPr>
            <p:spPr bwMode="auto">
              <a:xfrm>
                <a:off x="7880350" y="4816475"/>
                <a:ext cx="930275" cy="1008062"/>
              </a:xfrm>
              <a:custGeom>
                <a:avLst/>
                <a:gdLst>
                  <a:gd name="T0" fmla="*/ 0 w 586"/>
                  <a:gd name="T1" fmla="*/ 0 h 635"/>
                  <a:gd name="T2" fmla="*/ 0 w 586"/>
                  <a:gd name="T3" fmla="*/ 547 h 635"/>
                  <a:gd name="T4" fmla="*/ 113 w 586"/>
                  <a:gd name="T5" fmla="*/ 547 h 635"/>
                  <a:gd name="T6" fmla="*/ 113 w 586"/>
                  <a:gd name="T7" fmla="*/ 635 h 635"/>
                  <a:gd name="T8" fmla="*/ 254 w 586"/>
                  <a:gd name="T9" fmla="*/ 635 h 635"/>
                  <a:gd name="T10" fmla="*/ 254 w 586"/>
                  <a:gd name="T11" fmla="*/ 547 h 635"/>
                  <a:gd name="T12" fmla="*/ 366 w 586"/>
                  <a:gd name="T13" fmla="*/ 547 h 635"/>
                  <a:gd name="T14" fmla="*/ 366 w 586"/>
                  <a:gd name="T15" fmla="*/ 635 h 635"/>
                  <a:gd name="T16" fmla="*/ 456 w 586"/>
                  <a:gd name="T17" fmla="*/ 635 h 635"/>
                  <a:gd name="T18" fmla="*/ 456 w 586"/>
                  <a:gd name="T19" fmla="*/ 534 h 635"/>
                  <a:gd name="T20" fmla="*/ 586 w 586"/>
                  <a:gd name="T21" fmla="*/ 534 h 635"/>
                  <a:gd name="T22" fmla="*/ 586 w 586"/>
                  <a:gd name="T23" fmla="*/ 378 h 635"/>
                  <a:gd name="T24" fmla="*/ 0 w 586"/>
                  <a:gd name="T25" fmla="*/ 0 h 6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6" h="635">
                    <a:moveTo>
                      <a:pt x="0" y="0"/>
                    </a:moveTo>
                    <a:lnTo>
                      <a:pt x="0" y="547"/>
                    </a:lnTo>
                    <a:lnTo>
                      <a:pt x="113" y="547"/>
                    </a:lnTo>
                    <a:lnTo>
                      <a:pt x="113" y="635"/>
                    </a:lnTo>
                    <a:lnTo>
                      <a:pt x="254" y="635"/>
                    </a:lnTo>
                    <a:lnTo>
                      <a:pt x="254" y="547"/>
                    </a:lnTo>
                    <a:lnTo>
                      <a:pt x="366" y="547"/>
                    </a:lnTo>
                    <a:lnTo>
                      <a:pt x="366" y="635"/>
                    </a:lnTo>
                    <a:lnTo>
                      <a:pt x="456" y="635"/>
                    </a:lnTo>
                    <a:lnTo>
                      <a:pt x="456" y="534"/>
                    </a:lnTo>
                    <a:lnTo>
                      <a:pt x="586" y="534"/>
                    </a:lnTo>
                    <a:lnTo>
                      <a:pt x="586" y="378"/>
                    </a:lnTo>
                    <a:lnTo>
                      <a:pt x="0" y="0"/>
                    </a:lnTo>
                    <a:close/>
                  </a:path>
                </a:pathLst>
              </a:custGeom>
              <a:solidFill>
                <a:srgbClr val="3214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80" name="Freeform 72">
                <a:extLst>
                  <a:ext uri="{FF2B5EF4-FFF2-40B4-BE49-F238E27FC236}">
                    <a16:creationId xmlns:a16="http://schemas.microsoft.com/office/drawing/2014/main" id="{E447A88A-0160-4AD7-97D3-9CA235947F85}"/>
                  </a:ext>
                </a:extLst>
              </p:cNvPr>
              <p:cNvSpPr>
                <a:spLocks/>
              </p:cNvSpPr>
              <p:nvPr/>
            </p:nvSpPr>
            <p:spPr bwMode="auto">
              <a:xfrm>
                <a:off x="7880350" y="4816475"/>
                <a:ext cx="930275" cy="1008062"/>
              </a:xfrm>
              <a:custGeom>
                <a:avLst/>
                <a:gdLst>
                  <a:gd name="T0" fmla="*/ 0 w 586"/>
                  <a:gd name="T1" fmla="*/ 0 h 635"/>
                  <a:gd name="T2" fmla="*/ 0 w 586"/>
                  <a:gd name="T3" fmla="*/ 547 h 635"/>
                  <a:gd name="T4" fmla="*/ 113 w 586"/>
                  <a:gd name="T5" fmla="*/ 547 h 635"/>
                  <a:gd name="T6" fmla="*/ 113 w 586"/>
                  <a:gd name="T7" fmla="*/ 635 h 635"/>
                  <a:gd name="T8" fmla="*/ 254 w 586"/>
                  <a:gd name="T9" fmla="*/ 635 h 635"/>
                  <a:gd name="T10" fmla="*/ 254 w 586"/>
                  <a:gd name="T11" fmla="*/ 547 h 635"/>
                  <a:gd name="T12" fmla="*/ 366 w 586"/>
                  <a:gd name="T13" fmla="*/ 547 h 635"/>
                  <a:gd name="T14" fmla="*/ 366 w 586"/>
                  <a:gd name="T15" fmla="*/ 635 h 635"/>
                  <a:gd name="T16" fmla="*/ 456 w 586"/>
                  <a:gd name="T17" fmla="*/ 635 h 635"/>
                  <a:gd name="T18" fmla="*/ 456 w 586"/>
                  <a:gd name="T19" fmla="*/ 534 h 635"/>
                  <a:gd name="T20" fmla="*/ 586 w 586"/>
                  <a:gd name="T21" fmla="*/ 534 h 635"/>
                  <a:gd name="T22" fmla="*/ 586 w 586"/>
                  <a:gd name="T23" fmla="*/ 378 h 635"/>
                  <a:gd name="T24" fmla="*/ 0 w 586"/>
                  <a:gd name="T25" fmla="*/ 0 h 6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6" h="635">
                    <a:moveTo>
                      <a:pt x="0" y="0"/>
                    </a:moveTo>
                    <a:lnTo>
                      <a:pt x="0" y="547"/>
                    </a:lnTo>
                    <a:lnTo>
                      <a:pt x="113" y="547"/>
                    </a:lnTo>
                    <a:lnTo>
                      <a:pt x="113" y="635"/>
                    </a:lnTo>
                    <a:lnTo>
                      <a:pt x="254" y="635"/>
                    </a:lnTo>
                    <a:lnTo>
                      <a:pt x="254" y="547"/>
                    </a:lnTo>
                    <a:lnTo>
                      <a:pt x="366" y="547"/>
                    </a:lnTo>
                    <a:lnTo>
                      <a:pt x="366" y="635"/>
                    </a:lnTo>
                    <a:lnTo>
                      <a:pt x="456" y="635"/>
                    </a:lnTo>
                    <a:lnTo>
                      <a:pt x="456" y="534"/>
                    </a:lnTo>
                    <a:lnTo>
                      <a:pt x="586" y="534"/>
                    </a:lnTo>
                    <a:lnTo>
                      <a:pt x="586" y="378"/>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81" name="Freeform 73">
                <a:extLst>
                  <a:ext uri="{FF2B5EF4-FFF2-40B4-BE49-F238E27FC236}">
                    <a16:creationId xmlns:a16="http://schemas.microsoft.com/office/drawing/2014/main" id="{FD329EA6-DB24-4A6D-8D8D-A4B4FA48BB9B}"/>
                  </a:ext>
                </a:extLst>
              </p:cNvPr>
              <p:cNvSpPr>
                <a:spLocks/>
              </p:cNvSpPr>
              <p:nvPr/>
            </p:nvSpPr>
            <p:spPr bwMode="auto">
              <a:xfrm>
                <a:off x="7880350" y="5684838"/>
                <a:ext cx="179388" cy="1089025"/>
              </a:xfrm>
              <a:custGeom>
                <a:avLst/>
                <a:gdLst>
                  <a:gd name="T0" fmla="*/ 113 w 113"/>
                  <a:gd name="T1" fmla="*/ 0 h 686"/>
                  <a:gd name="T2" fmla="*/ 0 w 113"/>
                  <a:gd name="T3" fmla="*/ 0 h 686"/>
                  <a:gd name="T4" fmla="*/ 0 w 113"/>
                  <a:gd name="T5" fmla="*/ 88 h 686"/>
                  <a:gd name="T6" fmla="*/ 56 w 113"/>
                  <a:gd name="T7" fmla="*/ 88 h 686"/>
                  <a:gd name="T8" fmla="*/ 56 w 113"/>
                  <a:gd name="T9" fmla="*/ 686 h 686"/>
                  <a:gd name="T10" fmla="*/ 113 w 113"/>
                  <a:gd name="T11" fmla="*/ 686 h 686"/>
                  <a:gd name="T12" fmla="*/ 113 w 113"/>
                  <a:gd name="T13" fmla="*/ 552 h 686"/>
                  <a:gd name="T14" fmla="*/ 113 w 113"/>
                  <a:gd name="T15" fmla="*/ 88 h 686"/>
                  <a:gd name="T16" fmla="*/ 113 w 113"/>
                  <a:gd name="T17" fmla="*/ 0 h 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686">
                    <a:moveTo>
                      <a:pt x="113" y="0"/>
                    </a:moveTo>
                    <a:lnTo>
                      <a:pt x="0" y="0"/>
                    </a:lnTo>
                    <a:lnTo>
                      <a:pt x="0" y="88"/>
                    </a:lnTo>
                    <a:lnTo>
                      <a:pt x="56" y="88"/>
                    </a:lnTo>
                    <a:lnTo>
                      <a:pt x="56" y="686"/>
                    </a:lnTo>
                    <a:lnTo>
                      <a:pt x="113" y="686"/>
                    </a:lnTo>
                    <a:lnTo>
                      <a:pt x="113" y="552"/>
                    </a:lnTo>
                    <a:lnTo>
                      <a:pt x="113" y="88"/>
                    </a:lnTo>
                    <a:lnTo>
                      <a:pt x="113" y="0"/>
                    </a:lnTo>
                    <a:close/>
                  </a:path>
                </a:pathLst>
              </a:custGeom>
              <a:solidFill>
                <a:srgbClr val="3214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82" name="Freeform 74">
                <a:extLst>
                  <a:ext uri="{FF2B5EF4-FFF2-40B4-BE49-F238E27FC236}">
                    <a16:creationId xmlns:a16="http://schemas.microsoft.com/office/drawing/2014/main" id="{303CA8E9-97AC-4A2A-A4C5-593EFFDF988A}"/>
                  </a:ext>
                </a:extLst>
              </p:cNvPr>
              <p:cNvSpPr>
                <a:spLocks/>
              </p:cNvSpPr>
              <p:nvPr/>
            </p:nvSpPr>
            <p:spPr bwMode="auto">
              <a:xfrm>
                <a:off x="7880350" y="5684838"/>
                <a:ext cx="179388" cy="1089025"/>
              </a:xfrm>
              <a:custGeom>
                <a:avLst/>
                <a:gdLst>
                  <a:gd name="T0" fmla="*/ 113 w 113"/>
                  <a:gd name="T1" fmla="*/ 0 h 686"/>
                  <a:gd name="T2" fmla="*/ 0 w 113"/>
                  <a:gd name="T3" fmla="*/ 0 h 686"/>
                  <a:gd name="T4" fmla="*/ 0 w 113"/>
                  <a:gd name="T5" fmla="*/ 88 h 686"/>
                  <a:gd name="T6" fmla="*/ 56 w 113"/>
                  <a:gd name="T7" fmla="*/ 88 h 686"/>
                  <a:gd name="T8" fmla="*/ 56 w 113"/>
                  <a:gd name="T9" fmla="*/ 686 h 686"/>
                  <a:gd name="T10" fmla="*/ 113 w 113"/>
                  <a:gd name="T11" fmla="*/ 686 h 686"/>
                  <a:gd name="T12" fmla="*/ 113 w 113"/>
                  <a:gd name="T13" fmla="*/ 552 h 686"/>
                  <a:gd name="T14" fmla="*/ 113 w 113"/>
                  <a:gd name="T15" fmla="*/ 88 h 686"/>
                  <a:gd name="T16" fmla="*/ 113 w 113"/>
                  <a:gd name="T17" fmla="*/ 0 h 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686">
                    <a:moveTo>
                      <a:pt x="113" y="0"/>
                    </a:moveTo>
                    <a:lnTo>
                      <a:pt x="0" y="0"/>
                    </a:lnTo>
                    <a:lnTo>
                      <a:pt x="0" y="88"/>
                    </a:lnTo>
                    <a:lnTo>
                      <a:pt x="56" y="88"/>
                    </a:lnTo>
                    <a:lnTo>
                      <a:pt x="56" y="686"/>
                    </a:lnTo>
                    <a:lnTo>
                      <a:pt x="113" y="686"/>
                    </a:lnTo>
                    <a:lnTo>
                      <a:pt x="113" y="552"/>
                    </a:lnTo>
                    <a:lnTo>
                      <a:pt x="113" y="88"/>
                    </a:lnTo>
                    <a:lnTo>
                      <a:pt x="11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83" name="Freeform 75">
                <a:extLst>
                  <a:ext uri="{FF2B5EF4-FFF2-40B4-BE49-F238E27FC236}">
                    <a16:creationId xmlns:a16="http://schemas.microsoft.com/office/drawing/2014/main" id="{934A7D8B-6C71-4674-B3B6-EA5C14AA2B22}"/>
                  </a:ext>
                </a:extLst>
              </p:cNvPr>
              <p:cNvSpPr>
                <a:spLocks/>
              </p:cNvSpPr>
              <p:nvPr/>
            </p:nvSpPr>
            <p:spPr bwMode="auto">
              <a:xfrm>
                <a:off x="8283575" y="5684838"/>
                <a:ext cx="177800" cy="1089025"/>
              </a:xfrm>
              <a:custGeom>
                <a:avLst/>
                <a:gdLst>
                  <a:gd name="T0" fmla="*/ 112 w 112"/>
                  <a:gd name="T1" fmla="*/ 0 h 686"/>
                  <a:gd name="T2" fmla="*/ 0 w 112"/>
                  <a:gd name="T3" fmla="*/ 0 h 686"/>
                  <a:gd name="T4" fmla="*/ 0 w 112"/>
                  <a:gd name="T5" fmla="*/ 88 h 686"/>
                  <a:gd name="T6" fmla="*/ 0 w 112"/>
                  <a:gd name="T7" fmla="*/ 686 h 686"/>
                  <a:gd name="T8" fmla="*/ 56 w 112"/>
                  <a:gd name="T9" fmla="*/ 686 h 686"/>
                  <a:gd name="T10" fmla="*/ 56 w 112"/>
                  <a:gd name="T11" fmla="*/ 88 h 686"/>
                  <a:gd name="T12" fmla="*/ 112 w 112"/>
                  <a:gd name="T13" fmla="*/ 88 h 686"/>
                  <a:gd name="T14" fmla="*/ 112 w 112"/>
                  <a:gd name="T15" fmla="*/ 0 h 6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 h="686">
                    <a:moveTo>
                      <a:pt x="112" y="0"/>
                    </a:moveTo>
                    <a:lnTo>
                      <a:pt x="0" y="0"/>
                    </a:lnTo>
                    <a:lnTo>
                      <a:pt x="0" y="88"/>
                    </a:lnTo>
                    <a:lnTo>
                      <a:pt x="0" y="686"/>
                    </a:lnTo>
                    <a:lnTo>
                      <a:pt x="56" y="686"/>
                    </a:lnTo>
                    <a:lnTo>
                      <a:pt x="56" y="88"/>
                    </a:lnTo>
                    <a:lnTo>
                      <a:pt x="112" y="88"/>
                    </a:lnTo>
                    <a:lnTo>
                      <a:pt x="112" y="0"/>
                    </a:lnTo>
                    <a:close/>
                  </a:path>
                </a:pathLst>
              </a:custGeom>
              <a:solidFill>
                <a:srgbClr val="3214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84" name="Freeform 76">
                <a:extLst>
                  <a:ext uri="{FF2B5EF4-FFF2-40B4-BE49-F238E27FC236}">
                    <a16:creationId xmlns:a16="http://schemas.microsoft.com/office/drawing/2014/main" id="{CE8613DE-6A3F-44FA-A9A9-4D124922E8F8}"/>
                  </a:ext>
                </a:extLst>
              </p:cNvPr>
              <p:cNvSpPr>
                <a:spLocks/>
              </p:cNvSpPr>
              <p:nvPr/>
            </p:nvSpPr>
            <p:spPr bwMode="auto">
              <a:xfrm>
                <a:off x="8283575" y="5684838"/>
                <a:ext cx="177800" cy="1089025"/>
              </a:xfrm>
              <a:custGeom>
                <a:avLst/>
                <a:gdLst>
                  <a:gd name="T0" fmla="*/ 112 w 112"/>
                  <a:gd name="T1" fmla="*/ 0 h 686"/>
                  <a:gd name="T2" fmla="*/ 0 w 112"/>
                  <a:gd name="T3" fmla="*/ 0 h 686"/>
                  <a:gd name="T4" fmla="*/ 0 w 112"/>
                  <a:gd name="T5" fmla="*/ 88 h 686"/>
                  <a:gd name="T6" fmla="*/ 0 w 112"/>
                  <a:gd name="T7" fmla="*/ 686 h 686"/>
                  <a:gd name="T8" fmla="*/ 56 w 112"/>
                  <a:gd name="T9" fmla="*/ 686 h 686"/>
                  <a:gd name="T10" fmla="*/ 56 w 112"/>
                  <a:gd name="T11" fmla="*/ 88 h 686"/>
                  <a:gd name="T12" fmla="*/ 112 w 112"/>
                  <a:gd name="T13" fmla="*/ 88 h 686"/>
                  <a:gd name="T14" fmla="*/ 112 w 112"/>
                  <a:gd name="T15" fmla="*/ 0 h 6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 h="686">
                    <a:moveTo>
                      <a:pt x="112" y="0"/>
                    </a:moveTo>
                    <a:lnTo>
                      <a:pt x="0" y="0"/>
                    </a:lnTo>
                    <a:lnTo>
                      <a:pt x="0" y="88"/>
                    </a:lnTo>
                    <a:lnTo>
                      <a:pt x="0" y="686"/>
                    </a:lnTo>
                    <a:lnTo>
                      <a:pt x="56" y="686"/>
                    </a:lnTo>
                    <a:lnTo>
                      <a:pt x="56" y="88"/>
                    </a:lnTo>
                    <a:lnTo>
                      <a:pt x="112" y="88"/>
                    </a:lnTo>
                    <a:lnTo>
                      <a:pt x="11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85" name="Rectangle 77">
                <a:extLst>
                  <a:ext uri="{FF2B5EF4-FFF2-40B4-BE49-F238E27FC236}">
                    <a16:creationId xmlns:a16="http://schemas.microsoft.com/office/drawing/2014/main" id="{97DB2315-34B8-4CC2-8FFE-C8EC0605CA36}"/>
                  </a:ext>
                </a:extLst>
              </p:cNvPr>
              <p:cNvSpPr>
                <a:spLocks noChangeArrowheads="1"/>
              </p:cNvSpPr>
              <p:nvPr/>
            </p:nvSpPr>
            <p:spPr bwMode="auto">
              <a:xfrm>
                <a:off x="8604250" y="5664200"/>
                <a:ext cx="206375" cy="160337"/>
              </a:xfrm>
              <a:prstGeom prst="rect">
                <a:avLst/>
              </a:prstGeom>
              <a:solidFill>
                <a:srgbClr val="3214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86" name="Rectangle 78">
                <a:extLst>
                  <a:ext uri="{FF2B5EF4-FFF2-40B4-BE49-F238E27FC236}">
                    <a16:creationId xmlns:a16="http://schemas.microsoft.com/office/drawing/2014/main" id="{F9554853-E1FF-439F-99A4-3F726C9AE087}"/>
                  </a:ext>
                </a:extLst>
              </p:cNvPr>
              <p:cNvSpPr>
                <a:spLocks noChangeArrowheads="1"/>
              </p:cNvSpPr>
              <p:nvPr/>
            </p:nvSpPr>
            <p:spPr bwMode="auto">
              <a:xfrm>
                <a:off x="8604250" y="5664200"/>
                <a:ext cx="206375" cy="160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87" name="Freeform 79">
                <a:extLst>
                  <a:ext uri="{FF2B5EF4-FFF2-40B4-BE49-F238E27FC236}">
                    <a16:creationId xmlns:a16="http://schemas.microsoft.com/office/drawing/2014/main" id="{69119564-31C8-482F-9B55-344E8A567713}"/>
                  </a:ext>
                </a:extLst>
              </p:cNvPr>
              <p:cNvSpPr>
                <a:spLocks/>
              </p:cNvSpPr>
              <p:nvPr/>
            </p:nvSpPr>
            <p:spPr bwMode="auto">
              <a:xfrm>
                <a:off x="7988300" y="3446463"/>
                <a:ext cx="603250" cy="550862"/>
              </a:xfrm>
              <a:custGeom>
                <a:avLst/>
                <a:gdLst>
                  <a:gd name="T0" fmla="*/ 135 w 232"/>
                  <a:gd name="T1" fmla="*/ 119 h 212"/>
                  <a:gd name="T2" fmla="*/ 131 w 232"/>
                  <a:gd name="T3" fmla="*/ 115 h 212"/>
                  <a:gd name="T4" fmla="*/ 120 w 232"/>
                  <a:gd name="T5" fmla="*/ 71 h 212"/>
                  <a:gd name="T6" fmla="*/ 78 w 232"/>
                  <a:gd name="T7" fmla="*/ 1 h 212"/>
                  <a:gd name="T8" fmla="*/ 78 w 232"/>
                  <a:gd name="T9" fmla="*/ 3 h 212"/>
                  <a:gd name="T10" fmla="*/ 78 w 232"/>
                  <a:gd name="T11" fmla="*/ 1 h 212"/>
                  <a:gd name="T12" fmla="*/ 21 w 232"/>
                  <a:gd name="T13" fmla="*/ 93 h 212"/>
                  <a:gd name="T14" fmla="*/ 30 w 232"/>
                  <a:gd name="T15" fmla="*/ 125 h 212"/>
                  <a:gd name="T16" fmla="*/ 36 w 232"/>
                  <a:gd name="T17" fmla="*/ 153 h 212"/>
                  <a:gd name="T18" fmla="*/ 59 w 232"/>
                  <a:gd name="T19" fmla="*/ 166 h 212"/>
                  <a:gd name="T20" fmla="*/ 59 w 232"/>
                  <a:gd name="T21" fmla="*/ 168 h 212"/>
                  <a:gd name="T22" fmla="*/ 232 w 232"/>
                  <a:gd name="T23" fmla="*/ 162 h 212"/>
                  <a:gd name="T24" fmla="*/ 135 w 232"/>
                  <a:gd name="T25" fmla="*/ 119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2" h="212">
                    <a:moveTo>
                      <a:pt x="135" y="119"/>
                    </a:moveTo>
                    <a:cubicBezTo>
                      <a:pt x="134" y="117"/>
                      <a:pt x="132" y="116"/>
                      <a:pt x="131" y="115"/>
                    </a:cubicBezTo>
                    <a:cubicBezTo>
                      <a:pt x="117" y="100"/>
                      <a:pt x="121" y="90"/>
                      <a:pt x="120" y="71"/>
                    </a:cubicBezTo>
                    <a:cubicBezTo>
                      <a:pt x="119" y="47"/>
                      <a:pt x="103" y="9"/>
                      <a:pt x="78" y="1"/>
                    </a:cubicBezTo>
                    <a:cubicBezTo>
                      <a:pt x="78" y="3"/>
                      <a:pt x="78" y="3"/>
                      <a:pt x="78" y="3"/>
                    </a:cubicBezTo>
                    <a:cubicBezTo>
                      <a:pt x="78" y="1"/>
                      <a:pt x="78" y="1"/>
                      <a:pt x="78" y="1"/>
                    </a:cubicBezTo>
                    <a:cubicBezTo>
                      <a:pt x="34" y="0"/>
                      <a:pt x="0" y="58"/>
                      <a:pt x="21" y="93"/>
                    </a:cubicBezTo>
                    <a:cubicBezTo>
                      <a:pt x="28" y="104"/>
                      <a:pt x="30" y="112"/>
                      <a:pt x="30" y="125"/>
                    </a:cubicBezTo>
                    <a:cubicBezTo>
                      <a:pt x="30" y="136"/>
                      <a:pt x="31" y="144"/>
                      <a:pt x="36" y="153"/>
                    </a:cubicBezTo>
                    <a:cubicBezTo>
                      <a:pt x="40" y="159"/>
                      <a:pt x="49" y="164"/>
                      <a:pt x="59" y="166"/>
                    </a:cubicBezTo>
                    <a:cubicBezTo>
                      <a:pt x="59" y="168"/>
                      <a:pt x="59" y="168"/>
                      <a:pt x="59" y="168"/>
                    </a:cubicBezTo>
                    <a:cubicBezTo>
                      <a:pt x="89" y="212"/>
                      <a:pt x="232" y="162"/>
                      <a:pt x="232" y="162"/>
                    </a:cubicBezTo>
                    <a:cubicBezTo>
                      <a:pt x="204" y="118"/>
                      <a:pt x="135" y="119"/>
                      <a:pt x="135" y="119"/>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88" name="Freeform 80">
                <a:extLst>
                  <a:ext uri="{FF2B5EF4-FFF2-40B4-BE49-F238E27FC236}">
                    <a16:creationId xmlns:a16="http://schemas.microsoft.com/office/drawing/2014/main" id="{EF065C8C-DB47-4AA6-AAB9-B6C2D4D4F5AC}"/>
                  </a:ext>
                </a:extLst>
              </p:cNvPr>
              <p:cNvSpPr>
                <a:spLocks/>
              </p:cNvSpPr>
              <p:nvPr/>
            </p:nvSpPr>
            <p:spPr bwMode="auto">
              <a:xfrm>
                <a:off x="8310563" y="3706813"/>
                <a:ext cx="195263" cy="98425"/>
              </a:xfrm>
              <a:custGeom>
                <a:avLst/>
                <a:gdLst>
                  <a:gd name="T0" fmla="*/ 0 w 75"/>
                  <a:gd name="T1" fmla="*/ 0 h 38"/>
                  <a:gd name="T2" fmla="*/ 37 w 75"/>
                  <a:gd name="T3" fmla="*/ 38 h 38"/>
                  <a:gd name="T4" fmla="*/ 75 w 75"/>
                  <a:gd name="T5" fmla="*/ 0 h 38"/>
                  <a:gd name="T6" fmla="*/ 0 w 75"/>
                  <a:gd name="T7" fmla="*/ 0 h 38"/>
                </a:gdLst>
                <a:ahLst/>
                <a:cxnLst>
                  <a:cxn ang="0">
                    <a:pos x="T0" y="T1"/>
                  </a:cxn>
                  <a:cxn ang="0">
                    <a:pos x="T2" y="T3"/>
                  </a:cxn>
                  <a:cxn ang="0">
                    <a:pos x="T4" y="T5"/>
                  </a:cxn>
                  <a:cxn ang="0">
                    <a:pos x="T6" y="T7"/>
                  </a:cxn>
                </a:cxnLst>
                <a:rect l="0" t="0" r="r" b="b"/>
                <a:pathLst>
                  <a:path w="75" h="38">
                    <a:moveTo>
                      <a:pt x="0" y="0"/>
                    </a:moveTo>
                    <a:cubicBezTo>
                      <a:pt x="0" y="21"/>
                      <a:pt x="16" y="38"/>
                      <a:pt x="37" y="38"/>
                    </a:cubicBezTo>
                    <a:cubicBezTo>
                      <a:pt x="58" y="38"/>
                      <a:pt x="75" y="21"/>
                      <a:pt x="75" y="0"/>
                    </a:cubicBezTo>
                    <a:cubicBezTo>
                      <a:pt x="0" y="0"/>
                      <a:pt x="0" y="0"/>
                      <a:pt x="0" y="0"/>
                    </a:cubicBezTo>
                  </a:path>
                </a:pathLst>
              </a:custGeom>
              <a:solidFill>
                <a:srgbClr val="FFC6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sp>
            <p:nvSpPr>
              <p:cNvPr id="89" name="Freeform 81">
                <a:extLst>
                  <a:ext uri="{FF2B5EF4-FFF2-40B4-BE49-F238E27FC236}">
                    <a16:creationId xmlns:a16="http://schemas.microsoft.com/office/drawing/2014/main" id="{2152ABAD-DDF4-46C8-9E76-56FA1FB6CDF6}"/>
                  </a:ext>
                </a:extLst>
              </p:cNvPr>
              <p:cNvSpPr>
                <a:spLocks/>
              </p:cNvSpPr>
              <p:nvPr/>
            </p:nvSpPr>
            <p:spPr bwMode="auto">
              <a:xfrm>
                <a:off x="8356600" y="3706813"/>
                <a:ext cx="100013" cy="49212"/>
              </a:xfrm>
              <a:custGeom>
                <a:avLst/>
                <a:gdLst>
                  <a:gd name="T0" fmla="*/ 38 w 38"/>
                  <a:gd name="T1" fmla="*/ 0 h 19"/>
                  <a:gd name="T2" fmla="*/ 0 w 38"/>
                  <a:gd name="T3" fmla="*/ 0 h 19"/>
                  <a:gd name="T4" fmla="*/ 19 w 38"/>
                  <a:gd name="T5" fmla="*/ 19 h 19"/>
                  <a:gd name="T6" fmla="*/ 19 w 38"/>
                  <a:gd name="T7" fmla="*/ 19 h 19"/>
                  <a:gd name="T8" fmla="*/ 38 w 38"/>
                  <a:gd name="T9" fmla="*/ 0 h 19"/>
                </a:gdLst>
                <a:ahLst/>
                <a:cxnLst>
                  <a:cxn ang="0">
                    <a:pos x="T0" y="T1"/>
                  </a:cxn>
                  <a:cxn ang="0">
                    <a:pos x="T2" y="T3"/>
                  </a:cxn>
                  <a:cxn ang="0">
                    <a:pos x="T4" y="T5"/>
                  </a:cxn>
                  <a:cxn ang="0">
                    <a:pos x="T6" y="T7"/>
                  </a:cxn>
                  <a:cxn ang="0">
                    <a:pos x="T8" y="T9"/>
                  </a:cxn>
                </a:cxnLst>
                <a:rect l="0" t="0" r="r" b="b"/>
                <a:pathLst>
                  <a:path w="38" h="19">
                    <a:moveTo>
                      <a:pt x="38" y="0"/>
                    </a:moveTo>
                    <a:cubicBezTo>
                      <a:pt x="0" y="0"/>
                      <a:pt x="0" y="0"/>
                      <a:pt x="0" y="0"/>
                    </a:cubicBezTo>
                    <a:cubicBezTo>
                      <a:pt x="0" y="10"/>
                      <a:pt x="9" y="19"/>
                      <a:pt x="19" y="19"/>
                    </a:cubicBezTo>
                    <a:cubicBezTo>
                      <a:pt x="19" y="19"/>
                      <a:pt x="19" y="19"/>
                      <a:pt x="19" y="19"/>
                    </a:cubicBezTo>
                    <a:cubicBezTo>
                      <a:pt x="29" y="19"/>
                      <a:pt x="38" y="10"/>
                      <a:pt x="38" y="0"/>
                    </a:cubicBezTo>
                  </a:path>
                </a:pathLst>
              </a:custGeom>
              <a:solidFill>
                <a:srgbClr val="F1A6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grpSp>
        <p:sp>
          <p:nvSpPr>
            <p:cNvPr id="10" name="Freeform 42">
              <a:extLst>
                <a:ext uri="{FF2B5EF4-FFF2-40B4-BE49-F238E27FC236}">
                  <a16:creationId xmlns:a16="http://schemas.microsoft.com/office/drawing/2014/main" id="{C3254F4E-91A6-4C8F-88E2-3E9C967AD1B2}"/>
                </a:ext>
              </a:extLst>
            </p:cNvPr>
            <p:cNvSpPr>
              <a:spLocks/>
            </p:cNvSpPr>
            <p:nvPr/>
          </p:nvSpPr>
          <p:spPr bwMode="auto">
            <a:xfrm>
              <a:off x="11206783" y="1874617"/>
              <a:ext cx="763922" cy="457195"/>
            </a:xfrm>
            <a:custGeom>
              <a:avLst/>
              <a:gdLst>
                <a:gd name="T0" fmla="*/ 218 w 242"/>
                <a:gd name="T1" fmla="*/ 72 h 145"/>
                <a:gd name="T2" fmla="*/ 178 w 242"/>
                <a:gd name="T3" fmla="*/ 41 h 145"/>
                <a:gd name="T4" fmla="*/ 178 w 242"/>
                <a:gd name="T5" fmla="*/ 41 h 145"/>
                <a:gd name="T6" fmla="*/ 178 w 242"/>
                <a:gd name="T7" fmla="*/ 41 h 145"/>
                <a:gd name="T8" fmla="*/ 137 w 242"/>
                <a:gd name="T9" fmla="*/ 0 h 145"/>
                <a:gd name="T10" fmla="*/ 100 w 242"/>
                <a:gd name="T11" fmla="*/ 21 h 145"/>
                <a:gd name="T12" fmla="*/ 87 w 242"/>
                <a:gd name="T13" fmla="*/ 19 h 145"/>
                <a:gd name="T14" fmla="*/ 49 w 242"/>
                <a:gd name="T15" fmla="*/ 58 h 145"/>
                <a:gd name="T16" fmla="*/ 49 w 242"/>
                <a:gd name="T17" fmla="*/ 58 h 145"/>
                <a:gd name="T18" fmla="*/ 44 w 242"/>
                <a:gd name="T19" fmla="*/ 58 h 145"/>
                <a:gd name="T20" fmla="*/ 0 w 242"/>
                <a:gd name="T21" fmla="*/ 101 h 145"/>
                <a:gd name="T22" fmla="*/ 44 w 242"/>
                <a:gd name="T23" fmla="*/ 145 h 145"/>
                <a:gd name="T24" fmla="*/ 204 w 242"/>
                <a:gd name="T25" fmla="*/ 145 h 145"/>
                <a:gd name="T26" fmla="*/ 242 w 242"/>
                <a:gd name="T27" fmla="*/ 107 h 145"/>
                <a:gd name="T28" fmla="*/ 218 w 242"/>
                <a:gd name="T29" fmla="*/ 72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2" h="145">
                  <a:moveTo>
                    <a:pt x="218" y="72"/>
                  </a:moveTo>
                  <a:cubicBezTo>
                    <a:pt x="213" y="54"/>
                    <a:pt x="197" y="41"/>
                    <a:pt x="178" y="41"/>
                  </a:cubicBezTo>
                  <a:cubicBezTo>
                    <a:pt x="178" y="41"/>
                    <a:pt x="178" y="41"/>
                    <a:pt x="178" y="41"/>
                  </a:cubicBezTo>
                  <a:cubicBezTo>
                    <a:pt x="178" y="41"/>
                    <a:pt x="178" y="41"/>
                    <a:pt x="178" y="41"/>
                  </a:cubicBezTo>
                  <a:cubicBezTo>
                    <a:pt x="178" y="18"/>
                    <a:pt x="159" y="0"/>
                    <a:pt x="137" y="0"/>
                  </a:cubicBezTo>
                  <a:cubicBezTo>
                    <a:pt x="121" y="0"/>
                    <a:pt x="107" y="8"/>
                    <a:pt x="100" y="21"/>
                  </a:cubicBezTo>
                  <a:cubicBezTo>
                    <a:pt x="96" y="20"/>
                    <a:pt x="92" y="19"/>
                    <a:pt x="87" y="19"/>
                  </a:cubicBezTo>
                  <a:cubicBezTo>
                    <a:pt x="66" y="19"/>
                    <a:pt x="49" y="36"/>
                    <a:pt x="49" y="58"/>
                  </a:cubicBezTo>
                  <a:cubicBezTo>
                    <a:pt x="49" y="58"/>
                    <a:pt x="49" y="58"/>
                    <a:pt x="49" y="58"/>
                  </a:cubicBezTo>
                  <a:cubicBezTo>
                    <a:pt x="47" y="58"/>
                    <a:pt x="45" y="58"/>
                    <a:pt x="44" y="58"/>
                  </a:cubicBezTo>
                  <a:cubicBezTo>
                    <a:pt x="19" y="58"/>
                    <a:pt x="0" y="77"/>
                    <a:pt x="0" y="101"/>
                  </a:cubicBezTo>
                  <a:cubicBezTo>
                    <a:pt x="0" y="125"/>
                    <a:pt x="19" y="145"/>
                    <a:pt x="44" y="145"/>
                  </a:cubicBezTo>
                  <a:cubicBezTo>
                    <a:pt x="204" y="145"/>
                    <a:pt x="204" y="145"/>
                    <a:pt x="204" y="145"/>
                  </a:cubicBezTo>
                  <a:cubicBezTo>
                    <a:pt x="225" y="145"/>
                    <a:pt x="242" y="128"/>
                    <a:pt x="242" y="107"/>
                  </a:cubicBezTo>
                  <a:cubicBezTo>
                    <a:pt x="242" y="91"/>
                    <a:pt x="232" y="78"/>
                    <a:pt x="218" y="7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dirty="0">
                <a:solidFill>
                  <a:prstClr val="black"/>
                </a:solidFill>
                <a:latin typeface="Calibri" panose="020F0502020204030204"/>
                <a:cs typeface="+mn-cs"/>
              </a:endParaRPr>
            </a:p>
          </p:txBody>
        </p:sp>
      </p:grpSp>
    </p:spTree>
    <p:custDataLst>
      <p:tags r:id="rId1"/>
    </p:custDataLst>
    <p:extLst>
      <p:ext uri="{BB962C8B-B14F-4D97-AF65-F5344CB8AC3E}">
        <p14:creationId xmlns:p14="http://schemas.microsoft.com/office/powerpoint/2010/main" val="37889103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B6EB34D3-3C0A-C447-8F4F-0D52D1984080}"/>
              </a:ext>
            </a:extLst>
          </p:cNvPr>
          <p:cNvSpPr/>
          <p:nvPr/>
        </p:nvSpPr>
        <p:spPr bwMode="auto">
          <a:xfrm>
            <a:off x="0" y="857250"/>
            <a:ext cx="2571750" cy="5143134"/>
          </a:xfrm>
          <a:prstGeom prst="rect">
            <a:avLst/>
          </a:prstGeom>
          <a:solidFill>
            <a:srgbClr val="2F2F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a:lnSpc>
                <a:spcPct val="90000"/>
              </a:lnSpc>
              <a:defRPr/>
            </a:pPr>
            <a:endParaRPr lang="en-US" sz="1765" b="0" err="1">
              <a:solidFill>
                <a:srgbClr val="FFFFFF"/>
              </a:solidFill>
              <a:latin typeface="Segoe UI"/>
              <a:ea typeface="Segoe UI" pitchFamily="34" charset="0"/>
              <a:cs typeface="Segoe UI" pitchFamily="34" charset="0"/>
            </a:endParaRPr>
          </a:p>
        </p:txBody>
      </p:sp>
      <p:sp>
        <p:nvSpPr>
          <p:cNvPr id="31" name="Title 2">
            <a:extLst>
              <a:ext uri="{FF2B5EF4-FFF2-40B4-BE49-F238E27FC236}">
                <a16:creationId xmlns:a16="http://schemas.microsoft.com/office/drawing/2014/main" id="{BBFE7DDB-1CE1-EB49-AB63-355886E80D45}"/>
              </a:ext>
            </a:extLst>
          </p:cNvPr>
          <p:cNvSpPr>
            <a:spLocks noGrp="1"/>
          </p:cNvSpPr>
          <p:nvPr>
            <p:ph type="title"/>
          </p:nvPr>
        </p:nvSpPr>
        <p:spPr>
          <a:xfrm>
            <a:off x="201930" y="1123370"/>
            <a:ext cx="2476034" cy="674749"/>
          </a:xfrm>
        </p:spPr>
        <p:txBody>
          <a:bodyPr/>
          <a:lstStyle/>
          <a:p>
            <a:r>
              <a:rPr lang="en-US" sz="3000"/>
              <a:t>Network Virtual Appliances</a:t>
            </a:r>
          </a:p>
        </p:txBody>
      </p:sp>
      <p:sp>
        <p:nvSpPr>
          <p:cNvPr id="27" name="TextBox 26">
            <a:extLst>
              <a:ext uri="{FF2B5EF4-FFF2-40B4-BE49-F238E27FC236}">
                <a16:creationId xmlns:a16="http://schemas.microsoft.com/office/drawing/2014/main" id="{0066B9EB-2D3C-4224-BC95-EB65D8D97DAD}"/>
              </a:ext>
            </a:extLst>
          </p:cNvPr>
          <p:cNvSpPr txBox="1"/>
          <p:nvPr/>
        </p:nvSpPr>
        <p:spPr>
          <a:xfrm>
            <a:off x="143343" y="3023191"/>
            <a:ext cx="2369820" cy="2219069"/>
          </a:xfrm>
          <a:prstGeom prst="rect">
            <a:avLst/>
          </a:prstGeom>
          <a:noFill/>
        </p:spPr>
        <p:txBody>
          <a:bodyPr rot="0" spcFirstLastPara="0" vertOverflow="overflow" horzOverflow="overflow" vert="horz" wrap="square" lIns="137160" tIns="109728" rIns="137160" bIns="109728" numCol="1" spcCol="0" rtlCol="0" fromWordArt="0" anchor="t" anchorCtr="0" forceAA="0" compatLnSpc="1">
            <a:prstTxWarp prst="textNoShape">
              <a:avLst/>
            </a:prstTxWarp>
            <a:spAutoFit/>
          </a:bodyPr>
          <a:lstStyle/>
          <a:p>
            <a:pPr defTabSz="685800" fontAlgn="auto">
              <a:spcBef>
                <a:spcPts val="0"/>
              </a:spcBef>
              <a:spcAft>
                <a:spcPts val="1350"/>
              </a:spcAft>
              <a:defRPr/>
            </a:pPr>
            <a:r>
              <a:rPr lang="en-US" sz="1200" b="0">
                <a:solidFill>
                  <a:srgbClr val="FFFFFF"/>
                </a:solidFill>
                <a:latin typeface="Segoe UI Semibold" panose="020B0702040204020203" pitchFamily="34" charset="0"/>
                <a:cs typeface="Segoe UI Semibold" panose="020B0702040204020203" pitchFamily="34" charset="0"/>
              </a:rPr>
              <a:t>Best-of-breed partner appliances through the Azure Marketplace</a:t>
            </a:r>
          </a:p>
          <a:p>
            <a:pPr defTabSz="685800" fontAlgn="auto">
              <a:spcBef>
                <a:spcPts val="0"/>
              </a:spcBef>
              <a:spcAft>
                <a:spcPts val="1350"/>
              </a:spcAft>
              <a:defRPr/>
            </a:pPr>
            <a:r>
              <a:rPr lang="en-US" sz="1200" b="0">
                <a:solidFill>
                  <a:srgbClr val="FFFFFF"/>
                </a:solidFill>
                <a:latin typeface="Segoe UI Semibold" panose="020B0702040204020203" pitchFamily="34" charset="0"/>
                <a:cs typeface="Segoe UI Semibold" panose="020B0702040204020203" pitchFamily="34" charset="0"/>
              </a:rPr>
              <a:t>Extend on premises to Azure  using a familiar feel</a:t>
            </a:r>
          </a:p>
          <a:p>
            <a:pPr defTabSz="685800" fontAlgn="auto">
              <a:spcBef>
                <a:spcPts val="0"/>
              </a:spcBef>
              <a:spcAft>
                <a:spcPts val="1350"/>
              </a:spcAft>
              <a:defRPr/>
            </a:pPr>
            <a:r>
              <a:rPr lang="en-US" sz="1200" b="0">
                <a:solidFill>
                  <a:srgbClr val="FFFFFF"/>
                </a:solidFill>
                <a:latin typeface="Segoe UI Semibold" panose="020B0702040204020203" pitchFamily="34" charset="0"/>
                <a:cs typeface="Segoe UI Semibold" panose="020B0702040204020203" pitchFamily="34" charset="0"/>
              </a:rPr>
              <a:t>Easy to deploy, configure and manage</a:t>
            </a:r>
          </a:p>
          <a:p>
            <a:pPr defTabSz="685800" fontAlgn="auto">
              <a:lnSpc>
                <a:spcPct val="90000"/>
              </a:lnSpc>
              <a:spcBef>
                <a:spcPts val="0"/>
              </a:spcBef>
              <a:spcAft>
                <a:spcPts val="1350"/>
              </a:spcAft>
              <a:defRPr/>
            </a:pPr>
            <a:endParaRPr lang="en-US" sz="1200" b="0">
              <a:solidFill>
                <a:srgbClr val="FFFFFF"/>
              </a:solidFill>
              <a:latin typeface="Segoe UI Semibold" panose="020B0702040204020203" pitchFamily="34" charset="0"/>
              <a:cs typeface="Segoe UI Semibold" panose="020B0702040204020203" pitchFamily="34" charset="0"/>
            </a:endParaRPr>
          </a:p>
        </p:txBody>
      </p:sp>
      <p:pic>
        <p:nvPicPr>
          <p:cNvPr id="3" name="Picture 2">
            <a:extLst>
              <a:ext uri="{FF2B5EF4-FFF2-40B4-BE49-F238E27FC236}">
                <a16:creationId xmlns:a16="http://schemas.microsoft.com/office/drawing/2014/main" id="{B527C637-3561-D647-BD1A-29D9D7DF5B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15280" y="1042646"/>
            <a:ext cx="6285377" cy="4768359"/>
          </a:xfrm>
          <a:prstGeom prst="rect">
            <a:avLst/>
          </a:prstGeom>
          <a:effectLst>
            <a:outerShdw blurRad="50800" dist="38100" dir="8100000" algn="tr" rotWithShape="0">
              <a:prstClr val="black">
                <a:alpha val="40000"/>
              </a:prstClr>
            </a:outerShdw>
          </a:effectLst>
        </p:spPr>
      </p:pic>
    </p:spTree>
    <p:extLst>
      <p:ext uri="{BB962C8B-B14F-4D97-AF65-F5344CB8AC3E}">
        <p14:creationId xmlns:p14="http://schemas.microsoft.com/office/powerpoint/2010/main" val="3567108869"/>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B6EB34D3-3C0A-C447-8F4F-0D52D1984080}"/>
              </a:ext>
            </a:extLst>
          </p:cNvPr>
          <p:cNvSpPr/>
          <p:nvPr/>
        </p:nvSpPr>
        <p:spPr bwMode="auto">
          <a:xfrm>
            <a:off x="0" y="857250"/>
            <a:ext cx="2571750" cy="5143134"/>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a:lnSpc>
                <a:spcPct val="90000"/>
              </a:lnSpc>
              <a:defRPr/>
            </a:pPr>
            <a:endParaRPr lang="en-US" sz="1765" b="0" err="1">
              <a:solidFill>
                <a:srgbClr val="FFFFFF"/>
              </a:solidFill>
              <a:latin typeface="Segoe UI"/>
              <a:ea typeface="Segoe UI" pitchFamily="34" charset="0"/>
              <a:cs typeface="Segoe UI" pitchFamily="34" charset="0"/>
            </a:endParaRPr>
          </a:p>
        </p:txBody>
      </p:sp>
      <p:sp>
        <p:nvSpPr>
          <p:cNvPr id="31" name="Title 2">
            <a:extLst>
              <a:ext uri="{FF2B5EF4-FFF2-40B4-BE49-F238E27FC236}">
                <a16:creationId xmlns:a16="http://schemas.microsoft.com/office/drawing/2014/main" id="{BBFE7DDB-1CE1-EB49-AB63-355886E80D45}"/>
              </a:ext>
            </a:extLst>
          </p:cNvPr>
          <p:cNvSpPr>
            <a:spLocks noGrp="1"/>
          </p:cNvSpPr>
          <p:nvPr>
            <p:ph type="title"/>
          </p:nvPr>
        </p:nvSpPr>
        <p:spPr>
          <a:xfrm>
            <a:off x="201930" y="1123370"/>
            <a:ext cx="2476034" cy="674749"/>
          </a:xfrm>
        </p:spPr>
        <p:txBody>
          <a:bodyPr/>
          <a:lstStyle/>
          <a:p>
            <a:r>
              <a:rPr lang="en-US" sz="3000" dirty="0"/>
              <a:t>Hybrid Connectivity Overview</a:t>
            </a:r>
          </a:p>
        </p:txBody>
      </p:sp>
      <p:pic>
        <p:nvPicPr>
          <p:cNvPr id="2" name="Picture 1">
            <a:extLst>
              <a:ext uri="{FF2B5EF4-FFF2-40B4-BE49-F238E27FC236}">
                <a16:creationId xmlns:a16="http://schemas.microsoft.com/office/drawing/2014/main" id="{D09BE169-4C41-4E81-8AF4-927FA39E206D}"/>
              </a:ext>
            </a:extLst>
          </p:cNvPr>
          <p:cNvPicPr>
            <a:picLocks noChangeAspect="1"/>
          </p:cNvPicPr>
          <p:nvPr/>
        </p:nvPicPr>
        <p:blipFill>
          <a:blip r:embed="rId3"/>
          <a:stretch>
            <a:fillRect/>
          </a:stretch>
        </p:blipFill>
        <p:spPr>
          <a:xfrm>
            <a:off x="2625784" y="2187235"/>
            <a:ext cx="6428202" cy="2885450"/>
          </a:xfrm>
          <a:prstGeom prst="rect">
            <a:avLst/>
          </a:prstGeom>
        </p:spPr>
      </p:pic>
    </p:spTree>
    <p:extLst>
      <p:ext uri="{BB962C8B-B14F-4D97-AF65-F5344CB8AC3E}">
        <p14:creationId xmlns:p14="http://schemas.microsoft.com/office/powerpoint/2010/main" val="152362199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B6EB34D3-3C0A-C447-8F4F-0D52D1984080}"/>
              </a:ext>
            </a:extLst>
          </p:cNvPr>
          <p:cNvSpPr/>
          <p:nvPr/>
        </p:nvSpPr>
        <p:spPr bwMode="auto">
          <a:xfrm>
            <a:off x="0" y="857250"/>
            <a:ext cx="2571750" cy="5143134"/>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a:lnSpc>
                <a:spcPct val="90000"/>
              </a:lnSpc>
              <a:defRPr/>
            </a:pPr>
            <a:endParaRPr lang="en-US" sz="1765" b="0" err="1">
              <a:solidFill>
                <a:srgbClr val="FFFFFF"/>
              </a:solidFill>
              <a:latin typeface="Segoe UI"/>
              <a:ea typeface="Segoe UI" pitchFamily="34" charset="0"/>
              <a:cs typeface="Segoe UI" pitchFamily="34" charset="0"/>
            </a:endParaRPr>
          </a:p>
        </p:txBody>
      </p:sp>
      <p:sp>
        <p:nvSpPr>
          <p:cNvPr id="31" name="Title 2">
            <a:extLst>
              <a:ext uri="{FF2B5EF4-FFF2-40B4-BE49-F238E27FC236}">
                <a16:creationId xmlns:a16="http://schemas.microsoft.com/office/drawing/2014/main" id="{BBFE7DDB-1CE1-EB49-AB63-355886E80D45}"/>
              </a:ext>
            </a:extLst>
          </p:cNvPr>
          <p:cNvSpPr>
            <a:spLocks noGrp="1"/>
          </p:cNvSpPr>
          <p:nvPr>
            <p:ph type="title"/>
          </p:nvPr>
        </p:nvSpPr>
        <p:spPr>
          <a:xfrm>
            <a:off x="201930" y="1123370"/>
            <a:ext cx="2476034" cy="674749"/>
          </a:xfrm>
        </p:spPr>
        <p:txBody>
          <a:bodyPr/>
          <a:lstStyle/>
          <a:p>
            <a:r>
              <a:rPr lang="en-US" sz="3000"/>
              <a:t>Your </a:t>
            </a:r>
            <a:br>
              <a:rPr lang="en-US" sz="3000"/>
            </a:br>
            <a:r>
              <a:rPr lang="en-US" sz="3000"/>
              <a:t>Network </a:t>
            </a:r>
            <a:br>
              <a:rPr lang="en-US" sz="3000"/>
            </a:br>
            <a:r>
              <a:rPr lang="en-US" sz="3000"/>
              <a:t>in Azure</a:t>
            </a:r>
          </a:p>
        </p:txBody>
      </p:sp>
      <p:sp>
        <p:nvSpPr>
          <p:cNvPr id="27" name="TextBox 26">
            <a:extLst>
              <a:ext uri="{FF2B5EF4-FFF2-40B4-BE49-F238E27FC236}">
                <a16:creationId xmlns:a16="http://schemas.microsoft.com/office/drawing/2014/main" id="{0066B9EB-2D3C-4224-BC95-EB65D8D97DAD}"/>
              </a:ext>
            </a:extLst>
          </p:cNvPr>
          <p:cNvSpPr txBox="1"/>
          <p:nvPr/>
        </p:nvSpPr>
        <p:spPr>
          <a:xfrm>
            <a:off x="193148" y="3021071"/>
            <a:ext cx="2369820" cy="2219069"/>
          </a:xfrm>
          <a:prstGeom prst="rect">
            <a:avLst/>
          </a:prstGeom>
          <a:noFill/>
        </p:spPr>
        <p:txBody>
          <a:bodyPr rot="0" spcFirstLastPara="0" vertOverflow="overflow" horzOverflow="overflow" vert="horz" wrap="square" lIns="137160" tIns="109728" rIns="137160" bIns="109728" numCol="1" spcCol="0" rtlCol="0" fromWordArt="0" anchor="t" anchorCtr="0" forceAA="0" compatLnSpc="1">
            <a:prstTxWarp prst="textNoShape">
              <a:avLst/>
            </a:prstTxWarp>
            <a:spAutoFit/>
          </a:bodyPr>
          <a:lstStyle/>
          <a:p>
            <a:pPr defTabSz="685800" fontAlgn="auto">
              <a:spcBef>
                <a:spcPts val="0"/>
              </a:spcBef>
              <a:spcAft>
                <a:spcPts val="1350"/>
              </a:spcAft>
            </a:pPr>
            <a:r>
              <a:rPr lang="en-US" sz="1200" b="0">
                <a:solidFill>
                  <a:srgbClr val="FFFFFF"/>
                </a:solidFill>
                <a:latin typeface="Segoe UI Semibold" panose="020B0702040204020203" pitchFamily="34" charset="0"/>
                <a:cs typeface="Segoe UI Semibold" panose="020B0702040204020203" pitchFamily="34" charset="0"/>
              </a:rPr>
              <a:t>Secure per customer virtual datacenter in the cloud</a:t>
            </a:r>
          </a:p>
          <a:p>
            <a:pPr defTabSz="685800" fontAlgn="auto">
              <a:spcBef>
                <a:spcPts val="0"/>
              </a:spcBef>
              <a:spcAft>
                <a:spcPts val="1350"/>
              </a:spcAft>
            </a:pPr>
            <a:r>
              <a:rPr lang="en-US" sz="1200" b="0">
                <a:solidFill>
                  <a:srgbClr val="FFFFFF"/>
                </a:solidFill>
                <a:latin typeface="Segoe UI Semibold" panose="020B0702040204020203" pitchFamily="34" charset="0"/>
                <a:cs typeface="Segoe UI Semibold" panose="020B0702040204020203" pitchFamily="34" charset="0"/>
              </a:rPr>
              <a:t>Instantiate and configure complex topologies in minutes</a:t>
            </a:r>
          </a:p>
          <a:p>
            <a:pPr defTabSz="685800" fontAlgn="auto">
              <a:spcBef>
                <a:spcPts val="0"/>
              </a:spcBef>
              <a:spcAft>
                <a:spcPts val="1350"/>
              </a:spcAft>
            </a:pPr>
            <a:r>
              <a:rPr lang="en-US" sz="1200" b="0">
                <a:solidFill>
                  <a:srgbClr val="FFFFFF"/>
                </a:solidFill>
                <a:latin typeface="Segoe UI Semibold" panose="020B0702040204020203" pitchFamily="34" charset="0"/>
                <a:cs typeface="Segoe UI Semibold" panose="020B0702040204020203" pitchFamily="34" charset="0"/>
              </a:rPr>
              <a:t>Rich security and </a:t>
            </a:r>
            <a:br>
              <a:rPr lang="en-US" sz="1200" b="0">
                <a:solidFill>
                  <a:srgbClr val="FFFFFF"/>
                </a:solidFill>
                <a:latin typeface="Segoe UI Semibold" panose="020B0702040204020203" pitchFamily="34" charset="0"/>
                <a:cs typeface="Segoe UI Semibold" panose="020B0702040204020203" pitchFamily="34" charset="0"/>
              </a:rPr>
            </a:br>
            <a:r>
              <a:rPr lang="en-US" sz="1200" b="0">
                <a:solidFill>
                  <a:srgbClr val="FFFFFF"/>
                </a:solidFill>
                <a:latin typeface="Segoe UI Semibold" panose="020B0702040204020203" pitchFamily="34" charset="0"/>
                <a:cs typeface="Segoe UI Semibold" panose="020B0702040204020203" pitchFamily="34" charset="0"/>
              </a:rPr>
              <a:t>networking services</a:t>
            </a:r>
          </a:p>
          <a:p>
            <a:pPr defTabSz="685800" fontAlgn="auto">
              <a:lnSpc>
                <a:spcPct val="90000"/>
              </a:lnSpc>
              <a:spcBef>
                <a:spcPts val="0"/>
              </a:spcBef>
              <a:spcAft>
                <a:spcPts val="1350"/>
              </a:spcAft>
            </a:pPr>
            <a:endParaRPr lang="en-US" sz="1200" b="0">
              <a:solidFill>
                <a:srgbClr val="FFFFFF"/>
              </a:solidFill>
              <a:latin typeface="Segoe UI Semibold" panose="020B0702040204020203" pitchFamily="34" charset="0"/>
              <a:cs typeface="Segoe UI Semibold" panose="020B0702040204020203" pitchFamily="34" charset="0"/>
            </a:endParaRPr>
          </a:p>
        </p:txBody>
      </p:sp>
      <p:sp>
        <p:nvSpPr>
          <p:cNvPr id="75" name="TextBox 74">
            <a:extLst>
              <a:ext uri="{FF2B5EF4-FFF2-40B4-BE49-F238E27FC236}">
                <a16:creationId xmlns:a16="http://schemas.microsoft.com/office/drawing/2014/main" id="{356D97AC-22A5-4CC2-9C85-1671A31E3F59}"/>
              </a:ext>
            </a:extLst>
          </p:cNvPr>
          <p:cNvSpPr txBox="1"/>
          <p:nvPr/>
        </p:nvSpPr>
        <p:spPr>
          <a:xfrm>
            <a:off x="3475231" y="3703717"/>
            <a:ext cx="1099838" cy="362609"/>
          </a:xfrm>
          <a:prstGeom prst="rect">
            <a:avLst/>
          </a:prstGeom>
          <a:noFill/>
        </p:spPr>
        <p:txBody>
          <a:bodyPr wrap="square" lIns="134428" tIns="107542" rIns="134428" bIns="107542" rtlCol="0" anchor="ctr" anchorCtr="0">
            <a:spAutoFit/>
          </a:bodyPr>
          <a:lstStyle/>
          <a:p>
            <a:pPr algn="ctr" defTabSz="685775" fontAlgn="auto">
              <a:lnSpc>
                <a:spcPct val="90000"/>
              </a:lnSpc>
              <a:spcBef>
                <a:spcPts val="0"/>
              </a:spcBef>
              <a:spcAft>
                <a:spcPts val="0"/>
              </a:spcAft>
              <a:defRPr/>
            </a:pPr>
            <a:r>
              <a:rPr lang="en-US" sz="1050" b="0" spc="-37">
                <a:solidFill>
                  <a:srgbClr val="2F2F2F"/>
                </a:solidFill>
                <a:latin typeface="Segoe UI"/>
                <a:cs typeface="Segoe UI Semibold" panose="020B0702040204020203" pitchFamily="34" charset="0"/>
              </a:rPr>
              <a:t>Internet</a:t>
            </a:r>
          </a:p>
        </p:txBody>
      </p:sp>
      <p:grpSp>
        <p:nvGrpSpPr>
          <p:cNvPr id="76" name="Group 75">
            <a:extLst>
              <a:ext uri="{FF2B5EF4-FFF2-40B4-BE49-F238E27FC236}">
                <a16:creationId xmlns:a16="http://schemas.microsoft.com/office/drawing/2014/main" id="{8DDDEAC9-97BE-4C2C-BC5B-4C00E223615D}"/>
              </a:ext>
            </a:extLst>
          </p:cNvPr>
          <p:cNvGrpSpPr/>
          <p:nvPr/>
        </p:nvGrpSpPr>
        <p:grpSpPr>
          <a:xfrm>
            <a:off x="2773680" y="3331178"/>
            <a:ext cx="577660" cy="577660"/>
            <a:chOff x="3379883" y="1211263"/>
            <a:chExt cx="2246098" cy="2246098"/>
          </a:xfrm>
        </p:grpSpPr>
        <p:sp>
          <p:nvSpPr>
            <p:cNvPr id="77" name="Oval 76">
              <a:extLst>
                <a:ext uri="{FF2B5EF4-FFF2-40B4-BE49-F238E27FC236}">
                  <a16:creationId xmlns:a16="http://schemas.microsoft.com/office/drawing/2014/main" id="{C08A447F-D3C8-4AC4-A00F-17AC438C8866}"/>
                </a:ext>
              </a:extLst>
            </p:cNvPr>
            <p:cNvSpPr/>
            <p:nvPr/>
          </p:nvSpPr>
          <p:spPr bwMode="auto">
            <a:xfrm>
              <a:off x="3379883" y="1211263"/>
              <a:ext cx="2246098" cy="2246098"/>
            </a:xfrm>
            <a:prstGeom prst="ellipse">
              <a:avLst/>
            </a:prstGeom>
            <a:noFill/>
            <a:ln w="1270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4428" tIns="107542" rIns="134428" bIns="107542" numCol="1" spcCol="0" rtlCol="0" fromWordArt="0" anchor="t" anchorCtr="0" forceAA="0" compatLnSpc="1">
              <a:prstTxWarp prst="textNoShape">
                <a:avLst/>
              </a:prstTxWarp>
              <a:noAutofit/>
            </a:bodyPr>
            <a:lstStyle/>
            <a:p>
              <a:pPr defTabSz="671957">
                <a:lnSpc>
                  <a:spcPct val="90000"/>
                </a:lnSpc>
                <a:defRPr/>
              </a:pPr>
              <a:endParaRPr lang="en-US" sz="1200" b="0" spc="-37">
                <a:solidFill>
                  <a:srgbClr val="0078D7"/>
                </a:solidFill>
                <a:latin typeface="Segoe UI Semibold" panose="020B0702040204020203" pitchFamily="34" charset="0"/>
                <a:cs typeface="Segoe UI Semibold" panose="020B0702040204020203" pitchFamily="34" charset="0"/>
              </a:endParaRPr>
            </a:p>
          </p:txBody>
        </p:sp>
        <p:grpSp>
          <p:nvGrpSpPr>
            <p:cNvPr id="78" name="Group 740">
              <a:extLst>
                <a:ext uri="{FF2B5EF4-FFF2-40B4-BE49-F238E27FC236}">
                  <a16:creationId xmlns:a16="http://schemas.microsoft.com/office/drawing/2014/main" id="{CAB0DAF1-17E3-4410-96B8-F7DE74C48C92}"/>
                </a:ext>
              </a:extLst>
            </p:cNvPr>
            <p:cNvGrpSpPr>
              <a:grpSpLocks noChangeAspect="1"/>
            </p:cNvGrpSpPr>
            <p:nvPr/>
          </p:nvGrpSpPr>
          <p:grpSpPr bwMode="auto">
            <a:xfrm>
              <a:off x="3688878" y="1636025"/>
              <a:ext cx="1628108" cy="1396574"/>
              <a:chOff x="7349" y="-2816"/>
              <a:chExt cx="661" cy="567"/>
            </a:xfrm>
            <a:solidFill>
              <a:schemeClr val="bg1">
                <a:lumMod val="50000"/>
              </a:schemeClr>
            </a:solidFill>
          </p:grpSpPr>
          <p:sp>
            <p:nvSpPr>
              <p:cNvPr id="79" name="Freeform 741">
                <a:extLst>
                  <a:ext uri="{FF2B5EF4-FFF2-40B4-BE49-F238E27FC236}">
                    <a16:creationId xmlns:a16="http://schemas.microsoft.com/office/drawing/2014/main" id="{30691685-1C07-472D-94B4-53B8D5887351}"/>
                  </a:ext>
                </a:extLst>
              </p:cNvPr>
              <p:cNvSpPr>
                <a:spLocks/>
              </p:cNvSpPr>
              <p:nvPr/>
            </p:nvSpPr>
            <p:spPr bwMode="auto">
              <a:xfrm>
                <a:off x="7573" y="-2676"/>
                <a:ext cx="213" cy="427"/>
              </a:xfrm>
              <a:custGeom>
                <a:avLst/>
                <a:gdLst>
                  <a:gd name="T0" fmla="*/ 73 w 90"/>
                  <a:gd name="T1" fmla="*/ 0 h 181"/>
                  <a:gd name="T2" fmla="*/ 17 w 90"/>
                  <a:gd name="T3" fmla="*/ 0 h 181"/>
                  <a:gd name="T4" fmla="*/ 0 w 90"/>
                  <a:gd name="T5" fmla="*/ 17 h 181"/>
                  <a:gd name="T6" fmla="*/ 0 w 90"/>
                  <a:gd name="T7" fmla="*/ 93 h 181"/>
                  <a:gd name="T8" fmla="*/ 17 w 90"/>
                  <a:gd name="T9" fmla="*/ 110 h 181"/>
                  <a:gd name="T10" fmla="*/ 17 w 90"/>
                  <a:gd name="T11" fmla="*/ 110 h 181"/>
                  <a:gd name="T12" fmla="*/ 17 w 90"/>
                  <a:gd name="T13" fmla="*/ 164 h 181"/>
                  <a:gd name="T14" fmla="*/ 33 w 90"/>
                  <a:gd name="T15" fmla="*/ 181 h 181"/>
                  <a:gd name="T16" fmla="*/ 57 w 90"/>
                  <a:gd name="T17" fmla="*/ 181 h 181"/>
                  <a:gd name="T18" fmla="*/ 73 w 90"/>
                  <a:gd name="T19" fmla="*/ 164 h 181"/>
                  <a:gd name="T20" fmla="*/ 73 w 90"/>
                  <a:gd name="T21" fmla="*/ 110 h 181"/>
                  <a:gd name="T22" fmla="*/ 73 w 90"/>
                  <a:gd name="T23" fmla="*/ 110 h 181"/>
                  <a:gd name="T24" fmla="*/ 90 w 90"/>
                  <a:gd name="T25" fmla="*/ 93 h 181"/>
                  <a:gd name="T26" fmla="*/ 90 w 90"/>
                  <a:gd name="T27" fmla="*/ 17 h 181"/>
                  <a:gd name="T28" fmla="*/ 73 w 90"/>
                  <a:gd name="T29" fmla="*/ 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0" h="181">
                    <a:moveTo>
                      <a:pt x="73" y="0"/>
                    </a:moveTo>
                    <a:cubicBezTo>
                      <a:pt x="17" y="0"/>
                      <a:pt x="17" y="0"/>
                      <a:pt x="17" y="0"/>
                    </a:cubicBezTo>
                    <a:cubicBezTo>
                      <a:pt x="8" y="0"/>
                      <a:pt x="0" y="8"/>
                      <a:pt x="0" y="17"/>
                    </a:cubicBezTo>
                    <a:cubicBezTo>
                      <a:pt x="0" y="93"/>
                      <a:pt x="0" y="93"/>
                      <a:pt x="0" y="93"/>
                    </a:cubicBezTo>
                    <a:cubicBezTo>
                      <a:pt x="0" y="102"/>
                      <a:pt x="8" y="110"/>
                      <a:pt x="17" y="110"/>
                    </a:cubicBezTo>
                    <a:cubicBezTo>
                      <a:pt x="17" y="110"/>
                      <a:pt x="17" y="110"/>
                      <a:pt x="17" y="110"/>
                    </a:cubicBezTo>
                    <a:cubicBezTo>
                      <a:pt x="17" y="164"/>
                      <a:pt x="17" y="164"/>
                      <a:pt x="17" y="164"/>
                    </a:cubicBezTo>
                    <a:cubicBezTo>
                      <a:pt x="17" y="173"/>
                      <a:pt x="24" y="181"/>
                      <a:pt x="33" y="181"/>
                    </a:cubicBezTo>
                    <a:cubicBezTo>
                      <a:pt x="57" y="181"/>
                      <a:pt x="57" y="181"/>
                      <a:pt x="57" y="181"/>
                    </a:cubicBezTo>
                    <a:cubicBezTo>
                      <a:pt x="66" y="181"/>
                      <a:pt x="73" y="173"/>
                      <a:pt x="73" y="164"/>
                    </a:cubicBezTo>
                    <a:cubicBezTo>
                      <a:pt x="73" y="110"/>
                      <a:pt x="73" y="110"/>
                      <a:pt x="73" y="110"/>
                    </a:cubicBezTo>
                    <a:cubicBezTo>
                      <a:pt x="73" y="110"/>
                      <a:pt x="73" y="110"/>
                      <a:pt x="73" y="110"/>
                    </a:cubicBezTo>
                    <a:cubicBezTo>
                      <a:pt x="82" y="110"/>
                      <a:pt x="90" y="102"/>
                      <a:pt x="90" y="93"/>
                    </a:cubicBezTo>
                    <a:cubicBezTo>
                      <a:pt x="90" y="17"/>
                      <a:pt x="90" y="17"/>
                      <a:pt x="90" y="17"/>
                    </a:cubicBezTo>
                    <a:cubicBezTo>
                      <a:pt x="90" y="8"/>
                      <a:pt x="82" y="0"/>
                      <a:pt x="73" y="0"/>
                    </a:cubicBezTo>
                    <a:close/>
                  </a:path>
                </a:pathLst>
              </a:custGeom>
              <a:solidFill>
                <a:schemeClr val="accent1"/>
              </a:solidFill>
              <a:ln w="12700">
                <a:solidFill>
                  <a:srgbClr val="F2F2F2"/>
                </a:solidFill>
                <a:round/>
                <a:headEnd/>
                <a:tailEnd/>
              </a:ln>
              <a:extLst/>
            </p:spPr>
            <p:txBody>
              <a:bodyPr vert="horz" wrap="square" lIns="67214" tIns="33607" rIns="67214" bIns="33607" numCol="1" anchor="t" anchorCtr="0" compatLnSpc="1">
                <a:prstTxWarp prst="textNoShape">
                  <a:avLst/>
                </a:prstTxWarp>
              </a:bodyPr>
              <a:lstStyle/>
              <a:p>
                <a:pPr defTabSz="672152" fontAlgn="auto">
                  <a:spcBef>
                    <a:spcPts val="0"/>
                  </a:spcBef>
                  <a:spcAft>
                    <a:spcPts val="0"/>
                  </a:spcAft>
                  <a:defRPr/>
                </a:pPr>
                <a:endParaRPr lang="en-US" sz="1200" b="0">
                  <a:solidFill>
                    <a:srgbClr val="0078D7"/>
                  </a:solidFill>
                  <a:latin typeface="Segoe UI Semibold" panose="020B0702040204020203" pitchFamily="34" charset="0"/>
                  <a:cs typeface="Segoe UI Semibold" panose="020B0702040204020203" pitchFamily="34" charset="0"/>
                </a:endParaRPr>
              </a:p>
            </p:txBody>
          </p:sp>
          <p:sp>
            <p:nvSpPr>
              <p:cNvPr id="80" name="Oval 742">
                <a:extLst>
                  <a:ext uri="{FF2B5EF4-FFF2-40B4-BE49-F238E27FC236}">
                    <a16:creationId xmlns:a16="http://schemas.microsoft.com/office/drawing/2014/main" id="{B489BCDC-7178-4312-8B5C-F5F1D9E9EF8A}"/>
                  </a:ext>
                </a:extLst>
              </p:cNvPr>
              <p:cNvSpPr>
                <a:spLocks noChangeArrowheads="1"/>
              </p:cNvSpPr>
              <p:nvPr/>
            </p:nvSpPr>
            <p:spPr bwMode="auto">
              <a:xfrm>
                <a:off x="7616" y="-2816"/>
                <a:ext cx="127" cy="128"/>
              </a:xfrm>
              <a:prstGeom prst="ellipse">
                <a:avLst/>
              </a:prstGeom>
              <a:solidFill>
                <a:schemeClr val="accent1"/>
              </a:solidFill>
              <a:ln w="12700">
                <a:solidFill>
                  <a:srgbClr val="F2F2F2"/>
                </a:solidFill>
                <a:round/>
                <a:headEnd/>
                <a:tailEnd/>
              </a:ln>
              <a:extLst/>
            </p:spPr>
            <p:txBody>
              <a:bodyPr vert="horz" wrap="square" lIns="67214" tIns="33607" rIns="67214" bIns="33607" numCol="1" anchor="t" anchorCtr="0" compatLnSpc="1">
                <a:prstTxWarp prst="textNoShape">
                  <a:avLst/>
                </a:prstTxWarp>
              </a:bodyPr>
              <a:lstStyle/>
              <a:p>
                <a:pPr defTabSz="672152" fontAlgn="auto">
                  <a:spcBef>
                    <a:spcPts val="0"/>
                  </a:spcBef>
                  <a:spcAft>
                    <a:spcPts val="0"/>
                  </a:spcAft>
                  <a:defRPr/>
                </a:pPr>
                <a:endParaRPr lang="en-US" sz="1200" b="0">
                  <a:solidFill>
                    <a:srgbClr val="0078D7"/>
                  </a:solidFill>
                  <a:latin typeface="Segoe UI Semibold" panose="020B0702040204020203" pitchFamily="34" charset="0"/>
                  <a:cs typeface="Segoe UI Semibold" panose="020B0702040204020203" pitchFamily="34" charset="0"/>
                </a:endParaRPr>
              </a:p>
            </p:txBody>
          </p:sp>
          <p:sp>
            <p:nvSpPr>
              <p:cNvPr id="81" name="Freeform 743">
                <a:extLst>
                  <a:ext uri="{FF2B5EF4-FFF2-40B4-BE49-F238E27FC236}">
                    <a16:creationId xmlns:a16="http://schemas.microsoft.com/office/drawing/2014/main" id="{FECC0245-9918-4345-937A-632701024A09}"/>
                  </a:ext>
                </a:extLst>
              </p:cNvPr>
              <p:cNvSpPr>
                <a:spLocks/>
              </p:cNvSpPr>
              <p:nvPr/>
            </p:nvSpPr>
            <p:spPr bwMode="auto">
              <a:xfrm>
                <a:off x="7831" y="-2660"/>
                <a:ext cx="179" cy="364"/>
              </a:xfrm>
              <a:custGeom>
                <a:avLst/>
                <a:gdLst>
                  <a:gd name="T0" fmla="*/ 62 w 76"/>
                  <a:gd name="T1" fmla="*/ 0 h 154"/>
                  <a:gd name="T2" fmla="*/ 14 w 76"/>
                  <a:gd name="T3" fmla="*/ 0 h 154"/>
                  <a:gd name="T4" fmla="*/ 0 w 76"/>
                  <a:gd name="T5" fmla="*/ 14 h 154"/>
                  <a:gd name="T6" fmla="*/ 0 w 76"/>
                  <a:gd name="T7" fmla="*/ 79 h 154"/>
                  <a:gd name="T8" fmla="*/ 14 w 76"/>
                  <a:gd name="T9" fmla="*/ 93 h 154"/>
                  <a:gd name="T10" fmla="*/ 14 w 76"/>
                  <a:gd name="T11" fmla="*/ 93 h 154"/>
                  <a:gd name="T12" fmla="*/ 14 w 76"/>
                  <a:gd name="T13" fmla="*/ 140 h 154"/>
                  <a:gd name="T14" fmla="*/ 27 w 76"/>
                  <a:gd name="T15" fmla="*/ 154 h 154"/>
                  <a:gd name="T16" fmla="*/ 48 w 76"/>
                  <a:gd name="T17" fmla="*/ 154 h 154"/>
                  <a:gd name="T18" fmla="*/ 62 w 76"/>
                  <a:gd name="T19" fmla="*/ 140 h 154"/>
                  <a:gd name="T20" fmla="*/ 62 w 76"/>
                  <a:gd name="T21" fmla="*/ 93 h 154"/>
                  <a:gd name="T22" fmla="*/ 62 w 76"/>
                  <a:gd name="T23" fmla="*/ 93 h 154"/>
                  <a:gd name="T24" fmla="*/ 76 w 76"/>
                  <a:gd name="T25" fmla="*/ 79 h 154"/>
                  <a:gd name="T26" fmla="*/ 76 w 76"/>
                  <a:gd name="T27" fmla="*/ 14 h 154"/>
                  <a:gd name="T28" fmla="*/ 62 w 76"/>
                  <a:gd name="T29"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154">
                    <a:moveTo>
                      <a:pt x="62" y="0"/>
                    </a:moveTo>
                    <a:cubicBezTo>
                      <a:pt x="14" y="0"/>
                      <a:pt x="14" y="0"/>
                      <a:pt x="14" y="0"/>
                    </a:cubicBezTo>
                    <a:cubicBezTo>
                      <a:pt x="6" y="0"/>
                      <a:pt x="0" y="6"/>
                      <a:pt x="0" y="14"/>
                    </a:cubicBezTo>
                    <a:cubicBezTo>
                      <a:pt x="0" y="79"/>
                      <a:pt x="0" y="79"/>
                      <a:pt x="0" y="79"/>
                    </a:cubicBezTo>
                    <a:cubicBezTo>
                      <a:pt x="0" y="87"/>
                      <a:pt x="6" y="93"/>
                      <a:pt x="14" y="93"/>
                    </a:cubicBezTo>
                    <a:cubicBezTo>
                      <a:pt x="14" y="93"/>
                      <a:pt x="14" y="93"/>
                      <a:pt x="14" y="93"/>
                    </a:cubicBezTo>
                    <a:cubicBezTo>
                      <a:pt x="14" y="140"/>
                      <a:pt x="14" y="140"/>
                      <a:pt x="14" y="140"/>
                    </a:cubicBezTo>
                    <a:cubicBezTo>
                      <a:pt x="14" y="148"/>
                      <a:pt x="20" y="154"/>
                      <a:pt x="27" y="154"/>
                    </a:cubicBezTo>
                    <a:cubicBezTo>
                      <a:pt x="48" y="154"/>
                      <a:pt x="48" y="154"/>
                      <a:pt x="48" y="154"/>
                    </a:cubicBezTo>
                    <a:cubicBezTo>
                      <a:pt x="56" y="154"/>
                      <a:pt x="62" y="148"/>
                      <a:pt x="62" y="140"/>
                    </a:cubicBezTo>
                    <a:cubicBezTo>
                      <a:pt x="62" y="93"/>
                      <a:pt x="62" y="93"/>
                      <a:pt x="62" y="93"/>
                    </a:cubicBezTo>
                    <a:cubicBezTo>
                      <a:pt x="62" y="93"/>
                      <a:pt x="62" y="93"/>
                      <a:pt x="62" y="93"/>
                    </a:cubicBezTo>
                    <a:cubicBezTo>
                      <a:pt x="70" y="93"/>
                      <a:pt x="76" y="87"/>
                      <a:pt x="76" y="79"/>
                    </a:cubicBezTo>
                    <a:cubicBezTo>
                      <a:pt x="76" y="14"/>
                      <a:pt x="76" y="14"/>
                      <a:pt x="76" y="14"/>
                    </a:cubicBezTo>
                    <a:cubicBezTo>
                      <a:pt x="76" y="6"/>
                      <a:pt x="70" y="0"/>
                      <a:pt x="62" y="0"/>
                    </a:cubicBezTo>
                    <a:close/>
                  </a:path>
                </a:pathLst>
              </a:custGeom>
              <a:solidFill>
                <a:schemeClr val="accent1"/>
              </a:solidFill>
              <a:ln w="12700">
                <a:solidFill>
                  <a:srgbClr val="F2F2F2"/>
                </a:solidFill>
                <a:round/>
                <a:headEnd/>
                <a:tailEnd/>
              </a:ln>
              <a:extLst/>
            </p:spPr>
            <p:txBody>
              <a:bodyPr vert="horz" wrap="square" lIns="67214" tIns="33607" rIns="67214" bIns="33607" numCol="1" anchor="t" anchorCtr="0" compatLnSpc="1">
                <a:prstTxWarp prst="textNoShape">
                  <a:avLst/>
                </a:prstTxWarp>
              </a:bodyPr>
              <a:lstStyle/>
              <a:p>
                <a:pPr defTabSz="672152" fontAlgn="auto">
                  <a:spcBef>
                    <a:spcPts val="0"/>
                  </a:spcBef>
                  <a:spcAft>
                    <a:spcPts val="0"/>
                  </a:spcAft>
                  <a:defRPr/>
                </a:pPr>
                <a:endParaRPr lang="en-US" sz="1200" b="0">
                  <a:solidFill>
                    <a:srgbClr val="0078D7"/>
                  </a:solidFill>
                  <a:latin typeface="Segoe UI Semibold" panose="020B0702040204020203" pitchFamily="34" charset="0"/>
                  <a:cs typeface="Segoe UI Semibold" panose="020B0702040204020203" pitchFamily="34" charset="0"/>
                </a:endParaRPr>
              </a:p>
            </p:txBody>
          </p:sp>
          <p:sp>
            <p:nvSpPr>
              <p:cNvPr id="82" name="Oval 744">
                <a:extLst>
                  <a:ext uri="{FF2B5EF4-FFF2-40B4-BE49-F238E27FC236}">
                    <a16:creationId xmlns:a16="http://schemas.microsoft.com/office/drawing/2014/main" id="{F6053218-A562-43C0-A604-557BDE69D8F0}"/>
                  </a:ext>
                </a:extLst>
              </p:cNvPr>
              <p:cNvSpPr>
                <a:spLocks noChangeArrowheads="1"/>
              </p:cNvSpPr>
              <p:nvPr/>
            </p:nvSpPr>
            <p:spPr bwMode="auto">
              <a:xfrm>
                <a:off x="7866" y="-2780"/>
                <a:ext cx="109" cy="108"/>
              </a:xfrm>
              <a:prstGeom prst="ellipse">
                <a:avLst/>
              </a:prstGeom>
              <a:solidFill>
                <a:schemeClr val="accent1"/>
              </a:solidFill>
              <a:ln w="12700">
                <a:solidFill>
                  <a:srgbClr val="F2F2F2"/>
                </a:solidFill>
                <a:round/>
                <a:headEnd/>
                <a:tailEnd/>
              </a:ln>
              <a:extLst/>
            </p:spPr>
            <p:txBody>
              <a:bodyPr vert="horz" wrap="square" lIns="67214" tIns="33607" rIns="67214" bIns="33607" numCol="1" anchor="t" anchorCtr="0" compatLnSpc="1">
                <a:prstTxWarp prst="textNoShape">
                  <a:avLst/>
                </a:prstTxWarp>
              </a:bodyPr>
              <a:lstStyle/>
              <a:p>
                <a:pPr defTabSz="672152" fontAlgn="auto">
                  <a:spcBef>
                    <a:spcPts val="0"/>
                  </a:spcBef>
                  <a:spcAft>
                    <a:spcPts val="0"/>
                  </a:spcAft>
                  <a:defRPr/>
                </a:pPr>
                <a:endParaRPr lang="en-US" sz="1200" b="0">
                  <a:solidFill>
                    <a:srgbClr val="0078D7"/>
                  </a:solidFill>
                  <a:latin typeface="Segoe UI Semibold" panose="020B0702040204020203" pitchFamily="34" charset="0"/>
                  <a:cs typeface="Segoe UI Semibold" panose="020B0702040204020203" pitchFamily="34" charset="0"/>
                </a:endParaRPr>
              </a:p>
            </p:txBody>
          </p:sp>
          <p:sp>
            <p:nvSpPr>
              <p:cNvPr id="83" name="Freeform 745">
                <a:extLst>
                  <a:ext uri="{FF2B5EF4-FFF2-40B4-BE49-F238E27FC236}">
                    <a16:creationId xmlns:a16="http://schemas.microsoft.com/office/drawing/2014/main" id="{CA75BA8A-684D-4644-B92F-6DDAD6450AD0}"/>
                  </a:ext>
                </a:extLst>
              </p:cNvPr>
              <p:cNvSpPr>
                <a:spLocks/>
              </p:cNvSpPr>
              <p:nvPr/>
            </p:nvSpPr>
            <p:spPr bwMode="auto">
              <a:xfrm>
                <a:off x="7349" y="-2660"/>
                <a:ext cx="179" cy="364"/>
              </a:xfrm>
              <a:custGeom>
                <a:avLst/>
                <a:gdLst>
                  <a:gd name="T0" fmla="*/ 62 w 76"/>
                  <a:gd name="T1" fmla="*/ 0 h 154"/>
                  <a:gd name="T2" fmla="*/ 14 w 76"/>
                  <a:gd name="T3" fmla="*/ 0 h 154"/>
                  <a:gd name="T4" fmla="*/ 0 w 76"/>
                  <a:gd name="T5" fmla="*/ 14 h 154"/>
                  <a:gd name="T6" fmla="*/ 0 w 76"/>
                  <a:gd name="T7" fmla="*/ 79 h 154"/>
                  <a:gd name="T8" fmla="*/ 14 w 76"/>
                  <a:gd name="T9" fmla="*/ 93 h 154"/>
                  <a:gd name="T10" fmla="*/ 14 w 76"/>
                  <a:gd name="T11" fmla="*/ 93 h 154"/>
                  <a:gd name="T12" fmla="*/ 14 w 76"/>
                  <a:gd name="T13" fmla="*/ 140 h 154"/>
                  <a:gd name="T14" fmla="*/ 28 w 76"/>
                  <a:gd name="T15" fmla="*/ 154 h 154"/>
                  <a:gd name="T16" fmla="*/ 49 w 76"/>
                  <a:gd name="T17" fmla="*/ 154 h 154"/>
                  <a:gd name="T18" fmla="*/ 62 w 76"/>
                  <a:gd name="T19" fmla="*/ 140 h 154"/>
                  <a:gd name="T20" fmla="*/ 62 w 76"/>
                  <a:gd name="T21" fmla="*/ 93 h 154"/>
                  <a:gd name="T22" fmla="*/ 62 w 76"/>
                  <a:gd name="T23" fmla="*/ 93 h 154"/>
                  <a:gd name="T24" fmla="*/ 76 w 76"/>
                  <a:gd name="T25" fmla="*/ 79 h 154"/>
                  <a:gd name="T26" fmla="*/ 76 w 76"/>
                  <a:gd name="T27" fmla="*/ 14 h 154"/>
                  <a:gd name="T28" fmla="*/ 62 w 76"/>
                  <a:gd name="T29"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154">
                    <a:moveTo>
                      <a:pt x="62" y="0"/>
                    </a:moveTo>
                    <a:cubicBezTo>
                      <a:pt x="14" y="0"/>
                      <a:pt x="14" y="0"/>
                      <a:pt x="14" y="0"/>
                    </a:cubicBezTo>
                    <a:cubicBezTo>
                      <a:pt x="6" y="0"/>
                      <a:pt x="0" y="6"/>
                      <a:pt x="0" y="14"/>
                    </a:cubicBezTo>
                    <a:cubicBezTo>
                      <a:pt x="0" y="79"/>
                      <a:pt x="0" y="79"/>
                      <a:pt x="0" y="79"/>
                    </a:cubicBezTo>
                    <a:cubicBezTo>
                      <a:pt x="0" y="87"/>
                      <a:pt x="6" y="93"/>
                      <a:pt x="14" y="93"/>
                    </a:cubicBezTo>
                    <a:cubicBezTo>
                      <a:pt x="14" y="93"/>
                      <a:pt x="14" y="93"/>
                      <a:pt x="14" y="93"/>
                    </a:cubicBezTo>
                    <a:cubicBezTo>
                      <a:pt x="14" y="140"/>
                      <a:pt x="14" y="140"/>
                      <a:pt x="14" y="140"/>
                    </a:cubicBezTo>
                    <a:cubicBezTo>
                      <a:pt x="14" y="148"/>
                      <a:pt x="20" y="154"/>
                      <a:pt x="28" y="154"/>
                    </a:cubicBezTo>
                    <a:cubicBezTo>
                      <a:pt x="49" y="154"/>
                      <a:pt x="49" y="154"/>
                      <a:pt x="49" y="154"/>
                    </a:cubicBezTo>
                    <a:cubicBezTo>
                      <a:pt x="56" y="154"/>
                      <a:pt x="62" y="148"/>
                      <a:pt x="62" y="140"/>
                    </a:cubicBezTo>
                    <a:cubicBezTo>
                      <a:pt x="62" y="93"/>
                      <a:pt x="62" y="93"/>
                      <a:pt x="62" y="93"/>
                    </a:cubicBezTo>
                    <a:cubicBezTo>
                      <a:pt x="62" y="93"/>
                      <a:pt x="62" y="93"/>
                      <a:pt x="62" y="93"/>
                    </a:cubicBezTo>
                    <a:cubicBezTo>
                      <a:pt x="70" y="93"/>
                      <a:pt x="76" y="87"/>
                      <a:pt x="76" y="79"/>
                    </a:cubicBezTo>
                    <a:cubicBezTo>
                      <a:pt x="76" y="14"/>
                      <a:pt x="76" y="14"/>
                      <a:pt x="76" y="14"/>
                    </a:cubicBezTo>
                    <a:cubicBezTo>
                      <a:pt x="76" y="6"/>
                      <a:pt x="70" y="0"/>
                      <a:pt x="62" y="0"/>
                    </a:cubicBezTo>
                    <a:close/>
                  </a:path>
                </a:pathLst>
              </a:custGeom>
              <a:solidFill>
                <a:schemeClr val="accent1"/>
              </a:solidFill>
              <a:ln w="12700">
                <a:solidFill>
                  <a:srgbClr val="F2F2F2"/>
                </a:solidFill>
                <a:round/>
                <a:headEnd/>
                <a:tailEnd/>
              </a:ln>
              <a:extLst/>
            </p:spPr>
            <p:txBody>
              <a:bodyPr vert="horz" wrap="square" lIns="67214" tIns="33607" rIns="67214" bIns="33607" numCol="1" anchor="t" anchorCtr="0" compatLnSpc="1">
                <a:prstTxWarp prst="textNoShape">
                  <a:avLst/>
                </a:prstTxWarp>
              </a:bodyPr>
              <a:lstStyle/>
              <a:p>
                <a:pPr defTabSz="672152" fontAlgn="auto">
                  <a:spcBef>
                    <a:spcPts val="0"/>
                  </a:spcBef>
                  <a:spcAft>
                    <a:spcPts val="0"/>
                  </a:spcAft>
                  <a:defRPr/>
                </a:pPr>
                <a:endParaRPr lang="en-US" sz="1200" b="0">
                  <a:solidFill>
                    <a:srgbClr val="0078D7"/>
                  </a:solidFill>
                  <a:latin typeface="Segoe UI Semibold" panose="020B0702040204020203" pitchFamily="34" charset="0"/>
                  <a:cs typeface="Segoe UI Semibold" panose="020B0702040204020203" pitchFamily="34" charset="0"/>
                </a:endParaRPr>
              </a:p>
            </p:txBody>
          </p:sp>
          <p:sp>
            <p:nvSpPr>
              <p:cNvPr id="84" name="Oval 746">
                <a:extLst>
                  <a:ext uri="{FF2B5EF4-FFF2-40B4-BE49-F238E27FC236}">
                    <a16:creationId xmlns:a16="http://schemas.microsoft.com/office/drawing/2014/main" id="{597CA65F-4A7A-4C1E-BB95-A7102938BEA3}"/>
                  </a:ext>
                </a:extLst>
              </p:cNvPr>
              <p:cNvSpPr>
                <a:spLocks noChangeArrowheads="1"/>
              </p:cNvSpPr>
              <p:nvPr/>
            </p:nvSpPr>
            <p:spPr bwMode="auto">
              <a:xfrm>
                <a:off x="7384" y="-2780"/>
                <a:ext cx="109" cy="108"/>
              </a:xfrm>
              <a:prstGeom prst="ellipse">
                <a:avLst/>
              </a:prstGeom>
              <a:solidFill>
                <a:schemeClr val="accent1"/>
              </a:solidFill>
              <a:ln w="12700">
                <a:solidFill>
                  <a:srgbClr val="F2F2F2"/>
                </a:solidFill>
                <a:round/>
                <a:headEnd/>
                <a:tailEnd/>
              </a:ln>
              <a:extLst/>
            </p:spPr>
            <p:txBody>
              <a:bodyPr vert="horz" wrap="square" lIns="67214" tIns="33607" rIns="67214" bIns="33607" numCol="1" anchor="t" anchorCtr="0" compatLnSpc="1">
                <a:prstTxWarp prst="textNoShape">
                  <a:avLst/>
                </a:prstTxWarp>
              </a:bodyPr>
              <a:lstStyle/>
              <a:p>
                <a:pPr defTabSz="672152" fontAlgn="auto">
                  <a:spcBef>
                    <a:spcPts val="0"/>
                  </a:spcBef>
                  <a:spcAft>
                    <a:spcPts val="0"/>
                  </a:spcAft>
                  <a:defRPr/>
                </a:pPr>
                <a:endParaRPr lang="en-US" sz="1200" b="0">
                  <a:solidFill>
                    <a:srgbClr val="0078D7"/>
                  </a:solidFill>
                  <a:latin typeface="Segoe UI Semibold" panose="020B0702040204020203" pitchFamily="34" charset="0"/>
                  <a:cs typeface="Segoe UI Semibold" panose="020B0702040204020203" pitchFamily="34" charset="0"/>
                </a:endParaRPr>
              </a:p>
            </p:txBody>
          </p:sp>
        </p:grpSp>
      </p:grpSp>
      <p:sp>
        <p:nvSpPr>
          <p:cNvPr id="85" name="TextBox 84">
            <a:extLst>
              <a:ext uri="{FF2B5EF4-FFF2-40B4-BE49-F238E27FC236}">
                <a16:creationId xmlns:a16="http://schemas.microsoft.com/office/drawing/2014/main" id="{FA6F3A7A-4321-4CC4-9068-E1A98734F2E7}"/>
              </a:ext>
            </a:extLst>
          </p:cNvPr>
          <p:cNvSpPr txBox="1"/>
          <p:nvPr/>
        </p:nvSpPr>
        <p:spPr>
          <a:xfrm>
            <a:off x="6967983" y="3739597"/>
            <a:ext cx="1252451" cy="290849"/>
          </a:xfrm>
          <a:prstGeom prst="rect">
            <a:avLst/>
          </a:prstGeom>
          <a:noFill/>
        </p:spPr>
        <p:txBody>
          <a:bodyPr wrap="square" lIns="0" tIns="0" rIns="0" bIns="0" rtlCol="0" anchor="ctr" anchorCtr="0">
            <a:spAutoFit/>
          </a:bodyPr>
          <a:lstStyle/>
          <a:p>
            <a:pPr algn="ctr" defTabSz="685775" fontAlgn="auto">
              <a:lnSpc>
                <a:spcPct val="90000"/>
              </a:lnSpc>
              <a:spcBef>
                <a:spcPts val="0"/>
              </a:spcBef>
              <a:spcAft>
                <a:spcPts val="0"/>
              </a:spcAft>
              <a:defRPr/>
            </a:pPr>
            <a:r>
              <a:rPr lang="en-US" sz="1050" b="0" spc="-37">
                <a:solidFill>
                  <a:srgbClr val="2F2F2F"/>
                </a:solidFill>
                <a:latin typeface="Segoe UI"/>
                <a:cs typeface="Segoe UI Semibold" panose="020B0702040204020203" pitchFamily="34" charset="0"/>
              </a:rPr>
              <a:t>Cross premises Connectivity</a:t>
            </a:r>
          </a:p>
        </p:txBody>
      </p:sp>
      <p:cxnSp>
        <p:nvCxnSpPr>
          <p:cNvPr id="86" name="Straight Arrow Connector 85">
            <a:extLst>
              <a:ext uri="{FF2B5EF4-FFF2-40B4-BE49-F238E27FC236}">
                <a16:creationId xmlns:a16="http://schemas.microsoft.com/office/drawing/2014/main" id="{DD4638BE-68EC-4416-BA6E-C9B06BB79A3F}"/>
              </a:ext>
            </a:extLst>
          </p:cNvPr>
          <p:cNvCxnSpPr>
            <a:cxnSpLocks/>
          </p:cNvCxnSpPr>
          <p:nvPr/>
        </p:nvCxnSpPr>
        <p:spPr>
          <a:xfrm flipH="1" flipV="1">
            <a:off x="7014619" y="3616795"/>
            <a:ext cx="934493" cy="6425"/>
          </a:xfrm>
          <a:prstGeom prst="straightConnector1">
            <a:avLst/>
          </a:prstGeom>
          <a:ln w="12700" cap="rnd">
            <a:solidFill>
              <a:schemeClr val="accent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0FB42E48-B0C1-4920-836A-56BF9E482EBB}"/>
              </a:ext>
            </a:extLst>
          </p:cNvPr>
          <p:cNvCxnSpPr>
            <a:cxnSpLocks/>
          </p:cNvCxnSpPr>
          <p:nvPr/>
        </p:nvCxnSpPr>
        <p:spPr>
          <a:xfrm flipH="1" flipV="1">
            <a:off x="3572705" y="3616795"/>
            <a:ext cx="934493" cy="6425"/>
          </a:xfrm>
          <a:prstGeom prst="straightConnector1">
            <a:avLst/>
          </a:prstGeom>
          <a:ln w="12700" cap="rnd">
            <a:solidFill>
              <a:schemeClr val="accent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08" name="Group 107">
            <a:extLst>
              <a:ext uri="{FF2B5EF4-FFF2-40B4-BE49-F238E27FC236}">
                <a16:creationId xmlns:a16="http://schemas.microsoft.com/office/drawing/2014/main" id="{B3D9FA28-F28A-41CC-AE3D-6FC6EB13F7B0}"/>
              </a:ext>
            </a:extLst>
          </p:cNvPr>
          <p:cNvGrpSpPr/>
          <p:nvPr/>
        </p:nvGrpSpPr>
        <p:grpSpPr>
          <a:xfrm>
            <a:off x="4273194" y="2839778"/>
            <a:ext cx="2716384" cy="1549452"/>
            <a:chOff x="3466864" y="2429601"/>
            <a:chExt cx="4540774" cy="2590102"/>
          </a:xfrm>
        </p:grpSpPr>
        <p:sp>
          <p:nvSpPr>
            <p:cNvPr id="109" name="Freeform 128">
              <a:extLst>
                <a:ext uri="{FF2B5EF4-FFF2-40B4-BE49-F238E27FC236}">
                  <a16:creationId xmlns:a16="http://schemas.microsoft.com/office/drawing/2014/main" id="{C52A419B-D114-457B-A315-21AFC22AC43D}"/>
                </a:ext>
              </a:extLst>
            </p:cNvPr>
            <p:cNvSpPr>
              <a:spLocks noChangeAspect="1"/>
            </p:cNvSpPr>
            <p:nvPr/>
          </p:nvSpPr>
          <p:spPr bwMode="black">
            <a:xfrm>
              <a:off x="3466864" y="2429601"/>
              <a:ext cx="4540774" cy="2590102"/>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bg1">
                <a:lumMod val="95000"/>
              </a:schemeClr>
            </a:solidFill>
            <a:ln w="12700">
              <a:solidFill>
                <a:schemeClr val="accent1"/>
              </a:solidFill>
            </a:ln>
            <a:extLst/>
          </p:spPr>
          <p:style>
            <a:lnRef idx="2">
              <a:schemeClr val="accent1">
                <a:shade val="50000"/>
              </a:schemeClr>
            </a:lnRef>
            <a:fillRef idx="1">
              <a:schemeClr val="accent1"/>
            </a:fillRef>
            <a:effectRef idx="0">
              <a:schemeClr val="accent1"/>
            </a:effectRef>
            <a:fontRef idx="minor">
              <a:schemeClr val="lt1"/>
            </a:fontRef>
          </p:style>
          <p:txBody>
            <a:bodyPr vert="horz" wrap="square" lIns="67214" tIns="33607" rIns="67214" bIns="33607" numCol="1" anchor="t" anchorCtr="0" compatLnSpc="1">
              <a:prstTxWarp prst="textNoShape">
                <a:avLst/>
              </a:prstTxWarp>
            </a:bodyPr>
            <a:lstStyle/>
            <a:p>
              <a:pPr defTabSz="685775" fontAlgn="auto">
                <a:spcBef>
                  <a:spcPts val="0"/>
                </a:spcBef>
                <a:spcAft>
                  <a:spcPts val="0"/>
                </a:spcAft>
                <a:defRPr/>
              </a:pPr>
              <a:endParaRPr lang="en-US" sz="1200" b="0">
                <a:solidFill>
                  <a:srgbClr val="0078D7"/>
                </a:solidFill>
                <a:latin typeface="Segoe UI Semibold" panose="020B0702040204020203" pitchFamily="34" charset="0"/>
                <a:cs typeface="Segoe UI Semibold" panose="020B0702040204020203" pitchFamily="34" charset="0"/>
              </a:endParaRPr>
            </a:p>
          </p:txBody>
        </p:sp>
        <p:sp>
          <p:nvSpPr>
            <p:cNvPr id="110" name="TextBox 109">
              <a:extLst>
                <a:ext uri="{FF2B5EF4-FFF2-40B4-BE49-F238E27FC236}">
                  <a16:creationId xmlns:a16="http://schemas.microsoft.com/office/drawing/2014/main" id="{061304AD-F77A-4AD3-87F2-9248C3E2A060}"/>
                </a:ext>
              </a:extLst>
            </p:cNvPr>
            <p:cNvSpPr txBox="1"/>
            <p:nvPr/>
          </p:nvSpPr>
          <p:spPr>
            <a:xfrm>
              <a:off x="4666413" y="3142920"/>
              <a:ext cx="2047765" cy="432168"/>
            </a:xfrm>
            <a:prstGeom prst="rect">
              <a:avLst/>
            </a:prstGeom>
            <a:noFill/>
          </p:spPr>
          <p:txBody>
            <a:bodyPr wrap="none" rtlCol="0">
              <a:spAutoFit/>
            </a:bodyPr>
            <a:lstStyle/>
            <a:p>
              <a:pPr algn="ctr" defTabSz="685775" fontAlgn="auto">
                <a:lnSpc>
                  <a:spcPct val="90000"/>
                </a:lnSpc>
                <a:spcBef>
                  <a:spcPts val="0"/>
                </a:spcBef>
                <a:spcAft>
                  <a:spcPts val="0"/>
                </a:spcAft>
                <a:defRPr/>
              </a:pPr>
              <a:r>
                <a:rPr lang="en-US" sz="1200" b="0" spc="-37">
                  <a:solidFill>
                    <a:srgbClr val="0078D7"/>
                  </a:solidFill>
                  <a:latin typeface="Segoe UI Semibold" panose="020B0702040204020203" pitchFamily="34" charset="0"/>
                  <a:cs typeface="Segoe UI Semibold" panose="020B0702040204020203" pitchFamily="34" charset="0"/>
                </a:rPr>
                <a:t>Virtual Network</a:t>
              </a:r>
            </a:p>
          </p:txBody>
        </p:sp>
        <p:pic>
          <p:nvPicPr>
            <p:cNvPr id="111" name="VM">
              <a:extLst>
                <a:ext uri="{FF2B5EF4-FFF2-40B4-BE49-F238E27FC236}">
                  <a16:creationId xmlns:a16="http://schemas.microsoft.com/office/drawing/2014/main" id="{E628C712-685D-4AAD-BBCF-DDB222C430BE}"/>
                </a:ext>
              </a:extLst>
            </p:cNvPr>
            <p:cNvPicPr>
              <a:picLocks noChangeAspect="1"/>
            </p:cNvPicPr>
            <p:nvPr/>
          </p:nvPicPr>
          <p:blipFill>
            <a:blip r:embed="rId3">
              <a:duotone>
                <a:schemeClr val="accent5">
                  <a:shade val="45000"/>
                  <a:satMod val="135000"/>
                </a:schemeClr>
                <a:prstClr val="white"/>
              </a:duotone>
              <a:extLst>
                <a:ext uri="{BEBA8EAE-BF5A-486C-A8C5-ECC9F3942E4B}">
                  <a14:imgProps xmlns:a14="http://schemas.microsoft.com/office/drawing/2010/main">
                    <a14:imgLayer r:embed="rId4">
                      <a14:imgEffect>
                        <a14:saturation sat="0"/>
                      </a14:imgEffect>
                      <a14:imgEffect>
                        <a14:brightnessContrast contrast="100000"/>
                      </a14:imgEffect>
                    </a14:imgLayer>
                  </a14:imgProps>
                </a:ext>
              </a:extLst>
            </a:blip>
            <a:stretch>
              <a:fillRect/>
            </a:stretch>
          </p:blipFill>
          <p:spPr>
            <a:xfrm>
              <a:off x="4879537" y="3709640"/>
              <a:ext cx="411480" cy="411480"/>
            </a:xfrm>
            <a:prstGeom prst="rect">
              <a:avLst/>
            </a:prstGeom>
          </p:spPr>
        </p:pic>
        <p:pic>
          <p:nvPicPr>
            <p:cNvPr id="112" name="Load Balancer">
              <a:extLst>
                <a:ext uri="{FF2B5EF4-FFF2-40B4-BE49-F238E27FC236}">
                  <a16:creationId xmlns:a16="http://schemas.microsoft.com/office/drawing/2014/main" id="{01D41E92-61C8-48EF-82A1-E20DFC2C525D}"/>
                </a:ext>
              </a:extLst>
            </p:cNvPr>
            <p:cNvPicPr>
              <a:picLocks noChangeAspect="1"/>
            </p:cNvPicPr>
            <p:nvPr/>
          </p:nvPicPr>
          <p:blipFill>
            <a:blip r:embed="rId5">
              <a:duotone>
                <a:schemeClr val="accent5">
                  <a:shade val="45000"/>
                  <a:satMod val="135000"/>
                </a:schemeClr>
                <a:prstClr val="white"/>
              </a:duotone>
              <a:extLst>
                <a:ext uri="{BEBA8EAE-BF5A-486C-A8C5-ECC9F3942E4B}">
                  <a14:imgProps xmlns:a14="http://schemas.microsoft.com/office/drawing/2010/main">
                    <a14:imgLayer r:embed="rId6">
                      <a14:imgEffect>
                        <a14:saturation sat="0"/>
                      </a14:imgEffect>
                      <a14:imgEffect>
                        <a14:brightnessContrast contrast="100000"/>
                      </a14:imgEffect>
                    </a14:imgLayer>
                  </a14:imgProps>
                </a:ext>
              </a:extLst>
            </a:blip>
            <a:stretch>
              <a:fillRect/>
            </a:stretch>
          </p:blipFill>
          <p:spPr>
            <a:xfrm>
              <a:off x="5216432" y="4282610"/>
              <a:ext cx="411480" cy="411480"/>
            </a:xfrm>
            <a:prstGeom prst="rect">
              <a:avLst/>
            </a:prstGeom>
          </p:spPr>
        </p:pic>
        <p:pic>
          <p:nvPicPr>
            <p:cNvPr id="113" name="AppGW" descr="Image result for application gateway logo">
              <a:extLst>
                <a:ext uri="{FF2B5EF4-FFF2-40B4-BE49-F238E27FC236}">
                  <a16:creationId xmlns:a16="http://schemas.microsoft.com/office/drawing/2014/main" id="{A093DC6C-35DF-496A-9870-F5C54429BDB9}"/>
                </a:ext>
              </a:extLst>
            </p:cNvPr>
            <p:cNvPicPr>
              <a:picLocks noChangeAspect="1" noChangeArrowheads="1"/>
            </p:cNvPicPr>
            <p:nvPr/>
          </p:nvPicPr>
          <p:blipFill rotWithShape="1">
            <a:blip r:embed="rId7">
              <a:duotone>
                <a:schemeClr val="accent5">
                  <a:shade val="45000"/>
                  <a:satMod val="135000"/>
                </a:schemeClr>
                <a:prstClr val="white"/>
              </a:duotone>
              <a:extLst>
                <a:ext uri="{BEBA8EAE-BF5A-486C-A8C5-ECC9F3942E4B}">
                  <a14:imgProps xmlns:a14="http://schemas.microsoft.com/office/drawing/2010/main">
                    <a14:imgLayer r:embed="rId8">
                      <a14:imgEffect>
                        <a14:saturation sat="0"/>
                      </a14:imgEffect>
                      <a14:imgEffect>
                        <a14:brightnessContrast contrast="100000"/>
                      </a14:imgEffect>
                    </a14:imgLayer>
                  </a14:imgProps>
                </a:ext>
                <a:ext uri="{28A0092B-C50C-407E-A947-70E740481C1C}">
                  <a14:useLocalDpi xmlns:a14="http://schemas.microsoft.com/office/drawing/2010/main" val="0"/>
                </a:ext>
              </a:extLst>
            </a:blip>
            <a:srcRect l="19193" r="20066"/>
            <a:stretch/>
          </p:blipFill>
          <p:spPr bwMode="auto">
            <a:xfrm>
              <a:off x="6459536" y="3698580"/>
              <a:ext cx="476063" cy="411480"/>
            </a:xfrm>
            <a:prstGeom prst="rect">
              <a:avLst/>
            </a:prstGeom>
            <a:extLst>
              <a:ext uri="{909E8E84-426E-40DD-AFC4-6F175D3DCCD1}">
                <a14:hiddenFill xmlns:a14="http://schemas.microsoft.com/office/drawing/2010/main">
                  <a:solidFill>
                    <a:srgbClr val="FFFFFF"/>
                  </a:solidFill>
                </a14:hiddenFill>
              </a:ext>
            </a:extLst>
          </p:spPr>
        </p:pic>
        <p:pic>
          <p:nvPicPr>
            <p:cNvPr id="114" name="Azure DNS">
              <a:extLst>
                <a:ext uri="{FF2B5EF4-FFF2-40B4-BE49-F238E27FC236}">
                  <a16:creationId xmlns:a16="http://schemas.microsoft.com/office/drawing/2014/main" id="{53BCC22A-4D3A-47FC-BC5B-EC84A81F3573}"/>
                </a:ext>
              </a:extLst>
            </p:cNvPr>
            <p:cNvPicPr>
              <a:picLocks noChangeAspect="1"/>
            </p:cNvPicPr>
            <p:nvPr/>
          </p:nvPicPr>
          <p:blipFill>
            <a:blip r:embed="rId9">
              <a:duotone>
                <a:schemeClr val="accent5">
                  <a:shade val="45000"/>
                  <a:satMod val="135000"/>
                </a:schemeClr>
                <a:prstClr val="white"/>
              </a:duotone>
              <a:extLst>
                <a:ext uri="{BEBA8EAE-BF5A-486C-A8C5-ECC9F3942E4B}">
                  <a14:imgProps xmlns:a14="http://schemas.microsoft.com/office/drawing/2010/main">
                    <a14:imgLayer r:embed="rId10">
                      <a14:imgEffect>
                        <a14:saturation sat="0"/>
                      </a14:imgEffect>
                      <a14:imgEffect>
                        <a14:brightnessContrast contrast="100000"/>
                      </a14:imgEffect>
                    </a14:imgLayer>
                  </a14:imgProps>
                </a:ext>
              </a:extLst>
            </a:blip>
            <a:stretch>
              <a:fillRect/>
            </a:stretch>
          </p:blipFill>
          <p:spPr>
            <a:xfrm>
              <a:off x="6021122" y="4282610"/>
              <a:ext cx="411480" cy="411480"/>
            </a:xfrm>
            <a:prstGeom prst="rect">
              <a:avLst/>
            </a:prstGeom>
          </p:spPr>
        </p:pic>
        <p:pic>
          <p:nvPicPr>
            <p:cNvPr id="115" name="WAF">
              <a:extLst>
                <a:ext uri="{FF2B5EF4-FFF2-40B4-BE49-F238E27FC236}">
                  <a16:creationId xmlns:a16="http://schemas.microsoft.com/office/drawing/2014/main" id="{FE0C4604-5845-434D-B2F4-A4F957F63845}"/>
                </a:ext>
              </a:extLst>
            </p:cNvPr>
            <p:cNvPicPr>
              <a:picLocks noChangeAspect="1"/>
            </p:cNvPicPr>
            <p:nvPr/>
          </p:nvPicPr>
          <p:blipFill>
            <a:blip r:embed="rId11">
              <a:duotone>
                <a:schemeClr val="accent5">
                  <a:shade val="45000"/>
                  <a:satMod val="135000"/>
                </a:schemeClr>
                <a:prstClr val="white"/>
              </a:duotone>
              <a:extLst>
                <a:ext uri="{BEBA8EAE-BF5A-486C-A8C5-ECC9F3942E4B}">
                  <a14:imgProps xmlns:a14="http://schemas.microsoft.com/office/drawing/2010/main">
                    <a14:imgLayer r:embed="rId12">
                      <a14:imgEffect>
                        <a14:saturation sat="0"/>
                      </a14:imgEffect>
                      <a14:imgEffect>
                        <a14:brightnessContrast contrast="100000"/>
                      </a14:imgEffect>
                    </a14:imgLayer>
                  </a14:imgProps>
                </a:ext>
              </a:extLst>
            </a:blip>
            <a:stretch>
              <a:fillRect/>
            </a:stretch>
          </p:blipFill>
          <p:spPr>
            <a:xfrm>
              <a:off x="5669536" y="3686214"/>
              <a:ext cx="411480" cy="411480"/>
            </a:xfrm>
            <a:prstGeom prst="rect">
              <a:avLst/>
            </a:prstGeom>
          </p:spPr>
        </p:pic>
        <p:pic>
          <p:nvPicPr>
            <p:cNvPr id="116" name="Picture 115">
              <a:extLst>
                <a:ext uri="{FF2B5EF4-FFF2-40B4-BE49-F238E27FC236}">
                  <a16:creationId xmlns:a16="http://schemas.microsoft.com/office/drawing/2014/main" id="{BFD90FDD-3BB5-4509-B65E-26017BE47737}"/>
                </a:ext>
              </a:extLst>
            </p:cNvPr>
            <p:cNvPicPr>
              <a:picLocks noChangeAspect="1"/>
            </p:cNvPicPr>
            <p:nvPr/>
          </p:nvPicPr>
          <p:blipFill>
            <a:blip r:embed="rId13">
              <a:duotone>
                <a:prstClr val="black"/>
                <a:schemeClr val="accent5">
                  <a:tint val="45000"/>
                  <a:satMod val="400000"/>
                </a:schemeClr>
              </a:duotone>
              <a:extLst>
                <a:ext uri="{BEBA8EAE-BF5A-486C-A8C5-ECC9F3942E4B}">
                  <a14:imgProps xmlns:a14="http://schemas.microsoft.com/office/drawing/2010/main">
                    <a14:imgLayer r:embed="rId14">
                      <a14:imgEffect>
                        <a14:saturation sat="346000"/>
                      </a14:imgEffect>
                      <a14:imgEffect>
                        <a14:brightnessContrast bright="-40000"/>
                      </a14:imgEffect>
                    </a14:imgLayer>
                  </a14:imgProps>
                </a:ext>
              </a:extLst>
            </a:blip>
            <a:stretch>
              <a:fillRect/>
            </a:stretch>
          </p:blipFill>
          <p:spPr>
            <a:xfrm>
              <a:off x="4424692" y="4282610"/>
              <a:ext cx="398530" cy="398530"/>
            </a:xfrm>
            <a:prstGeom prst="rect">
              <a:avLst/>
            </a:prstGeom>
          </p:spPr>
        </p:pic>
        <p:pic>
          <p:nvPicPr>
            <p:cNvPr id="117" name="Picture 116">
              <a:extLst>
                <a:ext uri="{FF2B5EF4-FFF2-40B4-BE49-F238E27FC236}">
                  <a16:creationId xmlns:a16="http://schemas.microsoft.com/office/drawing/2014/main" id="{116EFA53-EA19-4496-9414-42B5CD6470FE}"/>
                </a:ext>
              </a:extLst>
            </p:cNvPr>
            <p:cNvPicPr>
              <a:picLocks noChangeAspect="1"/>
            </p:cNvPicPr>
            <p:nvPr/>
          </p:nvPicPr>
          <p:blipFill>
            <a:blip r:embed="rId15">
              <a:grayscl/>
            </a:blip>
            <a:stretch>
              <a:fillRect/>
            </a:stretch>
          </p:blipFill>
          <p:spPr>
            <a:xfrm>
              <a:off x="6825812" y="4282610"/>
              <a:ext cx="430184" cy="430184"/>
            </a:xfrm>
            <a:prstGeom prst="rect">
              <a:avLst/>
            </a:prstGeom>
          </p:spPr>
        </p:pic>
      </p:grpSp>
      <p:sp>
        <p:nvSpPr>
          <p:cNvPr id="118" name="building_5">
            <a:extLst>
              <a:ext uri="{FF2B5EF4-FFF2-40B4-BE49-F238E27FC236}">
                <a16:creationId xmlns:a16="http://schemas.microsoft.com/office/drawing/2014/main" id="{8163B15B-ACAD-4CDB-A515-A916F1F44916}"/>
              </a:ext>
            </a:extLst>
          </p:cNvPr>
          <p:cNvSpPr>
            <a:spLocks noChangeAspect="1" noEditPoints="1"/>
          </p:cNvSpPr>
          <p:nvPr/>
        </p:nvSpPr>
        <p:spPr bwMode="auto">
          <a:xfrm>
            <a:off x="8213124" y="3278010"/>
            <a:ext cx="629784" cy="683994"/>
          </a:xfrm>
          <a:custGeom>
            <a:avLst/>
            <a:gdLst>
              <a:gd name="T0" fmla="*/ 299 w 395"/>
              <a:gd name="T1" fmla="*/ 151 h 429"/>
              <a:gd name="T2" fmla="*/ 299 w 395"/>
              <a:gd name="T3" fmla="*/ 429 h 429"/>
              <a:gd name="T4" fmla="*/ 242 w 395"/>
              <a:gd name="T5" fmla="*/ 429 h 429"/>
              <a:gd name="T6" fmla="*/ 242 w 395"/>
              <a:gd name="T7" fmla="*/ 333 h 429"/>
              <a:gd name="T8" fmla="*/ 181 w 395"/>
              <a:gd name="T9" fmla="*/ 333 h 429"/>
              <a:gd name="T10" fmla="*/ 181 w 395"/>
              <a:gd name="T11" fmla="*/ 429 h 429"/>
              <a:gd name="T12" fmla="*/ 121 w 395"/>
              <a:gd name="T13" fmla="*/ 429 h 429"/>
              <a:gd name="T14" fmla="*/ 121 w 395"/>
              <a:gd name="T15" fmla="*/ 151 h 429"/>
              <a:gd name="T16" fmla="*/ 211 w 395"/>
              <a:gd name="T17" fmla="*/ 151 h 429"/>
              <a:gd name="T18" fmla="*/ 299 w 395"/>
              <a:gd name="T19" fmla="*/ 151 h 429"/>
              <a:gd name="T20" fmla="*/ 211 w 395"/>
              <a:gd name="T21" fmla="*/ 151 h 429"/>
              <a:gd name="T22" fmla="*/ 211 w 395"/>
              <a:gd name="T23" fmla="*/ 92 h 429"/>
              <a:gd name="T24" fmla="*/ 0 w 395"/>
              <a:gd name="T25" fmla="*/ 92 h 429"/>
              <a:gd name="T26" fmla="*/ 0 w 395"/>
              <a:gd name="T27" fmla="*/ 429 h 429"/>
              <a:gd name="T28" fmla="*/ 395 w 395"/>
              <a:gd name="T29" fmla="*/ 429 h 429"/>
              <a:gd name="T30" fmla="*/ 395 w 395"/>
              <a:gd name="T31" fmla="*/ 123 h 429"/>
              <a:gd name="T32" fmla="*/ 268 w 395"/>
              <a:gd name="T33" fmla="*/ 0 h 429"/>
              <a:gd name="T34" fmla="*/ 268 w 395"/>
              <a:gd name="T35" fmla="*/ 151 h 429"/>
              <a:gd name="T36" fmla="*/ 62 w 395"/>
              <a:gd name="T37" fmla="*/ 151 h 429"/>
              <a:gd name="T38" fmla="*/ 56 w 395"/>
              <a:gd name="T39" fmla="*/ 151 h 429"/>
              <a:gd name="T40" fmla="*/ 56 w 395"/>
              <a:gd name="T41" fmla="*/ 155 h 429"/>
              <a:gd name="T42" fmla="*/ 62 w 395"/>
              <a:gd name="T43" fmla="*/ 155 h 429"/>
              <a:gd name="T44" fmla="*/ 62 w 395"/>
              <a:gd name="T45" fmla="*/ 151 h 429"/>
              <a:gd name="T46" fmla="*/ 62 w 395"/>
              <a:gd name="T47" fmla="*/ 211 h 429"/>
              <a:gd name="T48" fmla="*/ 56 w 395"/>
              <a:gd name="T49" fmla="*/ 211 h 429"/>
              <a:gd name="T50" fmla="*/ 56 w 395"/>
              <a:gd name="T51" fmla="*/ 217 h 429"/>
              <a:gd name="T52" fmla="*/ 62 w 395"/>
              <a:gd name="T53" fmla="*/ 217 h 429"/>
              <a:gd name="T54" fmla="*/ 62 w 395"/>
              <a:gd name="T55" fmla="*/ 211 h 429"/>
              <a:gd name="T56" fmla="*/ 62 w 395"/>
              <a:gd name="T57" fmla="*/ 271 h 429"/>
              <a:gd name="T58" fmla="*/ 56 w 395"/>
              <a:gd name="T59" fmla="*/ 271 h 429"/>
              <a:gd name="T60" fmla="*/ 56 w 395"/>
              <a:gd name="T61" fmla="*/ 277 h 429"/>
              <a:gd name="T62" fmla="*/ 62 w 395"/>
              <a:gd name="T63" fmla="*/ 277 h 429"/>
              <a:gd name="T64" fmla="*/ 62 w 395"/>
              <a:gd name="T65" fmla="*/ 271 h 429"/>
              <a:gd name="T66" fmla="*/ 62 w 395"/>
              <a:gd name="T67" fmla="*/ 332 h 429"/>
              <a:gd name="T68" fmla="*/ 56 w 395"/>
              <a:gd name="T69" fmla="*/ 332 h 429"/>
              <a:gd name="T70" fmla="*/ 56 w 395"/>
              <a:gd name="T71" fmla="*/ 337 h 429"/>
              <a:gd name="T72" fmla="*/ 62 w 395"/>
              <a:gd name="T73" fmla="*/ 337 h 429"/>
              <a:gd name="T74" fmla="*/ 62 w 395"/>
              <a:gd name="T75" fmla="*/ 332 h 429"/>
              <a:gd name="T76" fmla="*/ 62 w 395"/>
              <a:gd name="T77" fmla="*/ 392 h 429"/>
              <a:gd name="T78" fmla="*/ 56 w 395"/>
              <a:gd name="T79" fmla="*/ 392 h 429"/>
              <a:gd name="T80" fmla="*/ 56 w 395"/>
              <a:gd name="T81" fmla="*/ 397 h 429"/>
              <a:gd name="T82" fmla="*/ 62 w 395"/>
              <a:gd name="T83" fmla="*/ 397 h 429"/>
              <a:gd name="T84" fmla="*/ 62 w 395"/>
              <a:gd name="T85" fmla="*/ 392 h 429"/>
              <a:gd name="T86" fmla="*/ 182 w 395"/>
              <a:gd name="T87" fmla="*/ 211 h 429"/>
              <a:gd name="T88" fmla="*/ 177 w 395"/>
              <a:gd name="T89" fmla="*/ 211 h 429"/>
              <a:gd name="T90" fmla="*/ 177 w 395"/>
              <a:gd name="T91" fmla="*/ 217 h 429"/>
              <a:gd name="T92" fmla="*/ 182 w 395"/>
              <a:gd name="T93" fmla="*/ 217 h 429"/>
              <a:gd name="T94" fmla="*/ 182 w 395"/>
              <a:gd name="T95" fmla="*/ 211 h 429"/>
              <a:gd name="T96" fmla="*/ 182 w 395"/>
              <a:gd name="T97" fmla="*/ 273 h 429"/>
              <a:gd name="T98" fmla="*/ 177 w 395"/>
              <a:gd name="T99" fmla="*/ 273 h 429"/>
              <a:gd name="T100" fmla="*/ 177 w 395"/>
              <a:gd name="T101" fmla="*/ 277 h 429"/>
              <a:gd name="T102" fmla="*/ 182 w 395"/>
              <a:gd name="T103" fmla="*/ 277 h 429"/>
              <a:gd name="T104" fmla="*/ 182 w 395"/>
              <a:gd name="T105" fmla="*/ 273 h 429"/>
              <a:gd name="T106" fmla="*/ 243 w 395"/>
              <a:gd name="T107" fmla="*/ 211 h 429"/>
              <a:gd name="T108" fmla="*/ 237 w 395"/>
              <a:gd name="T109" fmla="*/ 211 h 429"/>
              <a:gd name="T110" fmla="*/ 237 w 395"/>
              <a:gd name="T111" fmla="*/ 217 h 429"/>
              <a:gd name="T112" fmla="*/ 243 w 395"/>
              <a:gd name="T113" fmla="*/ 217 h 429"/>
              <a:gd name="T114" fmla="*/ 243 w 395"/>
              <a:gd name="T115" fmla="*/ 211 h 429"/>
              <a:gd name="T116" fmla="*/ 243 w 395"/>
              <a:gd name="T117" fmla="*/ 273 h 429"/>
              <a:gd name="T118" fmla="*/ 237 w 395"/>
              <a:gd name="T119" fmla="*/ 273 h 429"/>
              <a:gd name="T120" fmla="*/ 237 w 395"/>
              <a:gd name="T121" fmla="*/ 277 h 429"/>
              <a:gd name="T122" fmla="*/ 243 w 395"/>
              <a:gd name="T123" fmla="*/ 277 h 429"/>
              <a:gd name="T124" fmla="*/ 243 w 395"/>
              <a:gd name="T125" fmla="*/ 273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95" h="429">
                <a:moveTo>
                  <a:pt x="299" y="151"/>
                </a:moveTo>
                <a:lnTo>
                  <a:pt x="299" y="429"/>
                </a:lnTo>
                <a:lnTo>
                  <a:pt x="242" y="429"/>
                </a:lnTo>
                <a:lnTo>
                  <a:pt x="242" y="333"/>
                </a:lnTo>
                <a:lnTo>
                  <a:pt x="181" y="333"/>
                </a:lnTo>
                <a:lnTo>
                  <a:pt x="181" y="429"/>
                </a:lnTo>
                <a:lnTo>
                  <a:pt x="121" y="429"/>
                </a:lnTo>
                <a:lnTo>
                  <a:pt x="121" y="151"/>
                </a:lnTo>
                <a:lnTo>
                  <a:pt x="211" y="151"/>
                </a:lnTo>
                <a:lnTo>
                  <a:pt x="299" y="151"/>
                </a:lnTo>
                <a:moveTo>
                  <a:pt x="211" y="151"/>
                </a:moveTo>
                <a:lnTo>
                  <a:pt x="211" y="92"/>
                </a:lnTo>
                <a:lnTo>
                  <a:pt x="0" y="92"/>
                </a:lnTo>
                <a:lnTo>
                  <a:pt x="0" y="429"/>
                </a:lnTo>
                <a:moveTo>
                  <a:pt x="395" y="429"/>
                </a:moveTo>
                <a:lnTo>
                  <a:pt x="395" y="123"/>
                </a:lnTo>
                <a:lnTo>
                  <a:pt x="268" y="0"/>
                </a:lnTo>
                <a:lnTo>
                  <a:pt x="268" y="151"/>
                </a:lnTo>
                <a:moveTo>
                  <a:pt x="62" y="151"/>
                </a:moveTo>
                <a:lnTo>
                  <a:pt x="56" y="151"/>
                </a:lnTo>
                <a:lnTo>
                  <a:pt x="56" y="155"/>
                </a:lnTo>
                <a:lnTo>
                  <a:pt x="62" y="155"/>
                </a:lnTo>
                <a:lnTo>
                  <a:pt x="62" y="151"/>
                </a:lnTo>
                <a:moveTo>
                  <a:pt x="62" y="211"/>
                </a:moveTo>
                <a:lnTo>
                  <a:pt x="56" y="211"/>
                </a:lnTo>
                <a:lnTo>
                  <a:pt x="56" y="217"/>
                </a:lnTo>
                <a:lnTo>
                  <a:pt x="62" y="217"/>
                </a:lnTo>
                <a:lnTo>
                  <a:pt x="62" y="211"/>
                </a:lnTo>
                <a:moveTo>
                  <a:pt x="62" y="271"/>
                </a:moveTo>
                <a:lnTo>
                  <a:pt x="56" y="271"/>
                </a:lnTo>
                <a:lnTo>
                  <a:pt x="56" y="277"/>
                </a:lnTo>
                <a:lnTo>
                  <a:pt x="62" y="277"/>
                </a:lnTo>
                <a:lnTo>
                  <a:pt x="62" y="271"/>
                </a:lnTo>
                <a:moveTo>
                  <a:pt x="62" y="332"/>
                </a:moveTo>
                <a:lnTo>
                  <a:pt x="56" y="332"/>
                </a:lnTo>
                <a:lnTo>
                  <a:pt x="56" y="337"/>
                </a:lnTo>
                <a:lnTo>
                  <a:pt x="62" y="337"/>
                </a:lnTo>
                <a:lnTo>
                  <a:pt x="62" y="332"/>
                </a:lnTo>
                <a:moveTo>
                  <a:pt x="62" y="392"/>
                </a:moveTo>
                <a:lnTo>
                  <a:pt x="56" y="392"/>
                </a:lnTo>
                <a:lnTo>
                  <a:pt x="56" y="397"/>
                </a:lnTo>
                <a:lnTo>
                  <a:pt x="62" y="397"/>
                </a:lnTo>
                <a:lnTo>
                  <a:pt x="62" y="392"/>
                </a:lnTo>
                <a:moveTo>
                  <a:pt x="182" y="211"/>
                </a:moveTo>
                <a:lnTo>
                  <a:pt x="177" y="211"/>
                </a:lnTo>
                <a:lnTo>
                  <a:pt x="177" y="217"/>
                </a:lnTo>
                <a:lnTo>
                  <a:pt x="182" y="217"/>
                </a:lnTo>
                <a:lnTo>
                  <a:pt x="182" y="211"/>
                </a:lnTo>
                <a:moveTo>
                  <a:pt x="182" y="273"/>
                </a:moveTo>
                <a:lnTo>
                  <a:pt x="177" y="273"/>
                </a:lnTo>
                <a:lnTo>
                  <a:pt x="177" y="277"/>
                </a:lnTo>
                <a:lnTo>
                  <a:pt x="182" y="277"/>
                </a:lnTo>
                <a:lnTo>
                  <a:pt x="182" y="273"/>
                </a:lnTo>
                <a:moveTo>
                  <a:pt x="243" y="211"/>
                </a:moveTo>
                <a:lnTo>
                  <a:pt x="237" y="211"/>
                </a:lnTo>
                <a:lnTo>
                  <a:pt x="237" y="217"/>
                </a:lnTo>
                <a:lnTo>
                  <a:pt x="243" y="217"/>
                </a:lnTo>
                <a:lnTo>
                  <a:pt x="243" y="211"/>
                </a:lnTo>
                <a:moveTo>
                  <a:pt x="243" y="273"/>
                </a:moveTo>
                <a:lnTo>
                  <a:pt x="237" y="273"/>
                </a:lnTo>
                <a:lnTo>
                  <a:pt x="237" y="277"/>
                </a:lnTo>
                <a:lnTo>
                  <a:pt x="243" y="277"/>
                </a:lnTo>
                <a:lnTo>
                  <a:pt x="243" y="273"/>
                </a:lnTo>
              </a:path>
            </a:pathLst>
          </a:custGeom>
          <a:noFill/>
          <a:ln w="2222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85775" fontAlgn="auto">
              <a:spcBef>
                <a:spcPts val="0"/>
              </a:spcBef>
              <a:spcAft>
                <a:spcPts val="0"/>
              </a:spcAft>
            </a:pPr>
            <a:endParaRPr lang="en-US" sz="1200" b="0">
              <a:solidFill>
                <a:srgbClr val="0078D7"/>
              </a:solidFill>
              <a:latin typeface="Segoe UI Semibold" panose="020B0702040204020203" pitchFamily="34" charset="0"/>
              <a:cs typeface="Segoe UI Semibold" panose="020B0702040204020203" pitchFamily="34" charset="0"/>
            </a:endParaRPr>
          </a:p>
        </p:txBody>
      </p:sp>
      <p:grpSp>
        <p:nvGrpSpPr>
          <p:cNvPr id="29" name="Group 28">
            <a:extLst>
              <a:ext uri="{FF2B5EF4-FFF2-40B4-BE49-F238E27FC236}">
                <a16:creationId xmlns:a16="http://schemas.microsoft.com/office/drawing/2014/main" id="{6D3B00FD-2D25-4CED-BA2F-23AD38A5794E}"/>
              </a:ext>
            </a:extLst>
          </p:cNvPr>
          <p:cNvGrpSpPr/>
          <p:nvPr/>
        </p:nvGrpSpPr>
        <p:grpSpPr>
          <a:xfrm>
            <a:off x="6132597" y="4332080"/>
            <a:ext cx="2716384" cy="1549452"/>
            <a:chOff x="3466864" y="2429601"/>
            <a:chExt cx="4540774" cy="2590102"/>
          </a:xfrm>
        </p:grpSpPr>
        <p:sp>
          <p:nvSpPr>
            <p:cNvPr id="32" name="Freeform 128">
              <a:extLst>
                <a:ext uri="{FF2B5EF4-FFF2-40B4-BE49-F238E27FC236}">
                  <a16:creationId xmlns:a16="http://schemas.microsoft.com/office/drawing/2014/main" id="{184F2AE4-158D-459E-AB04-F47E63027CFA}"/>
                </a:ext>
              </a:extLst>
            </p:cNvPr>
            <p:cNvSpPr>
              <a:spLocks noChangeAspect="1"/>
            </p:cNvSpPr>
            <p:nvPr/>
          </p:nvSpPr>
          <p:spPr bwMode="black">
            <a:xfrm>
              <a:off x="3466864" y="2429601"/>
              <a:ext cx="4540774" cy="2590102"/>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bg1">
                <a:lumMod val="95000"/>
              </a:schemeClr>
            </a:solidFill>
            <a:ln w="12700">
              <a:solidFill>
                <a:schemeClr val="accent1"/>
              </a:solidFill>
            </a:ln>
            <a:extLst/>
          </p:spPr>
          <p:style>
            <a:lnRef idx="2">
              <a:schemeClr val="accent1">
                <a:shade val="50000"/>
              </a:schemeClr>
            </a:lnRef>
            <a:fillRef idx="1">
              <a:schemeClr val="accent1"/>
            </a:fillRef>
            <a:effectRef idx="0">
              <a:schemeClr val="accent1"/>
            </a:effectRef>
            <a:fontRef idx="minor">
              <a:schemeClr val="lt1"/>
            </a:fontRef>
          </p:style>
          <p:txBody>
            <a:bodyPr vert="horz" wrap="square" lIns="67214" tIns="33607" rIns="67214" bIns="33607" numCol="1" anchor="t" anchorCtr="0" compatLnSpc="1">
              <a:prstTxWarp prst="textNoShape">
                <a:avLst/>
              </a:prstTxWarp>
            </a:bodyPr>
            <a:lstStyle/>
            <a:p>
              <a:pPr defTabSz="685775" fontAlgn="auto">
                <a:spcBef>
                  <a:spcPts val="0"/>
                </a:spcBef>
                <a:spcAft>
                  <a:spcPts val="0"/>
                </a:spcAft>
                <a:defRPr/>
              </a:pPr>
              <a:endParaRPr lang="en-US" sz="1200" b="0">
                <a:solidFill>
                  <a:srgbClr val="0078D7"/>
                </a:solidFill>
                <a:latin typeface="Segoe UI Semibold" panose="020B0702040204020203" pitchFamily="34" charset="0"/>
                <a:cs typeface="Segoe UI Semibold" panose="020B0702040204020203" pitchFamily="34" charset="0"/>
              </a:endParaRPr>
            </a:p>
          </p:txBody>
        </p:sp>
        <p:sp>
          <p:nvSpPr>
            <p:cNvPr id="33" name="TextBox 32">
              <a:extLst>
                <a:ext uri="{FF2B5EF4-FFF2-40B4-BE49-F238E27FC236}">
                  <a16:creationId xmlns:a16="http://schemas.microsoft.com/office/drawing/2014/main" id="{952F9657-EECD-433D-95D1-F2BE5705B2B7}"/>
                </a:ext>
              </a:extLst>
            </p:cNvPr>
            <p:cNvSpPr txBox="1"/>
            <p:nvPr/>
          </p:nvSpPr>
          <p:spPr>
            <a:xfrm>
              <a:off x="4666413" y="3142920"/>
              <a:ext cx="2047765" cy="432168"/>
            </a:xfrm>
            <a:prstGeom prst="rect">
              <a:avLst/>
            </a:prstGeom>
            <a:noFill/>
          </p:spPr>
          <p:txBody>
            <a:bodyPr wrap="none" rtlCol="0">
              <a:spAutoFit/>
            </a:bodyPr>
            <a:lstStyle/>
            <a:p>
              <a:pPr algn="ctr" defTabSz="685775" fontAlgn="auto">
                <a:lnSpc>
                  <a:spcPct val="90000"/>
                </a:lnSpc>
                <a:spcBef>
                  <a:spcPts val="0"/>
                </a:spcBef>
                <a:spcAft>
                  <a:spcPts val="0"/>
                </a:spcAft>
                <a:defRPr/>
              </a:pPr>
              <a:r>
                <a:rPr lang="en-US" sz="1200" b="0" spc="-37">
                  <a:solidFill>
                    <a:srgbClr val="0078D7"/>
                  </a:solidFill>
                  <a:latin typeface="Segoe UI Semibold" panose="020B0702040204020203" pitchFamily="34" charset="0"/>
                  <a:cs typeface="Segoe UI Semibold" panose="020B0702040204020203" pitchFamily="34" charset="0"/>
                </a:rPr>
                <a:t>Virtual Network</a:t>
              </a:r>
            </a:p>
          </p:txBody>
        </p:sp>
        <p:pic>
          <p:nvPicPr>
            <p:cNvPr id="34" name="VM">
              <a:extLst>
                <a:ext uri="{FF2B5EF4-FFF2-40B4-BE49-F238E27FC236}">
                  <a16:creationId xmlns:a16="http://schemas.microsoft.com/office/drawing/2014/main" id="{CECFB10B-4E4F-4B47-8CCD-A67931B0B6C9}"/>
                </a:ext>
              </a:extLst>
            </p:cNvPr>
            <p:cNvPicPr>
              <a:picLocks noChangeAspect="1"/>
            </p:cNvPicPr>
            <p:nvPr/>
          </p:nvPicPr>
          <p:blipFill>
            <a:blip r:embed="rId3">
              <a:duotone>
                <a:schemeClr val="accent5">
                  <a:shade val="45000"/>
                  <a:satMod val="135000"/>
                </a:schemeClr>
                <a:prstClr val="white"/>
              </a:duotone>
              <a:extLst>
                <a:ext uri="{BEBA8EAE-BF5A-486C-A8C5-ECC9F3942E4B}">
                  <a14:imgProps xmlns:a14="http://schemas.microsoft.com/office/drawing/2010/main">
                    <a14:imgLayer r:embed="rId4">
                      <a14:imgEffect>
                        <a14:saturation sat="0"/>
                      </a14:imgEffect>
                      <a14:imgEffect>
                        <a14:brightnessContrast contrast="100000"/>
                      </a14:imgEffect>
                    </a14:imgLayer>
                  </a14:imgProps>
                </a:ext>
              </a:extLst>
            </a:blip>
            <a:stretch>
              <a:fillRect/>
            </a:stretch>
          </p:blipFill>
          <p:spPr>
            <a:xfrm>
              <a:off x="4879537" y="3709640"/>
              <a:ext cx="411480" cy="411480"/>
            </a:xfrm>
            <a:prstGeom prst="rect">
              <a:avLst/>
            </a:prstGeom>
          </p:spPr>
        </p:pic>
        <p:pic>
          <p:nvPicPr>
            <p:cNvPr id="35" name="Load Balancer">
              <a:extLst>
                <a:ext uri="{FF2B5EF4-FFF2-40B4-BE49-F238E27FC236}">
                  <a16:creationId xmlns:a16="http://schemas.microsoft.com/office/drawing/2014/main" id="{02D1E8A3-1ADC-4D1A-B44B-74799BA97A64}"/>
                </a:ext>
              </a:extLst>
            </p:cNvPr>
            <p:cNvPicPr>
              <a:picLocks noChangeAspect="1"/>
            </p:cNvPicPr>
            <p:nvPr/>
          </p:nvPicPr>
          <p:blipFill>
            <a:blip r:embed="rId5">
              <a:duotone>
                <a:schemeClr val="accent5">
                  <a:shade val="45000"/>
                  <a:satMod val="135000"/>
                </a:schemeClr>
                <a:prstClr val="white"/>
              </a:duotone>
              <a:extLst>
                <a:ext uri="{BEBA8EAE-BF5A-486C-A8C5-ECC9F3942E4B}">
                  <a14:imgProps xmlns:a14="http://schemas.microsoft.com/office/drawing/2010/main">
                    <a14:imgLayer r:embed="rId6">
                      <a14:imgEffect>
                        <a14:saturation sat="0"/>
                      </a14:imgEffect>
                      <a14:imgEffect>
                        <a14:brightnessContrast contrast="100000"/>
                      </a14:imgEffect>
                    </a14:imgLayer>
                  </a14:imgProps>
                </a:ext>
              </a:extLst>
            </a:blip>
            <a:stretch>
              <a:fillRect/>
            </a:stretch>
          </p:blipFill>
          <p:spPr>
            <a:xfrm>
              <a:off x="5216432" y="4282610"/>
              <a:ext cx="411480" cy="411480"/>
            </a:xfrm>
            <a:prstGeom prst="rect">
              <a:avLst/>
            </a:prstGeom>
          </p:spPr>
        </p:pic>
        <p:pic>
          <p:nvPicPr>
            <p:cNvPr id="36" name="AppGW" descr="Image result for application gateway logo">
              <a:extLst>
                <a:ext uri="{FF2B5EF4-FFF2-40B4-BE49-F238E27FC236}">
                  <a16:creationId xmlns:a16="http://schemas.microsoft.com/office/drawing/2014/main" id="{F571E969-A548-48E9-B253-B9C61586BD18}"/>
                </a:ext>
              </a:extLst>
            </p:cNvPr>
            <p:cNvPicPr>
              <a:picLocks noChangeAspect="1" noChangeArrowheads="1"/>
            </p:cNvPicPr>
            <p:nvPr/>
          </p:nvPicPr>
          <p:blipFill rotWithShape="1">
            <a:blip r:embed="rId7">
              <a:duotone>
                <a:schemeClr val="accent5">
                  <a:shade val="45000"/>
                  <a:satMod val="135000"/>
                </a:schemeClr>
                <a:prstClr val="white"/>
              </a:duotone>
              <a:extLst>
                <a:ext uri="{BEBA8EAE-BF5A-486C-A8C5-ECC9F3942E4B}">
                  <a14:imgProps xmlns:a14="http://schemas.microsoft.com/office/drawing/2010/main">
                    <a14:imgLayer r:embed="rId8">
                      <a14:imgEffect>
                        <a14:saturation sat="0"/>
                      </a14:imgEffect>
                      <a14:imgEffect>
                        <a14:brightnessContrast contrast="100000"/>
                      </a14:imgEffect>
                    </a14:imgLayer>
                  </a14:imgProps>
                </a:ext>
                <a:ext uri="{28A0092B-C50C-407E-A947-70E740481C1C}">
                  <a14:useLocalDpi xmlns:a14="http://schemas.microsoft.com/office/drawing/2010/main" val="0"/>
                </a:ext>
              </a:extLst>
            </a:blip>
            <a:srcRect l="19193" r="20066"/>
            <a:stretch/>
          </p:blipFill>
          <p:spPr bwMode="auto">
            <a:xfrm>
              <a:off x="6459536" y="3698580"/>
              <a:ext cx="476063" cy="411480"/>
            </a:xfrm>
            <a:prstGeom prst="rect">
              <a:avLst/>
            </a:prstGeom>
            <a:extLst>
              <a:ext uri="{909E8E84-426E-40DD-AFC4-6F175D3DCCD1}">
                <a14:hiddenFill xmlns:a14="http://schemas.microsoft.com/office/drawing/2010/main">
                  <a:solidFill>
                    <a:srgbClr val="FFFFFF"/>
                  </a:solidFill>
                </a14:hiddenFill>
              </a:ext>
            </a:extLst>
          </p:spPr>
        </p:pic>
        <p:pic>
          <p:nvPicPr>
            <p:cNvPr id="37" name="Azure DNS">
              <a:extLst>
                <a:ext uri="{FF2B5EF4-FFF2-40B4-BE49-F238E27FC236}">
                  <a16:creationId xmlns:a16="http://schemas.microsoft.com/office/drawing/2014/main" id="{7BEB4462-FB17-40CB-A95E-9263D22B7A11}"/>
                </a:ext>
              </a:extLst>
            </p:cNvPr>
            <p:cNvPicPr>
              <a:picLocks noChangeAspect="1"/>
            </p:cNvPicPr>
            <p:nvPr/>
          </p:nvPicPr>
          <p:blipFill>
            <a:blip r:embed="rId9">
              <a:duotone>
                <a:schemeClr val="accent5">
                  <a:shade val="45000"/>
                  <a:satMod val="135000"/>
                </a:schemeClr>
                <a:prstClr val="white"/>
              </a:duotone>
              <a:extLst>
                <a:ext uri="{BEBA8EAE-BF5A-486C-A8C5-ECC9F3942E4B}">
                  <a14:imgProps xmlns:a14="http://schemas.microsoft.com/office/drawing/2010/main">
                    <a14:imgLayer r:embed="rId10">
                      <a14:imgEffect>
                        <a14:saturation sat="0"/>
                      </a14:imgEffect>
                      <a14:imgEffect>
                        <a14:brightnessContrast contrast="100000"/>
                      </a14:imgEffect>
                    </a14:imgLayer>
                  </a14:imgProps>
                </a:ext>
              </a:extLst>
            </a:blip>
            <a:stretch>
              <a:fillRect/>
            </a:stretch>
          </p:blipFill>
          <p:spPr>
            <a:xfrm>
              <a:off x="6021122" y="4282610"/>
              <a:ext cx="411480" cy="411480"/>
            </a:xfrm>
            <a:prstGeom prst="rect">
              <a:avLst/>
            </a:prstGeom>
          </p:spPr>
        </p:pic>
        <p:pic>
          <p:nvPicPr>
            <p:cNvPr id="38" name="WAF">
              <a:extLst>
                <a:ext uri="{FF2B5EF4-FFF2-40B4-BE49-F238E27FC236}">
                  <a16:creationId xmlns:a16="http://schemas.microsoft.com/office/drawing/2014/main" id="{9B87981F-55CD-4EF9-BF54-98E6736E19E4}"/>
                </a:ext>
              </a:extLst>
            </p:cNvPr>
            <p:cNvPicPr>
              <a:picLocks noChangeAspect="1"/>
            </p:cNvPicPr>
            <p:nvPr/>
          </p:nvPicPr>
          <p:blipFill>
            <a:blip r:embed="rId11">
              <a:duotone>
                <a:schemeClr val="accent5">
                  <a:shade val="45000"/>
                  <a:satMod val="135000"/>
                </a:schemeClr>
                <a:prstClr val="white"/>
              </a:duotone>
              <a:extLst>
                <a:ext uri="{BEBA8EAE-BF5A-486C-A8C5-ECC9F3942E4B}">
                  <a14:imgProps xmlns:a14="http://schemas.microsoft.com/office/drawing/2010/main">
                    <a14:imgLayer r:embed="rId12">
                      <a14:imgEffect>
                        <a14:saturation sat="0"/>
                      </a14:imgEffect>
                      <a14:imgEffect>
                        <a14:brightnessContrast contrast="100000"/>
                      </a14:imgEffect>
                    </a14:imgLayer>
                  </a14:imgProps>
                </a:ext>
              </a:extLst>
            </a:blip>
            <a:stretch>
              <a:fillRect/>
            </a:stretch>
          </p:blipFill>
          <p:spPr>
            <a:xfrm>
              <a:off x="5669536" y="3686214"/>
              <a:ext cx="411480" cy="411480"/>
            </a:xfrm>
            <a:prstGeom prst="rect">
              <a:avLst/>
            </a:prstGeom>
          </p:spPr>
        </p:pic>
        <p:pic>
          <p:nvPicPr>
            <p:cNvPr id="39" name="Picture 38">
              <a:extLst>
                <a:ext uri="{FF2B5EF4-FFF2-40B4-BE49-F238E27FC236}">
                  <a16:creationId xmlns:a16="http://schemas.microsoft.com/office/drawing/2014/main" id="{7C304E90-40DA-456D-B4E5-A5B69D0B9676}"/>
                </a:ext>
              </a:extLst>
            </p:cNvPr>
            <p:cNvPicPr>
              <a:picLocks noChangeAspect="1"/>
            </p:cNvPicPr>
            <p:nvPr/>
          </p:nvPicPr>
          <p:blipFill>
            <a:blip r:embed="rId13">
              <a:duotone>
                <a:prstClr val="black"/>
                <a:schemeClr val="accent5">
                  <a:tint val="45000"/>
                  <a:satMod val="400000"/>
                </a:schemeClr>
              </a:duotone>
              <a:extLst>
                <a:ext uri="{BEBA8EAE-BF5A-486C-A8C5-ECC9F3942E4B}">
                  <a14:imgProps xmlns:a14="http://schemas.microsoft.com/office/drawing/2010/main">
                    <a14:imgLayer r:embed="rId14">
                      <a14:imgEffect>
                        <a14:saturation sat="346000"/>
                      </a14:imgEffect>
                      <a14:imgEffect>
                        <a14:brightnessContrast bright="-40000"/>
                      </a14:imgEffect>
                    </a14:imgLayer>
                  </a14:imgProps>
                </a:ext>
              </a:extLst>
            </a:blip>
            <a:stretch>
              <a:fillRect/>
            </a:stretch>
          </p:blipFill>
          <p:spPr>
            <a:xfrm>
              <a:off x="4424692" y="4282610"/>
              <a:ext cx="398530" cy="398530"/>
            </a:xfrm>
            <a:prstGeom prst="rect">
              <a:avLst/>
            </a:prstGeom>
          </p:spPr>
        </p:pic>
        <p:pic>
          <p:nvPicPr>
            <p:cNvPr id="40" name="Picture 39">
              <a:extLst>
                <a:ext uri="{FF2B5EF4-FFF2-40B4-BE49-F238E27FC236}">
                  <a16:creationId xmlns:a16="http://schemas.microsoft.com/office/drawing/2014/main" id="{BF3317B8-3B94-4A56-956D-6E0AB9DBC2CF}"/>
                </a:ext>
              </a:extLst>
            </p:cNvPr>
            <p:cNvPicPr>
              <a:picLocks noChangeAspect="1"/>
            </p:cNvPicPr>
            <p:nvPr/>
          </p:nvPicPr>
          <p:blipFill>
            <a:blip r:embed="rId15">
              <a:grayscl/>
            </a:blip>
            <a:stretch>
              <a:fillRect/>
            </a:stretch>
          </p:blipFill>
          <p:spPr>
            <a:xfrm>
              <a:off x="6825812" y="4282610"/>
              <a:ext cx="430184" cy="430184"/>
            </a:xfrm>
            <a:prstGeom prst="rect">
              <a:avLst/>
            </a:prstGeom>
          </p:spPr>
        </p:pic>
      </p:grpSp>
      <p:grpSp>
        <p:nvGrpSpPr>
          <p:cNvPr id="41" name="Group 40">
            <a:extLst>
              <a:ext uri="{FF2B5EF4-FFF2-40B4-BE49-F238E27FC236}">
                <a16:creationId xmlns:a16="http://schemas.microsoft.com/office/drawing/2014/main" id="{D7DC298B-7208-421F-8344-9961F0757B2A}"/>
              </a:ext>
            </a:extLst>
          </p:cNvPr>
          <p:cNvGrpSpPr/>
          <p:nvPr/>
        </p:nvGrpSpPr>
        <p:grpSpPr>
          <a:xfrm>
            <a:off x="2818307" y="1347476"/>
            <a:ext cx="2716384" cy="1549452"/>
            <a:chOff x="3466864" y="2429601"/>
            <a:chExt cx="4540774" cy="2590102"/>
          </a:xfrm>
        </p:grpSpPr>
        <p:sp>
          <p:nvSpPr>
            <p:cNvPr id="42" name="Freeform 128">
              <a:extLst>
                <a:ext uri="{FF2B5EF4-FFF2-40B4-BE49-F238E27FC236}">
                  <a16:creationId xmlns:a16="http://schemas.microsoft.com/office/drawing/2014/main" id="{5E3A35FE-7B1F-40A7-9E55-AB053B8566B1}"/>
                </a:ext>
              </a:extLst>
            </p:cNvPr>
            <p:cNvSpPr>
              <a:spLocks noChangeAspect="1"/>
            </p:cNvSpPr>
            <p:nvPr/>
          </p:nvSpPr>
          <p:spPr bwMode="black">
            <a:xfrm>
              <a:off x="3466864" y="2429601"/>
              <a:ext cx="4540774" cy="2590102"/>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bg1">
                <a:lumMod val="95000"/>
              </a:schemeClr>
            </a:solidFill>
            <a:ln w="12700">
              <a:solidFill>
                <a:schemeClr val="accent1"/>
              </a:solidFill>
            </a:ln>
            <a:extLst/>
          </p:spPr>
          <p:style>
            <a:lnRef idx="2">
              <a:schemeClr val="accent1">
                <a:shade val="50000"/>
              </a:schemeClr>
            </a:lnRef>
            <a:fillRef idx="1">
              <a:schemeClr val="accent1"/>
            </a:fillRef>
            <a:effectRef idx="0">
              <a:schemeClr val="accent1"/>
            </a:effectRef>
            <a:fontRef idx="minor">
              <a:schemeClr val="lt1"/>
            </a:fontRef>
          </p:style>
          <p:txBody>
            <a:bodyPr vert="horz" wrap="square" lIns="67214" tIns="33607" rIns="67214" bIns="33607" numCol="1" anchor="t" anchorCtr="0" compatLnSpc="1">
              <a:prstTxWarp prst="textNoShape">
                <a:avLst/>
              </a:prstTxWarp>
            </a:bodyPr>
            <a:lstStyle/>
            <a:p>
              <a:pPr defTabSz="685775" fontAlgn="auto">
                <a:spcBef>
                  <a:spcPts val="0"/>
                </a:spcBef>
                <a:spcAft>
                  <a:spcPts val="0"/>
                </a:spcAft>
                <a:defRPr/>
              </a:pPr>
              <a:endParaRPr lang="en-US" sz="1200" b="0">
                <a:solidFill>
                  <a:srgbClr val="0078D7"/>
                </a:solidFill>
                <a:latin typeface="Segoe UI Semibold" panose="020B0702040204020203" pitchFamily="34" charset="0"/>
                <a:cs typeface="Segoe UI Semibold" panose="020B0702040204020203" pitchFamily="34" charset="0"/>
              </a:endParaRPr>
            </a:p>
          </p:txBody>
        </p:sp>
        <p:sp>
          <p:nvSpPr>
            <p:cNvPr id="43" name="TextBox 42">
              <a:extLst>
                <a:ext uri="{FF2B5EF4-FFF2-40B4-BE49-F238E27FC236}">
                  <a16:creationId xmlns:a16="http://schemas.microsoft.com/office/drawing/2014/main" id="{BB3D8FCC-2EFF-477D-9BF1-EB80AEA4CDC1}"/>
                </a:ext>
              </a:extLst>
            </p:cNvPr>
            <p:cNvSpPr txBox="1"/>
            <p:nvPr/>
          </p:nvSpPr>
          <p:spPr>
            <a:xfrm>
              <a:off x="4666413" y="3142920"/>
              <a:ext cx="2047765" cy="432168"/>
            </a:xfrm>
            <a:prstGeom prst="rect">
              <a:avLst/>
            </a:prstGeom>
            <a:noFill/>
          </p:spPr>
          <p:txBody>
            <a:bodyPr wrap="none" rtlCol="0">
              <a:spAutoFit/>
            </a:bodyPr>
            <a:lstStyle/>
            <a:p>
              <a:pPr algn="ctr" defTabSz="685775" fontAlgn="auto">
                <a:lnSpc>
                  <a:spcPct val="90000"/>
                </a:lnSpc>
                <a:spcBef>
                  <a:spcPts val="0"/>
                </a:spcBef>
                <a:spcAft>
                  <a:spcPts val="0"/>
                </a:spcAft>
                <a:defRPr/>
              </a:pPr>
              <a:r>
                <a:rPr lang="en-US" sz="1200" b="0" spc="-37">
                  <a:solidFill>
                    <a:srgbClr val="0078D7"/>
                  </a:solidFill>
                  <a:latin typeface="Segoe UI Semibold" panose="020B0702040204020203" pitchFamily="34" charset="0"/>
                  <a:cs typeface="Segoe UI Semibold" panose="020B0702040204020203" pitchFamily="34" charset="0"/>
                </a:rPr>
                <a:t>Virtual Network</a:t>
              </a:r>
            </a:p>
          </p:txBody>
        </p:sp>
        <p:pic>
          <p:nvPicPr>
            <p:cNvPr id="44" name="VM">
              <a:extLst>
                <a:ext uri="{FF2B5EF4-FFF2-40B4-BE49-F238E27FC236}">
                  <a16:creationId xmlns:a16="http://schemas.microsoft.com/office/drawing/2014/main" id="{1601B865-9F21-4A18-9420-7EA323C03320}"/>
                </a:ext>
              </a:extLst>
            </p:cNvPr>
            <p:cNvPicPr>
              <a:picLocks noChangeAspect="1"/>
            </p:cNvPicPr>
            <p:nvPr/>
          </p:nvPicPr>
          <p:blipFill>
            <a:blip r:embed="rId3">
              <a:duotone>
                <a:schemeClr val="accent5">
                  <a:shade val="45000"/>
                  <a:satMod val="135000"/>
                </a:schemeClr>
                <a:prstClr val="white"/>
              </a:duotone>
              <a:extLst>
                <a:ext uri="{BEBA8EAE-BF5A-486C-A8C5-ECC9F3942E4B}">
                  <a14:imgProps xmlns:a14="http://schemas.microsoft.com/office/drawing/2010/main">
                    <a14:imgLayer r:embed="rId4">
                      <a14:imgEffect>
                        <a14:saturation sat="0"/>
                      </a14:imgEffect>
                      <a14:imgEffect>
                        <a14:brightnessContrast contrast="100000"/>
                      </a14:imgEffect>
                    </a14:imgLayer>
                  </a14:imgProps>
                </a:ext>
              </a:extLst>
            </a:blip>
            <a:stretch>
              <a:fillRect/>
            </a:stretch>
          </p:blipFill>
          <p:spPr>
            <a:xfrm>
              <a:off x="4879537" y="3709640"/>
              <a:ext cx="411480" cy="411480"/>
            </a:xfrm>
            <a:prstGeom prst="rect">
              <a:avLst/>
            </a:prstGeom>
          </p:spPr>
        </p:pic>
        <p:pic>
          <p:nvPicPr>
            <p:cNvPr id="45" name="Load Balancer">
              <a:extLst>
                <a:ext uri="{FF2B5EF4-FFF2-40B4-BE49-F238E27FC236}">
                  <a16:creationId xmlns:a16="http://schemas.microsoft.com/office/drawing/2014/main" id="{5C2B60C5-EA02-4F7F-A039-D4A8967CCEB6}"/>
                </a:ext>
              </a:extLst>
            </p:cNvPr>
            <p:cNvPicPr>
              <a:picLocks noChangeAspect="1"/>
            </p:cNvPicPr>
            <p:nvPr/>
          </p:nvPicPr>
          <p:blipFill>
            <a:blip r:embed="rId5">
              <a:duotone>
                <a:schemeClr val="accent5">
                  <a:shade val="45000"/>
                  <a:satMod val="135000"/>
                </a:schemeClr>
                <a:prstClr val="white"/>
              </a:duotone>
              <a:extLst>
                <a:ext uri="{BEBA8EAE-BF5A-486C-A8C5-ECC9F3942E4B}">
                  <a14:imgProps xmlns:a14="http://schemas.microsoft.com/office/drawing/2010/main">
                    <a14:imgLayer r:embed="rId6">
                      <a14:imgEffect>
                        <a14:saturation sat="0"/>
                      </a14:imgEffect>
                      <a14:imgEffect>
                        <a14:brightnessContrast contrast="100000"/>
                      </a14:imgEffect>
                    </a14:imgLayer>
                  </a14:imgProps>
                </a:ext>
              </a:extLst>
            </a:blip>
            <a:stretch>
              <a:fillRect/>
            </a:stretch>
          </p:blipFill>
          <p:spPr>
            <a:xfrm>
              <a:off x="5216432" y="4282610"/>
              <a:ext cx="411480" cy="411480"/>
            </a:xfrm>
            <a:prstGeom prst="rect">
              <a:avLst/>
            </a:prstGeom>
          </p:spPr>
        </p:pic>
        <p:pic>
          <p:nvPicPr>
            <p:cNvPr id="46" name="AppGW" descr="Image result for application gateway logo">
              <a:extLst>
                <a:ext uri="{FF2B5EF4-FFF2-40B4-BE49-F238E27FC236}">
                  <a16:creationId xmlns:a16="http://schemas.microsoft.com/office/drawing/2014/main" id="{70C74107-1CA2-4DB1-9B5B-39ADA716CD8A}"/>
                </a:ext>
              </a:extLst>
            </p:cNvPr>
            <p:cNvPicPr>
              <a:picLocks noChangeAspect="1" noChangeArrowheads="1"/>
            </p:cNvPicPr>
            <p:nvPr/>
          </p:nvPicPr>
          <p:blipFill rotWithShape="1">
            <a:blip r:embed="rId7">
              <a:duotone>
                <a:schemeClr val="accent5">
                  <a:shade val="45000"/>
                  <a:satMod val="135000"/>
                </a:schemeClr>
                <a:prstClr val="white"/>
              </a:duotone>
              <a:extLst>
                <a:ext uri="{BEBA8EAE-BF5A-486C-A8C5-ECC9F3942E4B}">
                  <a14:imgProps xmlns:a14="http://schemas.microsoft.com/office/drawing/2010/main">
                    <a14:imgLayer r:embed="rId8">
                      <a14:imgEffect>
                        <a14:saturation sat="0"/>
                      </a14:imgEffect>
                      <a14:imgEffect>
                        <a14:brightnessContrast contrast="100000"/>
                      </a14:imgEffect>
                    </a14:imgLayer>
                  </a14:imgProps>
                </a:ext>
                <a:ext uri="{28A0092B-C50C-407E-A947-70E740481C1C}">
                  <a14:useLocalDpi xmlns:a14="http://schemas.microsoft.com/office/drawing/2010/main" val="0"/>
                </a:ext>
              </a:extLst>
            </a:blip>
            <a:srcRect l="19193" r="20066"/>
            <a:stretch/>
          </p:blipFill>
          <p:spPr bwMode="auto">
            <a:xfrm>
              <a:off x="6459536" y="3698580"/>
              <a:ext cx="476063" cy="411480"/>
            </a:xfrm>
            <a:prstGeom prst="rect">
              <a:avLst/>
            </a:prstGeom>
            <a:extLst>
              <a:ext uri="{909E8E84-426E-40DD-AFC4-6F175D3DCCD1}">
                <a14:hiddenFill xmlns:a14="http://schemas.microsoft.com/office/drawing/2010/main">
                  <a:solidFill>
                    <a:srgbClr val="FFFFFF"/>
                  </a:solidFill>
                </a14:hiddenFill>
              </a:ext>
            </a:extLst>
          </p:spPr>
        </p:pic>
        <p:pic>
          <p:nvPicPr>
            <p:cNvPr id="47" name="Azure DNS">
              <a:extLst>
                <a:ext uri="{FF2B5EF4-FFF2-40B4-BE49-F238E27FC236}">
                  <a16:creationId xmlns:a16="http://schemas.microsoft.com/office/drawing/2014/main" id="{AC999600-16FE-4F75-9B40-2F051805701D}"/>
                </a:ext>
              </a:extLst>
            </p:cNvPr>
            <p:cNvPicPr>
              <a:picLocks noChangeAspect="1"/>
            </p:cNvPicPr>
            <p:nvPr/>
          </p:nvPicPr>
          <p:blipFill>
            <a:blip r:embed="rId9">
              <a:duotone>
                <a:schemeClr val="accent5">
                  <a:shade val="45000"/>
                  <a:satMod val="135000"/>
                </a:schemeClr>
                <a:prstClr val="white"/>
              </a:duotone>
              <a:extLst>
                <a:ext uri="{BEBA8EAE-BF5A-486C-A8C5-ECC9F3942E4B}">
                  <a14:imgProps xmlns:a14="http://schemas.microsoft.com/office/drawing/2010/main">
                    <a14:imgLayer r:embed="rId10">
                      <a14:imgEffect>
                        <a14:saturation sat="0"/>
                      </a14:imgEffect>
                      <a14:imgEffect>
                        <a14:brightnessContrast contrast="100000"/>
                      </a14:imgEffect>
                    </a14:imgLayer>
                  </a14:imgProps>
                </a:ext>
              </a:extLst>
            </a:blip>
            <a:stretch>
              <a:fillRect/>
            </a:stretch>
          </p:blipFill>
          <p:spPr>
            <a:xfrm>
              <a:off x="6021122" y="4282610"/>
              <a:ext cx="411480" cy="411480"/>
            </a:xfrm>
            <a:prstGeom prst="rect">
              <a:avLst/>
            </a:prstGeom>
          </p:spPr>
        </p:pic>
        <p:pic>
          <p:nvPicPr>
            <p:cNvPr id="48" name="WAF">
              <a:extLst>
                <a:ext uri="{FF2B5EF4-FFF2-40B4-BE49-F238E27FC236}">
                  <a16:creationId xmlns:a16="http://schemas.microsoft.com/office/drawing/2014/main" id="{A9E2A5F1-2BB1-43E1-BE20-F327DF42E2AC}"/>
                </a:ext>
              </a:extLst>
            </p:cNvPr>
            <p:cNvPicPr>
              <a:picLocks noChangeAspect="1"/>
            </p:cNvPicPr>
            <p:nvPr/>
          </p:nvPicPr>
          <p:blipFill>
            <a:blip r:embed="rId11">
              <a:duotone>
                <a:schemeClr val="accent5">
                  <a:shade val="45000"/>
                  <a:satMod val="135000"/>
                </a:schemeClr>
                <a:prstClr val="white"/>
              </a:duotone>
              <a:extLst>
                <a:ext uri="{BEBA8EAE-BF5A-486C-A8C5-ECC9F3942E4B}">
                  <a14:imgProps xmlns:a14="http://schemas.microsoft.com/office/drawing/2010/main">
                    <a14:imgLayer r:embed="rId12">
                      <a14:imgEffect>
                        <a14:saturation sat="0"/>
                      </a14:imgEffect>
                      <a14:imgEffect>
                        <a14:brightnessContrast contrast="100000"/>
                      </a14:imgEffect>
                    </a14:imgLayer>
                  </a14:imgProps>
                </a:ext>
              </a:extLst>
            </a:blip>
            <a:stretch>
              <a:fillRect/>
            </a:stretch>
          </p:blipFill>
          <p:spPr>
            <a:xfrm>
              <a:off x="5669536" y="3686214"/>
              <a:ext cx="411480" cy="411480"/>
            </a:xfrm>
            <a:prstGeom prst="rect">
              <a:avLst/>
            </a:prstGeom>
          </p:spPr>
        </p:pic>
        <p:pic>
          <p:nvPicPr>
            <p:cNvPr id="49" name="Picture 48">
              <a:extLst>
                <a:ext uri="{FF2B5EF4-FFF2-40B4-BE49-F238E27FC236}">
                  <a16:creationId xmlns:a16="http://schemas.microsoft.com/office/drawing/2014/main" id="{A259AA1E-161E-4C35-8268-8A6A2DE929DA}"/>
                </a:ext>
              </a:extLst>
            </p:cNvPr>
            <p:cNvPicPr>
              <a:picLocks noChangeAspect="1"/>
            </p:cNvPicPr>
            <p:nvPr/>
          </p:nvPicPr>
          <p:blipFill>
            <a:blip r:embed="rId13">
              <a:duotone>
                <a:prstClr val="black"/>
                <a:schemeClr val="accent5">
                  <a:tint val="45000"/>
                  <a:satMod val="400000"/>
                </a:schemeClr>
              </a:duotone>
              <a:extLst>
                <a:ext uri="{BEBA8EAE-BF5A-486C-A8C5-ECC9F3942E4B}">
                  <a14:imgProps xmlns:a14="http://schemas.microsoft.com/office/drawing/2010/main">
                    <a14:imgLayer r:embed="rId14">
                      <a14:imgEffect>
                        <a14:saturation sat="346000"/>
                      </a14:imgEffect>
                      <a14:imgEffect>
                        <a14:brightnessContrast bright="-40000"/>
                      </a14:imgEffect>
                    </a14:imgLayer>
                  </a14:imgProps>
                </a:ext>
              </a:extLst>
            </a:blip>
            <a:stretch>
              <a:fillRect/>
            </a:stretch>
          </p:blipFill>
          <p:spPr>
            <a:xfrm>
              <a:off x="4424692" y="4282610"/>
              <a:ext cx="398530" cy="398530"/>
            </a:xfrm>
            <a:prstGeom prst="rect">
              <a:avLst/>
            </a:prstGeom>
          </p:spPr>
        </p:pic>
        <p:pic>
          <p:nvPicPr>
            <p:cNvPr id="50" name="Picture 49">
              <a:extLst>
                <a:ext uri="{FF2B5EF4-FFF2-40B4-BE49-F238E27FC236}">
                  <a16:creationId xmlns:a16="http://schemas.microsoft.com/office/drawing/2014/main" id="{BE1BC0EA-A632-4851-A6E4-655137BA2CE2}"/>
                </a:ext>
              </a:extLst>
            </p:cNvPr>
            <p:cNvPicPr>
              <a:picLocks noChangeAspect="1"/>
            </p:cNvPicPr>
            <p:nvPr/>
          </p:nvPicPr>
          <p:blipFill>
            <a:blip r:embed="rId15">
              <a:grayscl/>
            </a:blip>
            <a:stretch>
              <a:fillRect/>
            </a:stretch>
          </p:blipFill>
          <p:spPr>
            <a:xfrm>
              <a:off x="6825812" y="4282610"/>
              <a:ext cx="430184" cy="430184"/>
            </a:xfrm>
            <a:prstGeom prst="rect">
              <a:avLst/>
            </a:prstGeom>
          </p:spPr>
        </p:pic>
      </p:grpSp>
      <p:grpSp>
        <p:nvGrpSpPr>
          <p:cNvPr id="51" name="Group 50">
            <a:extLst>
              <a:ext uri="{FF2B5EF4-FFF2-40B4-BE49-F238E27FC236}">
                <a16:creationId xmlns:a16="http://schemas.microsoft.com/office/drawing/2014/main" id="{CACDCBDE-389F-44E8-9882-6BD9B8AA4590}"/>
              </a:ext>
            </a:extLst>
          </p:cNvPr>
          <p:cNvGrpSpPr/>
          <p:nvPr/>
        </p:nvGrpSpPr>
        <p:grpSpPr>
          <a:xfrm>
            <a:off x="6029804" y="1244718"/>
            <a:ext cx="2716384" cy="1549452"/>
            <a:chOff x="3466864" y="2429601"/>
            <a:chExt cx="4540774" cy="2590102"/>
          </a:xfrm>
        </p:grpSpPr>
        <p:sp>
          <p:nvSpPr>
            <p:cNvPr id="52" name="Freeform 128">
              <a:extLst>
                <a:ext uri="{FF2B5EF4-FFF2-40B4-BE49-F238E27FC236}">
                  <a16:creationId xmlns:a16="http://schemas.microsoft.com/office/drawing/2014/main" id="{5342A80C-9651-49A2-B8D9-B8FFD775DD1E}"/>
                </a:ext>
              </a:extLst>
            </p:cNvPr>
            <p:cNvSpPr>
              <a:spLocks noChangeAspect="1"/>
            </p:cNvSpPr>
            <p:nvPr/>
          </p:nvSpPr>
          <p:spPr bwMode="black">
            <a:xfrm>
              <a:off x="3466864" y="2429601"/>
              <a:ext cx="4540774" cy="2590102"/>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bg1">
                <a:lumMod val="95000"/>
              </a:schemeClr>
            </a:solidFill>
            <a:ln w="12700">
              <a:solidFill>
                <a:schemeClr val="accent1"/>
              </a:solidFill>
            </a:ln>
            <a:extLst/>
          </p:spPr>
          <p:style>
            <a:lnRef idx="2">
              <a:schemeClr val="accent1">
                <a:shade val="50000"/>
              </a:schemeClr>
            </a:lnRef>
            <a:fillRef idx="1">
              <a:schemeClr val="accent1"/>
            </a:fillRef>
            <a:effectRef idx="0">
              <a:schemeClr val="accent1"/>
            </a:effectRef>
            <a:fontRef idx="minor">
              <a:schemeClr val="lt1"/>
            </a:fontRef>
          </p:style>
          <p:txBody>
            <a:bodyPr vert="horz" wrap="square" lIns="67214" tIns="33607" rIns="67214" bIns="33607" numCol="1" anchor="t" anchorCtr="0" compatLnSpc="1">
              <a:prstTxWarp prst="textNoShape">
                <a:avLst/>
              </a:prstTxWarp>
            </a:bodyPr>
            <a:lstStyle/>
            <a:p>
              <a:pPr defTabSz="685775" fontAlgn="auto">
                <a:spcBef>
                  <a:spcPts val="0"/>
                </a:spcBef>
                <a:spcAft>
                  <a:spcPts val="0"/>
                </a:spcAft>
                <a:defRPr/>
              </a:pPr>
              <a:endParaRPr lang="en-US" sz="1200" b="0">
                <a:solidFill>
                  <a:srgbClr val="0078D7"/>
                </a:solidFill>
                <a:latin typeface="Segoe UI Semibold" panose="020B0702040204020203" pitchFamily="34" charset="0"/>
                <a:cs typeface="Segoe UI Semibold" panose="020B0702040204020203" pitchFamily="34" charset="0"/>
              </a:endParaRPr>
            </a:p>
          </p:txBody>
        </p:sp>
        <p:sp>
          <p:nvSpPr>
            <p:cNvPr id="53" name="TextBox 52">
              <a:extLst>
                <a:ext uri="{FF2B5EF4-FFF2-40B4-BE49-F238E27FC236}">
                  <a16:creationId xmlns:a16="http://schemas.microsoft.com/office/drawing/2014/main" id="{6906A45D-514A-404E-9275-9A0F1584F199}"/>
                </a:ext>
              </a:extLst>
            </p:cNvPr>
            <p:cNvSpPr txBox="1"/>
            <p:nvPr/>
          </p:nvSpPr>
          <p:spPr>
            <a:xfrm>
              <a:off x="4666413" y="3142920"/>
              <a:ext cx="2047765" cy="432168"/>
            </a:xfrm>
            <a:prstGeom prst="rect">
              <a:avLst/>
            </a:prstGeom>
            <a:noFill/>
          </p:spPr>
          <p:txBody>
            <a:bodyPr wrap="none" rtlCol="0">
              <a:spAutoFit/>
            </a:bodyPr>
            <a:lstStyle/>
            <a:p>
              <a:pPr algn="ctr" defTabSz="685775" fontAlgn="auto">
                <a:lnSpc>
                  <a:spcPct val="90000"/>
                </a:lnSpc>
                <a:spcBef>
                  <a:spcPts val="0"/>
                </a:spcBef>
                <a:spcAft>
                  <a:spcPts val="0"/>
                </a:spcAft>
                <a:defRPr/>
              </a:pPr>
              <a:r>
                <a:rPr lang="en-US" sz="1200" b="0" spc="-37">
                  <a:solidFill>
                    <a:srgbClr val="0078D7"/>
                  </a:solidFill>
                  <a:latin typeface="Segoe UI Semibold" panose="020B0702040204020203" pitchFamily="34" charset="0"/>
                  <a:cs typeface="Segoe UI Semibold" panose="020B0702040204020203" pitchFamily="34" charset="0"/>
                </a:rPr>
                <a:t>Virtual Network</a:t>
              </a:r>
            </a:p>
          </p:txBody>
        </p:sp>
        <p:pic>
          <p:nvPicPr>
            <p:cNvPr id="54" name="VM">
              <a:extLst>
                <a:ext uri="{FF2B5EF4-FFF2-40B4-BE49-F238E27FC236}">
                  <a16:creationId xmlns:a16="http://schemas.microsoft.com/office/drawing/2014/main" id="{C81A8AD8-8984-4750-9459-5DBD689781A9}"/>
                </a:ext>
              </a:extLst>
            </p:cNvPr>
            <p:cNvPicPr>
              <a:picLocks noChangeAspect="1"/>
            </p:cNvPicPr>
            <p:nvPr/>
          </p:nvPicPr>
          <p:blipFill>
            <a:blip r:embed="rId3">
              <a:duotone>
                <a:schemeClr val="accent5">
                  <a:shade val="45000"/>
                  <a:satMod val="135000"/>
                </a:schemeClr>
                <a:prstClr val="white"/>
              </a:duotone>
              <a:extLst>
                <a:ext uri="{BEBA8EAE-BF5A-486C-A8C5-ECC9F3942E4B}">
                  <a14:imgProps xmlns:a14="http://schemas.microsoft.com/office/drawing/2010/main">
                    <a14:imgLayer r:embed="rId4">
                      <a14:imgEffect>
                        <a14:saturation sat="0"/>
                      </a14:imgEffect>
                      <a14:imgEffect>
                        <a14:brightnessContrast contrast="100000"/>
                      </a14:imgEffect>
                    </a14:imgLayer>
                  </a14:imgProps>
                </a:ext>
              </a:extLst>
            </a:blip>
            <a:stretch>
              <a:fillRect/>
            </a:stretch>
          </p:blipFill>
          <p:spPr>
            <a:xfrm>
              <a:off x="4879537" y="3709640"/>
              <a:ext cx="411480" cy="411480"/>
            </a:xfrm>
            <a:prstGeom prst="rect">
              <a:avLst/>
            </a:prstGeom>
          </p:spPr>
        </p:pic>
        <p:pic>
          <p:nvPicPr>
            <p:cNvPr id="55" name="Load Balancer">
              <a:extLst>
                <a:ext uri="{FF2B5EF4-FFF2-40B4-BE49-F238E27FC236}">
                  <a16:creationId xmlns:a16="http://schemas.microsoft.com/office/drawing/2014/main" id="{25D340F7-87B9-4BC6-B06D-83700F6F65AD}"/>
                </a:ext>
              </a:extLst>
            </p:cNvPr>
            <p:cNvPicPr>
              <a:picLocks noChangeAspect="1"/>
            </p:cNvPicPr>
            <p:nvPr/>
          </p:nvPicPr>
          <p:blipFill>
            <a:blip r:embed="rId5">
              <a:duotone>
                <a:schemeClr val="accent5">
                  <a:shade val="45000"/>
                  <a:satMod val="135000"/>
                </a:schemeClr>
                <a:prstClr val="white"/>
              </a:duotone>
              <a:extLst>
                <a:ext uri="{BEBA8EAE-BF5A-486C-A8C5-ECC9F3942E4B}">
                  <a14:imgProps xmlns:a14="http://schemas.microsoft.com/office/drawing/2010/main">
                    <a14:imgLayer r:embed="rId6">
                      <a14:imgEffect>
                        <a14:saturation sat="0"/>
                      </a14:imgEffect>
                      <a14:imgEffect>
                        <a14:brightnessContrast contrast="100000"/>
                      </a14:imgEffect>
                    </a14:imgLayer>
                  </a14:imgProps>
                </a:ext>
              </a:extLst>
            </a:blip>
            <a:stretch>
              <a:fillRect/>
            </a:stretch>
          </p:blipFill>
          <p:spPr>
            <a:xfrm>
              <a:off x="5216432" y="4282610"/>
              <a:ext cx="411480" cy="411480"/>
            </a:xfrm>
            <a:prstGeom prst="rect">
              <a:avLst/>
            </a:prstGeom>
          </p:spPr>
        </p:pic>
        <p:pic>
          <p:nvPicPr>
            <p:cNvPr id="56" name="AppGW" descr="Image result for application gateway logo">
              <a:extLst>
                <a:ext uri="{FF2B5EF4-FFF2-40B4-BE49-F238E27FC236}">
                  <a16:creationId xmlns:a16="http://schemas.microsoft.com/office/drawing/2014/main" id="{3363ECCB-8051-4CF1-9D62-1CECB5BE16F8}"/>
                </a:ext>
              </a:extLst>
            </p:cNvPr>
            <p:cNvPicPr>
              <a:picLocks noChangeAspect="1" noChangeArrowheads="1"/>
            </p:cNvPicPr>
            <p:nvPr/>
          </p:nvPicPr>
          <p:blipFill rotWithShape="1">
            <a:blip r:embed="rId7">
              <a:duotone>
                <a:schemeClr val="accent5">
                  <a:shade val="45000"/>
                  <a:satMod val="135000"/>
                </a:schemeClr>
                <a:prstClr val="white"/>
              </a:duotone>
              <a:extLst>
                <a:ext uri="{BEBA8EAE-BF5A-486C-A8C5-ECC9F3942E4B}">
                  <a14:imgProps xmlns:a14="http://schemas.microsoft.com/office/drawing/2010/main">
                    <a14:imgLayer r:embed="rId8">
                      <a14:imgEffect>
                        <a14:saturation sat="0"/>
                      </a14:imgEffect>
                      <a14:imgEffect>
                        <a14:brightnessContrast contrast="100000"/>
                      </a14:imgEffect>
                    </a14:imgLayer>
                  </a14:imgProps>
                </a:ext>
                <a:ext uri="{28A0092B-C50C-407E-A947-70E740481C1C}">
                  <a14:useLocalDpi xmlns:a14="http://schemas.microsoft.com/office/drawing/2010/main" val="0"/>
                </a:ext>
              </a:extLst>
            </a:blip>
            <a:srcRect l="19193" r="20066"/>
            <a:stretch/>
          </p:blipFill>
          <p:spPr bwMode="auto">
            <a:xfrm>
              <a:off x="6459536" y="3698580"/>
              <a:ext cx="476063" cy="411480"/>
            </a:xfrm>
            <a:prstGeom prst="rect">
              <a:avLst/>
            </a:prstGeom>
            <a:extLst>
              <a:ext uri="{909E8E84-426E-40DD-AFC4-6F175D3DCCD1}">
                <a14:hiddenFill xmlns:a14="http://schemas.microsoft.com/office/drawing/2010/main">
                  <a:solidFill>
                    <a:srgbClr val="FFFFFF"/>
                  </a:solidFill>
                </a14:hiddenFill>
              </a:ext>
            </a:extLst>
          </p:spPr>
        </p:pic>
        <p:pic>
          <p:nvPicPr>
            <p:cNvPr id="57" name="Azure DNS">
              <a:extLst>
                <a:ext uri="{FF2B5EF4-FFF2-40B4-BE49-F238E27FC236}">
                  <a16:creationId xmlns:a16="http://schemas.microsoft.com/office/drawing/2014/main" id="{BC59FCF9-C003-444A-B273-790462091524}"/>
                </a:ext>
              </a:extLst>
            </p:cNvPr>
            <p:cNvPicPr>
              <a:picLocks noChangeAspect="1"/>
            </p:cNvPicPr>
            <p:nvPr/>
          </p:nvPicPr>
          <p:blipFill>
            <a:blip r:embed="rId9">
              <a:duotone>
                <a:schemeClr val="accent5">
                  <a:shade val="45000"/>
                  <a:satMod val="135000"/>
                </a:schemeClr>
                <a:prstClr val="white"/>
              </a:duotone>
              <a:extLst>
                <a:ext uri="{BEBA8EAE-BF5A-486C-A8C5-ECC9F3942E4B}">
                  <a14:imgProps xmlns:a14="http://schemas.microsoft.com/office/drawing/2010/main">
                    <a14:imgLayer r:embed="rId10">
                      <a14:imgEffect>
                        <a14:saturation sat="0"/>
                      </a14:imgEffect>
                      <a14:imgEffect>
                        <a14:brightnessContrast contrast="100000"/>
                      </a14:imgEffect>
                    </a14:imgLayer>
                  </a14:imgProps>
                </a:ext>
              </a:extLst>
            </a:blip>
            <a:stretch>
              <a:fillRect/>
            </a:stretch>
          </p:blipFill>
          <p:spPr>
            <a:xfrm>
              <a:off x="6021122" y="4282610"/>
              <a:ext cx="411480" cy="411480"/>
            </a:xfrm>
            <a:prstGeom prst="rect">
              <a:avLst/>
            </a:prstGeom>
          </p:spPr>
        </p:pic>
        <p:pic>
          <p:nvPicPr>
            <p:cNvPr id="58" name="WAF">
              <a:extLst>
                <a:ext uri="{FF2B5EF4-FFF2-40B4-BE49-F238E27FC236}">
                  <a16:creationId xmlns:a16="http://schemas.microsoft.com/office/drawing/2014/main" id="{066D3605-38BC-4FF3-B13E-836B64C0B108}"/>
                </a:ext>
              </a:extLst>
            </p:cNvPr>
            <p:cNvPicPr>
              <a:picLocks noChangeAspect="1"/>
            </p:cNvPicPr>
            <p:nvPr/>
          </p:nvPicPr>
          <p:blipFill>
            <a:blip r:embed="rId11">
              <a:duotone>
                <a:schemeClr val="accent5">
                  <a:shade val="45000"/>
                  <a:satMod val="135000"/>
                </a:schemeClr>
                <a:prstClr val="white"/>
              </a:duotone>
              <a:extLst>
                <a:ext uri="{BEBA8EAE-BF5A-486C-A8C5-ECC9F3942E4B}">
                  <a14:imgProps xmlns:a14="http://schemas.microsoft.com/office/drawing/2010/main">
                    <a14:imgLayer r:embed="rId12">
                      <a14:imgEffect>
                        <a14:saturation sat="0"/>
                      </a14:imgEffect>
                      <a14:imgEffect>
                        <a14:brightnessContrast contrast="100000"/>
                      </a14:imgEffect>
                    </a14:imgLayer>
                  </a14:imgProps>
                </a:ext>
              </a:extLst>
            </a:blip>
            <a:stretch>
              <a:fillRect/>
            </a:stretch>
          </p:blipFill>
          <p:spPr>
            <a:xfrm>
              <a:off x="5669536" y="3686214"/>
              <a:ext cx="411480" cy="411480"/>
            </a:xfrm>
            <a:prstGeom prst="rect">
              <a:avLst/>
            </a:prstGeom>
          </p:spPr>
        </p:pic>
        <p:pic>
          <p:nvPicPr>
            <p:cNvPr id="59" name="Picture 58">
              <a:extLst>
                <a:ext uri="{FF2B5EF4-FFF2-40B4-BE49-F238E27FC236}">
                  <a16:creationId xmlns:a16="http://schemas.microsoft.com/office/drawing/2014/main" id="{68C80A81-3B6E-4E2E-9EAE-7C252BF2B9BF}"/>
                </a:ext>
              </a:extLst>
            </p:cNvPr>
            <p:cNvPicPr>
              <a:picLocks noChangeAspect="1"/>
            </p:cNvPicPr>
            <p:nvPr/>
          </p:nvPicPr>
          <p:blipFill>
            <a:blip r:embed="rId13">
              <a:duotone>
                <a:prstClr val="black"/>
                <a:schemeClr val="accent5">
                  <a:tint val="45000"/>
                  <a:satMod val="400000"/>
                </a:schemeClr>
              </a:duotone>
              <a:extLst>
                <a:ext uri="{BEBA8EAE-BF5A-486C-A8C5-ECC9F3942E4B}">
                  <a14:imgProps xmlns:a14="http://schemas.microsoft.com/office/drawing/2010/main">
                    <a14:imgLayer r:embed="rId14">
                      <a14:imgEffect>
                        <a14:saturation sat="346000"/>
                      </a14:imgEffect>
                      <a14:imgEffect>
                        <a14:brightnessContrast bright="-40000"/>
                      </a14:imgEffect>
                    </a14:imgLayer>
                  </a14:imgProps>
                </a:ext>
              </a:extLst>
            </a:blip>
            <a:stretch>
              <a:fillRect/>
            </a:stretch>
          </p:blipFill>
          <p:spPr>
            <a:xfrm>
              <a:off x="4424692" y="4282610"/>
              <a:ext cx="398530" cy="398530"/>
            </a:xfrm>
            <a:prstGeom prst="rect">
              <a:avLst/>
            </a:prstGeom>
          </p:spPr>
        </p:pic>
        <p:pic>
          <p:nvPicPr>
            <p:cNvPr id="60" name="Picture 59">
              <a:extLst>
                <a:ext uri="{FF2B5EF4-FFF2-40B4-BE49-F238E27FC236}">
                  <a16:creationId xmlns:a16="http://schemas.microsoft.com/office/drawing/2014/main" id="{525BF2C7-49EB-46BD-A725-A3D669934457}"/>
                </a:ext>
              </a:extLst>
            </p:cNvPr>
            <p:cNvPicPr>
              <a:picLocks noChangeAspect="1"/>
            </p:cNvPicPr>
            <p:nvPr/>
          </p:nvPicPr>
          <p:blipFill>
            <a:blip r:embed="rId15">
              <a:grayscl/>
            </a:blip>
            <a:stretch>
              <a:fillRect/>
            </a:stretch>
          </p:blipFill>
          <p:spPr>
            <a:xfrm>
              <a:off x="6825812" y="4282610"/>
              <a:ext cx="430184" cy="430184"/>
            </a:xfrm>
            <a:prstGeom prst="rect">
              <a:avLst/>
            </a:prstGeom>
          </p:spPr>
        </p:pic>
      </p:grpSp>
      <p:grpSp>
        <p:nvGrpSpPr>
          <p:cNvPr id="61" name="Group 60">
            <a:extLst>
              <a:ext uri="{FF2B5EF4-FFF2-40B4-BE49-F238E27FC236}">
                <a16:creationId xmlns:a16="http://schemas.microsoft.com/office/drawing/2014/main" id="{7F85CEC8-A885-4B69-935A-C90D1A487FE9}"/>
              </a:ext>
            </a:extLst>
          </p:cNvPr>
          <p:cNvGrpSpPr/>
          <p:nvPr/>
        </p:nvGrpSpPr>
        <p:grpSpPr>
          <a:xfrm>
            <a:off x="2886084" y="4316483"/>
            <a:ext cx="2716384" cy="1549452"/>
            <a:chOff x="3466864" y="2429601"/>
            <a:chExt cx="4540774" cy="2590102"/>
          </a:xfrm>
        </p:grpSpPr>
        <p:sp>
          <p:nvSpPr>
            <p:cNvPr id="62" name="Freeform 128">
              <a:extLst>
                <a:ext uri="{FF2B5EF4-FFF2-40B4-BE49-F238E27FC236}">
                  <a16:creationId xmlns:a16="http://schemas.microsoft.com/office/drawing/2014/main" id="{0C22B315-6D8C-46A7-ADAE-D734B36D5327}"/>
                </a:ext>
              </a:extLst>
            </p:cNvPr>
            <p:cNvSpPr>
              <a:spLocks noChangeAspect="1"/>
            </p:cNvSpPr>
            <p:nvPr/>
          </p:nvSpPr>
          <p:spPr bwMode="black">
            <a:xfrm>
              <a:off x="3466864" y="2429601"/>
              <a:ext cx="4540774" cy="2590102"/>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bg1">
                <a:lumMod val="95000"/>
              </a:schemeClr>
            </a:solidFill>
            <a:ln w="12700">
              <a:solidFill>
                <a:schemeClr val="accent1"/>
              </a:solidFill>
            </a:ln>
            <a:extLst/>
          </p:spPr>
          <p:style>
            <a:lnRef idx="2">
              <a:schemeClr val="accent1">
                <a:shade val="50000"/>
              </a:schemeClr>
            </a:lnRef>
            <a:fillRef idx="1">
              <a:schemeClr val="accent1"/>
            </a:fillRef>
            <a:effectRef idx="0">
              <a:schemeClr val="accent1"/>
            </a:effectRef>
            <a:fontRef idx="minor">
              <a:schemeClr val="lt1"/>
            </a:fontRef>
          </p:style>
          <p:txBody>
            <a:bodyPr vert="horz" wrap="square" lIns="67214" tIns="33607" rIns="67214" bIns="33607" numCol="1" anchor="t" anchorCtr="0" compatLnSpc="1">
              <a:prstTxWarp prst="textNoShape">
                <a:avLst/>
              </a:prstTxWarp>
            </a:bodyPr>
            <a:lstStyle/>
            <a:p>
              <a:pPr defTabSz="685775" fontAlgn="auto">
                <a:spcBef>
                  <a:spcPts val="0"/>
                </a:spcBef>
                <a:spcAft>
                  <a:spcPts val="0"/>
                </a:spcAft>
                <a:defRPr/>
              </a:pPr>
              <a:endParaRPr lang="en-US" sz="1200" b="0">
                <a:solidFill>
                  <a:srgbClr val="0078D7"/>
                </a:solidFill>
                <a:latin typeface="Segoe UI Semibold" panose="020B0702040204020203" pitchFamily="34" charset="0"/>
                <a:cs typeface="Segoe UI Semibold" panose="020B0702040204020203" pitchFamily="34" charset="0"/>
              </a:endParaRPr>
            </a:p>
          </p:txBody>
        </p:sp>
        <p:sp>
          <p:nvSpPr>
            <p:cNvPr id="63" name="TextBox 62">
              <a:extLst>
                <a:ext uri="{FF2B5EF4-FFF2-40B4-BE49-F238E27FC236}">
                  <a16:creationId xmlns:a16="http://schemas.microsoft.com/office/drawing/2014/main" id="{F66C391F-E666-4830-8949-0A37FE8B97B2}"/>
                </a:ext>
              </a:extLst>
            </p:cNvPr>
            <p:cNvSpPr txBox="1"/>
            <p:nvPr/>
          </p:nvSpPr>
          <p:spPr>
            <a:xfrm>
              <a:off x="4666413" y="3142920"/>
              <a:ext cx="2047765" cy="432168"/>
            </a:xfrm>
            <a:prstGeom prst="rect">
              <a:avLst/>
            </a:prstGeom>
            <a:noFill/>
          </p:spPr>
          <p:txBody>
            <a:bodyPr wrap="none" rtlCol="0">
              <a:spAutoFit/>
            </a:bodyPr>
            <a:lstStyle/>
            <a:p>
              <a:pPr algn="ctr" defTabSz="685775" fontAlgn="auto">
                <a:lnSpc>
                  <a:spcPct val="90000"/>
                </a:lnSpc>
                <a:spcBef>
                  <a:spcPts val="0"/>
                </a:spcBef>
                <a:spcAft>
                  <a:spcPts val="0"/>
                </a:spcAft>
                <a:defRPr/>
              </a:pPr>
              <a:r>
                <a:rPr lang="en-US" sz="1200" b="0" spc="-37">
                  <a:solidFill>
                    <a:srgbClr val="0078D7"/>
                  </a:solidFill>
                  <a:latin typeface="Segoe UI Semibold" panose="020B0702040204020203" pitchFamily="34" charset="0"/>
                  <a:cs typeface="Segoe UI Semibold" panose="020B0702040204020203" pitchFamily="34" charset="0"/>
                </a:rPr>
                <a:t>Virtual Network</a:t>
              </a:r>
            </a:p>
          </p:txBody>
        </p:sp>
        <p:pic>
          <p:nvPicPr>
            <p:cNvPr id="64" name="VM">
              <a:extLst>
                <a:ext uri="{FF2B5EF4-FFF2-40B4-BE49-F238E27FC236}">
                  <a16:creationId xmlns:a16="http://schemas.microsoft.com/office/drawing/2014/main" id="{5BDED1D7-F00E-4F21-A8C8-88DDCD8098EB}"/>
                </a:ext>
              </a:extLst>
            </p:cNvPr>
            <p:cNvPicPr>
              <a:picLocks noChangeAspect="1"/>
            </p:cNvPicPr>
            <p:nvPr/>
          </p:nvPicPr>
          <p:blipFill>
            <a:blip r:embed="rId3">
              <a:duotone>
                <a:schemeClr val="accent5">
                  <a:shade val="45000"/>
                  <a:satMod val="135000"/>
                </a:schemeClr>
                <a:prstClr val="white"/>
              </a:duotone>
              <a:extLst>
                <a:ext uri="{BEBA8EAE-BF5A-486C-A8C5-ECC9F3942E4B}">
                  <a14:imgProps xmlns:a14="http://schemas.microsoft.com/office/drawing/2010/main">
                    <a14:imgLayer r:embed="rId4">
                      <a14:imgEffect>
                        <a14:saturation sat="0"/>
                      </a14:imgEffect>
                      <a14:imgEffect>
                        <a14:brightnessContrast contrast="100000"/>
                      </a14:imgEffect>
                    </a14:imgLayer>
                  </a14:imgProps>
                </a:ext>
              </a:extLst>
            </a:blip>
            <a:stretch>
              <a:fillRect/>
            </a:stretch>
          </p:blipFill>
          <p:spPr>
            <a:xfrm>
              <a:off x="4879537" y="3709640"/>
              <a:ext cx="411480" cy="411480"/>
            </a:xfrm>
            <a:prstGeom prst="rect">
              <a:avLst/>
            </a:prstGeom>
          </p:spPr>
        </p:pic>
        <p:pic>
          <p:nvPicPr>
            <p:cNvPr id="65" name="Load Balancer">
              <a:extLst>
                <a:ext uri="{FF2B5EF4-FFF2-40B4-BE49-F238E27FC236}">
                  <a16:creationId xmlns:a16="http://schemas.microsoft.com/office/drawing/2014/main" id="{63BDBDB4-DCAB-4736-944E-D280A12F52B9}"/>
                </a:ext>
              </a:extLst>
            </p:cNvPr>
            <p:cNvPicPr>
              <a:picLocks noChangeAspect="1"/>
            </p:cNvPicPr>
            <p:nvPr/>
          </p:nvPicPr>
          <p:blipFill>
            <a:blip r:embed="rId5">
              <a:duotone>
                <a:schemeClr val="accent5">
                  <a:shade val="45000"/>
                  <a:satMod val="135000"/>
                </a:schemeClr>
                <a:prstClr val="white"/>
              </a:duotone>
              <a:extLst>
                <a:ext uri="{BEBA8EAE-BF5A-486C-A8C5-ECC9F3942E4B}">
                  <a14:imgProps xmlns:a14="http://schemas.microsoft.com/office/drawing/2010/main">
                    <a14:imgLayer r:embed="rId6">
                      <a14:imgEffect>
                        <a14:saturation sat="0"/>
                      </a14:imgEffect>
                      <a14:imgEffect>
                        <a14:brightnessContrast contrast="100000"/>
                      </a14:imgEffect>
                    </a14:imgLayer>
                  </a14:imgProps>
                </a:ext>
              </a:extLst>
            </a:blip>
            <a:stretch>
              <a:fillRect/>
            </a:stretch>
          </p:blipFill>
          <p:spPr>
            <a:xfrm>
              <a:off x="5216432" y="4282610"/>
              <a:ext cx="411480" cy="411480"/>
            </a:xfrm>
            <a:prstGeom prst="rect">
              <a:avLst/>
            </a:prstGeom>
          </p:spPr>
        </p:pic>
        <p:pic>
          <p:nvPicPr>
            <p:cNvPr id="66" name="AppGW" descr="Image result for application gateway logo">
              <a:extLst>
                <a:ext uri="{FF2B5EF4-FFF2-40B4-BE49-F238E27FC236}">
                  <a16:creationId xmlns:a16="http://schemas.microsoft.com/office/drawing/2014/main" id="{77EB3D9C-CD13-4E31-9A72-88B2F1C54196}"/>
                </a:ext>
              </a:extLst>
            </p:cNvPr>
            <p:cNvPicPr>
              <a:picLocks noChangeAspect="1" noChangeArrowheads="1"/>
            </p:cNvPicPr>
            <p:nvPr/>
          </p:nvPicPr>
          <p:blipFill rotWithShape="1">
            <a:blip r:embed="rId7">
              <a:duotone>
                <a:schemeClr val="accent5">
                  <a:shade val="45000"/>
                  <a:satMod val="135000"/>
                </a:schemeClr>
                <a:prstClr val="white"/>
              </a:duotone>
              <a:extLst>
                <a:ext uri="{BEBA8EAE-BF5A-486C-A8C5-ECC9F3942E4B}">
                  <a14:imgProps xmlns:a14="http://schemas.microsoft.com/office/drawing/2010/main">
                    <a14:imgLayer r:embed="rId8">
                      <a14:imgEffect>
                        <a14:saturation sat="0"/>
                      </a14:imgEffect>
                      <a14:imgEffect>
                        <a14:brightnessContrast contrast="100000"/>
                      </a14:imgEffect>
                    </a14:imgLayer>
                  </a14:imgProps>
                </a:ext>
                <a:ext uri="{28A0092B-C50C-407E-A947-70E740481C1C}">
                  <a14:useLocalDpi xmlns:a14="http://schemas.microsoft.com/office/drawing/2010/main" val="0"/>
                </a:ext>
              </a:extLst>
            </a:blip>
            <a:srcRect l="19193" r="20066"/>
            <a:stretch/>
          </p:blipFill>
          <p:spPr bwMode="auto">
            <a:xfrm>
              <a:off x="6459536" y="3698580"/>
              <a:ext cx="476063" cy="411480"/>
            </a:xfrm>
            <a:prstGeom prst="rect">
              <a:avLst/>
            </a:prstGeom>
            <a:extLst>
              <a:ext uri="{909E8E84-426E-40DD-AFC4-6F175D3DCCD1}">
                <a14:hiddenFill xmlns:a14="http://schemas.microsoft.com/office/drawing/2010/main">
                  <a:solidFill>
                    <a:srgbClr val="FFFFFF"/>
                  </a:solidFill>
                </a14:hiddenFill>
              </a:ext>
            </a:extLst>
          </p:spPr>
        </p:pic>
        <p:pic>
          <p:nvPicPr>
            <p:cNvPr id="67" name="Azure DNS">
              <a:extLst>
                <a:ext uri="{FF2B5EF4-FFF2-40B4-BE49-F238E27FC236}">
                  <a16:creationId xmlns:a16="http://schemas.microsoft.com/office/drawing/2014/main" id="{EFC6D362-166F-4268-9A9C-C97806CA12B0}"/>
                </a:ext>
              </a:extLst>
            </p:cNvPr>
            <p:cNvPicPr>
              <a:picLocks noChangeAspect="1"/>
            </p:cNvPicPr>
            <p:nvPr/>
          </p:nvPicPr>
          <p:blipFill>
            <a:blip r:embed="rId9">
              <a:duotone>
                <a:schemeClr val="accent5">
                  <a:shade val="45000"/>
                  <a:satMod val="135000"/>
                </a:schemeClr>
                <a:prstClr val="white"/>
              </a:duotone>
              <a:extLst>
                <a:ext uri="{BEBA8EAE-BF5A-486C-A8C5-ECC9F3942E4B}">
                  <a14:imgProps xmlns:a14="http://schemas.microsoft.com/office/drawing/2010/main">
                    <a14:imgLayer r:embed="rId10">
                      <a14:imgEffect>
                        <a14:saturation sat="0"/>
                      </a14:imgEffect>
                      <a14:imgEffect>
                        <a14:brightnessContrast contrast="100000"/>
                      </a14:imgEffect>
                    </a14:imgLayer>
                  </a14:imgProps>
                </a:ext>
              </a:extLst>
            </a:blip>
            <a:stretch>
              <a:fillRect/>
            </a:stretch>
          </p:blipFill>
          <p:spPr>
            <a:xfrm>
              <a:off x="6021122" y="4282610"/>
              <a:ext cx="411480" cy="411480"/>
            </a:xfrm>
            <a:prstGeom prst="rect">
              <a:avLst/>
            </a:prstGeom>
          </p:spPr>
        </p:pic>
        <p:pic>
          <p:nvPicPr>
            <p:cNvPr id="68" name="WAF">
              <a:extLst>
                <a:ext uri="{FF2B5EF4-FFF2-40B4-BE49-F238E27FC236}">
                  <a16:creationId xmlns:a16="http://schemas.microsoft.com/office/drawing/2014/main" id="{7D1A6C27-D23E-43DC-8BE8-99ADC10BFC47}"/>
                </a:ext>
              </a:extLst>
            </p:cNvPr>
            <p:cNvPicPr>
              <a:picLocks noChangeAspect="1"/>
            </p:cNvPicPr>
            <p:nvPr/>
          </p:nvPicPr>
          <p:blipFill>
            <a:blip r:embed="rId11">
              <a:duotone>
                <a:schemeClr val="accent5">
                  <a:shade val="45000"/>
                  <a:satMod val="135000"/>
                </a:schemeClr>
                <a:prstClr val="white"/>
              </a:duotone>
              <a:extLst>
                <a:ext uri="{BEBA8EAE-BF5A-486C-A8C5-ECC9F3942E4B}">
                  <a14:imgProps xmlns:a14="http://schemas.microsoft.com/office/drawing/2010/main">
                    <a14:imgLayer r:embed="rId12">
                      <a14:imgEffect>
                        <a14:saturation sat="0"/>
                      </a14:imgEffect>
                      <a14:imgEffect>
                        <a14:brightnessContrast contrast="100000"/>
                      </a14:imgEffect>
                    </a14:imgLayer>
                  </a14:imgProps>
                </a:ext>
              </a:extLst>
            </a:blip>
            <a:stretch>
              <a:fillRect/>
            </a:stretch>
          </p:blipFill>
          <p:spPr>
            <a:xfrm>
              <a:off x="5669536" y="3686214"/>
              <a:ext cx="411480" cy="411480"/>
            </a:xfrm>
            <a:prstGeom prst="rect">
              <a:avLst/>
            </a:prstGeom>
          </p:spPr>
        </p:pic>
        <p:pic>
          <p:nvPicPr>
            <p:cNvPr id="69" name="Picture 68">
              <a:extLst>
                <a:ext uri="{FF2B5EF4-FFF2-40B4-BE49-F238E27FC236}">
                  <a16:creationId xmlns:a16="http://schemas.microsoft.com/office/drawing/2014/main" id="{0446FA9D-114E-4662-8279-BBF158EBD276}"/>
                </a:ext>
              </a:extLst>
            </p:cNvPr>
            <p:cNvPicPr>
              <a:picLocks noChangeAspect="1"/>
            </p:cNvPicPr>
            <p:nvPr/>
          </p:nvPicPr>
          <p:blipFill>
            <a:blip r:embed="rId13">
              <a:duotone>
                <a:prstClr val="black"/>
                <a:schemeClr val="accent5">
                  <a:tint val="45000"/>
                  <a:satMod val="400000"/>
                </a:schemeClr>
              </a:duotone>
              <a:extLst>
                <a:ext uri="{BEBA8EAE-BF5A-486C-A8C5-ECC9F3942E4B}">
                  <a14:imgProps xmlns:a14="http://schemas.microsoft.com/office/drawing/2010/main">
                    <a14:imgLayer r:embed="rId14">
                      <a14:imgEffect>
                        <a14:saturation sat="346000"/>
                      </a14:imgEffect>
                      <a14:imgEffect>
                        <a14:brightnessContrast bright="-40000"/>
                      </a14:imgEffect>
                    </a14:imgLayer>
                  </a14:imgProps>
                </a:ext>
              </a:extLst>
            </a:blip>
            <a:stretch>
              <a:fillRect/>
            </a:stretch>
          </p:blipFill>
          <p:spPr>
            <a:xfrm>
              <a:off x="4424692" y="4282610"/>
              <a:ext cx="398530" cy="398530"/>
            </a:xfrm>
            <a:prstGeom prst="rect">
              <a:avLst/>
            </a:prstGeom>
          </p:spPr>
        </p:pic>
        <p:pic>
          <p:nvPicPr>
            <p:cNvPr id="70" name="Picture 69">
              <a:extLst>
                <a:ext uri="{FF2B5EF4-FFF2-40B4-BE49-F238E27FC236}">
                  <a16:creationId xmlns:a16="http://schemas.microsoft.com/office/drawing/2014/main" id="{861B2BCB-AF17-45CA-98BF-BE2F6A3B81E0}"/>
                </a:ext>
              </a:extLst>
            </p:cNvPr>
            <p:cNvPicPr>
              <a:picLocks noChangeAspect="1"/>
            </p:cNvPicPr>
            <p:nvPr/>
          </p:nvPicPr>
          <p:blipFill>
            <a:blip r:embed="rId15">
              <a:grayscl/>
            </a:blip>
            <a:stretch>
              <a:fillRect/>
            </a:stretch>
          </p:blipFill>
          <p:spPr>
            <a:xfrm>
              <a:off x="6825812" y="4282610"/>
              <a:ext cx="430184" cy="430184"/>
            </a:xfrm>
            <a:prstGeom prst="rect">
              <a:avLst/>
            </a:prstGeom>
          </p:spPr>
        </p:pic>
      </p:grpSp>
    </p:spTree>
    <p:extLst>
      <p:ext uri="{BB962C8B-B14F-4D97-AF65-F5344CB8AC3E}">
        <p14:creationId xmlns:p14="http://schemas.microsoft.com/office/powerpoint/2010/main" val="349364807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2000"/>
                                        <p:tgtEl>
                                          <p:spTgt spid="41"/>
                                        </p:tgtEl>
                                      </p:cBhvr>
                                    </p:animEffect>
                                  </p:childTnLst>
                                </p:cTn>
                              </p:par>
                              <p:par>
                                <p:cTn id="8" presetID="10" presetClass="entr" presetSubtype="0" fill="hold" nodeType="withEffect">
                                  <p:stCondLst>
                                    <p:cond delay="0"/>
                                  </p:stCondLst>
                                  <p:childTnLst>
                                    <p:set>
                                      <p:cBhvr>
                                        <p:cTn id="9" dur="1" fill="hold">
                                          <p:stCondLst>
                                            <p:cond delay="0"/>
                                          </p:stCondLst>
                                        </p:cTn>
                                        <p:tgtEl>
                                          <p:spTgt spid="51"/>
                                        </p:tgtEl>
                                        <p:attrNameLst>
                                          <p:attrName>style.visibility</p:attrName>
                                        </p:attrNameLst>
                                      </p:cBhvr>
                                      <p:to>
                                        <p:strVal val="visible"/>
                                      </p:to>
                                    </p:set>
                                    <p:animEffect transition="in" filter="fade">
                                      <p:cBhvr>
                                        <p:cTn id="10" dur="2000"/>
                                        <p:tgtEl>
                                          <p:spTgt spid="51"/>
                                        </p:tgtEl>
                                      </p:cBhvr>
                                    </p:animEffect>
                                  </p:childTnLst>
                                </p:cTn>
                              </p:par>
                              <p:par>
                                <p:cTn id="11" presetID="10" presetClass="entr" presetSubtype="0" fill="hold" nodeType="withEffect">
                                  <p:stCondLst>
                                    <p:cond delay="0"/>
                                  </p:stCondLst>
                                  <p:childTnLst>
                                    <p:set>
                                      <p:cBhvr>
                                        <p:cTn id="12" dur="1" fill="hold">
                                          <p:stCondLst>
                                            <p:cond delay="0"/>
                                          </p:stCondLst>
                                        </p:cTn>
                                        <p:tgtEl>
                                          <p:spTgt spid="29"/>
                                        </p:tgtEl>
                                        <p:attrNameLst>
                                          <p:attrName>style.visibility</p:attrName>
                                        </p:attrNameLst>
                                      </p:cBhvr>
                                      <p:to>
                                        <p:strVal val="visible"/>
                                      </p:to>
                                    </p:set>
                                    <p:animEffect transition="in" filter="fade">
                                      <p:cBhvr>
                                        <p:cTn id="13" dur="2000"/>
                                        <p:tgtEl>
                                          <p:spTgt spid="29"/>
                                        </p:tgtEl>
                                      </p:cBhvr>
                                    </p:animEffect>
                                  </p:childTnLst>
                                </p:cTn>
                              </p:par>
                              <p:par>
                                <p:cTn id="14" presetID="10" presetClass="entr" presetSubtype="0" fill="hold" nodeType="withEffect">
                                  <p:stCondLst>
                                    <p:cond delay="0"/>
                                  </p:stCondLst>
                                  <p:childTnLst>
                                    <p:set>
                                      <p:cBhvr>
                                        <p:cTn id="15" dur="1" fill="hold">
                                          <p:stCondLst>
                                            <p:cond delay="0"/>
                                          </p:stCondLst>
                                        </p:cTn>
                                        <p:tgtEl>
                                          <p:spTgt spid="61"/>
                                        </p:tgtEl>
                                        <p:attrNameLst>
                                          <p:attrName>style.visibility</p:attrName>
                                        </p:attrNameLst>
                                      </p:cBhvr>
                                      <p:to>
                                        <p:strVal val="visible"/>
                                      </p:to>
                                    </p:set>
                                    <p:animEffect transition="in" filter="fade">
                                      <p:cBhvr>
                                        <p:cTn id="16" dur="2000"/>
                                        <p:tgtEl>
                                          <p:spTgt spid="61"/>
                                        </p:tgtEl>
                                      </p:cBhvr>
                                    </p:animEffect>
                                  </p:childTnLst>
                                </p:cTn>
                              </p:par>
                            </p:childTnLst>
                          </p:cTn>
                        </p:par>
                      </p:childTnLst>
                    </p:cTn>
                  </p:par>
                  <p:par>
                    <p:cTn id="17" fill="hold">
                      <p:stCondLst>
                        <p:cond delay="indefinite"/>
                      </p:stCondLst>
                      <p:childTnLst>
                        <p:par>
                          <p:cTn id="18" fill="hold">
                            <p:stCondLst>
                              <p:cond delay="0"/>
                            </p:stCondLst>
                            <p:childTnLst>
                              <p:par>
                                <p:cTn id="19" presetID="42" presetClass="exit" presetSubtype="0" fill="hold" nodeType="clickEffect">
                                  <p:stCondLst>
                                    <p:cond delay="0"/>
                                  </p:stCondLst>
                                  <p:childTnLst>
                                    <p:animEffect transition="out" filter="fade">
                                      <p:cBhvr>
                                        <p:cTn id="20" dur="1000"/>
                                        <p:tgtEl>
                                          <p:spTgt spid="41"/>
                                        </p:tgtEl>
                                      </p:cBhvr>
                                    </p:animEffect>
                                    <p:anim calcmode="lin" valueType="num">
                                      <p:cBhvr>
                                        <p:cTn id="21" dur="1000"/>
                                        <p:tgtEl>
                                          <p:spTgt spid="41"/>
                                        </p:tgtEl>
                                        <p:attrNameLst>
                                          <p:attrName>ppt_x</p:attrName>
                                        </p:attrNameLst>
                                      </p:cBhvr>
                                      <p:tavLst>
                                        <p:tav tm="0">
                                          <p:val>
                                            <p:strVal val="ppt_x"/>
                                          </p:val>
                                        </p:tav>
                                        <p:tav tm="100000">
                                          <p:val>
                                            <p:strVal val="ppt_x"/>
                                          </p:val>
                                        </p:tav>
                                      </p:tavLst>
                                    </p:anim>
                                    <p:anim calcmode="lin" valueType="num">
                                      <p:cBhvr>
                                        <p:cTn id="22" dur="1000"/>
                                        <p:tgtEl>
                                          <p:spTgt spid="41"/>
                                        </p:tgtEl>
                                        <p:attrNameLst>
                                          <p:attrName>ppt_y</p:attrName>
                                        </p:attrNameLst>
                                      </p:cBhvr>
                                      <p:tavLst>
                                        <p:tav tm="0">
                                          <p:val>
                                            <p:strVal val="ppt_y"/>
                                          </p:val>
                                        </p:tav>
                                        <p:tav tm="100000">
                                          <p:val>
                                            <p:strVal val="ppt_y+.1"/>
                                          </p:val>
                                        </p:tav>
                                      </p:tavLst>
                                    </p:anim>
                                    <p:set>
                                      <p:cBhvr>
                                        <p:cTn id="23" dur="1" fill="hold">
                                          <p:stCondLst>
                                            <p:cond delay="999"/>
                                          </p:stCondLst>
                                        </p:cTn>
                                        <p:tgtEl>
                                          <p:spTgt spid="41"/>
                                        </p:tgtEl>
                                        <p:attrNameLst>
                                          <p:attrName>style.visibility</p:attrName>
                                        </p:attrNameLst>
                                      </p:cBhvr>
                                      <p:to>
                                        <p:strVal val="hidden"/>
                                      </p:to>
                                    </p:set>
                                  </p:childTnLst>
                                </p:cTn>
                              </p:par>
                              <p:par>
                                <p:cTn id="24" presetID="42" presetClass="exit" presetSubtype="0" fill="hold" nodeType="withEffect">
                                  <p:stCondLst>
                                    <p:cond delay="0"/>
                                  </p:stCondLst>
                                  <p:childTnLst>
                                    <p:animEffect transition="out" filter="fade">
                                      <p:cBhvr>
                                        <p:cTn id="25" dur="1000"/>
                                        <p:tgtEl>
                                          <p:spTgt spid="51"/>
                                        </p:tgtEl>
                                      </p:cBhvr>
                                    </p:animEffect>
                                    <p:anim calcmode="lin" valueType="num">
                                      <p:cBhvr>
                                        <p:cTn id="26" dur="1000"/>
                                        <p:tgtEl>
                                          <p:spTgt spid="51"/>
                                        </p:tgtEl>
                                        <p:attrNameLst>
                                          <p:attrName>ppt_x</p:attrName>
                                        </p:attrNameLst>
                                      </p:cBhvr>
                                      <p:tavLst>
                                        <p:tav tm="0">
                                          <p:val>
                                            <p:strVal val="ppt_x"/>
                                          </p:val>
                                        </p:tav>
                                        <p:tav tm="100000">
                                          <p:val>
                                            <p:strVal val="ppt_x"/>
                                          </p:val>
                                        </p:tav>
                                      </p:tavLst>
                                    </p:anim>
                                    <p:anim calcmode="lin" valueType="num">
                                      <p:cBhvr>
                                        <p:cTn id="27" dur="1000"/>
                                        <p:tgtEl>
                                          <p:spTgt spid="51"/>
                                        </p:tgtEl>
                                        <p:attrNameLst>
                                          <p:attrName>ppt_y</p:attrName>
                                        </p:attrNameLst>
                                      </p:cBhvr>
                                      <p:tavLst>
                                        <p:tav tm="0">
                                          <p:val>
                                            <p:strVal val="ppt_y"/>
                                          </p:val>
                                        </p:tav>
                                        <p:tav tm="100000">
                                          <p:val>
                                            <p:strVal val="ppt_y+.1"/>
                                          </p:val>
                                        </p:tav>
                                      </p:tavLst>
                                    </p:anim>
                                    <p:set>
                                      <p:cBhvr>
                                        <p:cTn id="28" dur="1" fill="hold">
                                          <p:stCondLst>
                                            <p:cond delay="999"/>
                                          </p:stCondLst>
                                        </p:cTn>
                                        <p:tgtEl>
                                          <p:spTgt spid="51"/>
                                        </p:tgtEl>
                                        <p:attrNameLst>
                                          <p:attrName>style.visibility</p:attrName>
                                        </p:attrNameLst>
                                      </p:cBhvr>
                                      <p:to>
                                        <p:strVal val="hidden"/>
                                      </p:to>
                                    </p:set>
                                  </p:childTnLst>
                                </p:cTn>
                              </p:par>
                              <p:par>
                                <p:cTn id="29" presetID="42" presetClass="exit" presetSubtype="0" fill="hold" nodeType="withEffect">
                                  <p:stCondLst>
                                    <p:cond delay="0"/>
                                  </p:stCondLst>
                                  <p:childTnLst>
                                    <p:animEffect transition="out" filter="fade">
                                      <p:cBhvr>
                                        <p:cTn id="30" dur="1000"/>
                                        <p:tgtEl>
                                          <p:spTgt spid="29"/>
                                        </p:tgtEl>
                                      </p:cBhvr>
                                    </p:animEffect>
                                    <p:anim calcmode="lin" valueType="num">
                                      <p:cBhvr>
                                        <p:cTn id="31" dur="1000"/>
                                        <p:tgtEl>
                                          <p:spTgt spid="29"/>
                                        </p:tgtEl>
                                        <p:attrNameLst>
                                          <p:attrName>ppt_x</p:attrName>
                                        </p:attrNameLst>
                                      </p:cBhvr>
                                      <p:tavLst>
                                        <p:tav tm="0">
                                          <p:val>
                                            <p:strVal val="ppt_x"/>
                                          </p:val>
                                        </p:tav>
                                        <p:tav tm="100000">
                                          <p:val>
                                            <p:strVal val="ppt_x"/>
                                          </p:val>
                                        </p:tav>
                                      </p:tavLst>
                                    </p:anim>
                                    <p:anim calcmode="lin" valueType="num">
                                      <p:cBhvr>
                                        <p:cTn id="32" dur="1000"/>
                                        <p:tgtEl>
                                          <p:spTgt spid="29"/>
                                        </p:tgtEl>
                                        <p:attrNameLst>
                                          <p:attrName>ppt_y</p:attrName>
                                        </p:attrNameLst>
                                      </p:cBhvr>
                                      <p:tavLst>
                                        <p:tav tm="0">
                                          <p:val>
                                            <p:strVal val="ppt_y"/>
                                          </p:val>
                                        </p:tav>
                                        <p:tav tm="100000">
                                          <p:val>
                                            <p:strVal val="ppt_y+.1"/>
                                          </p:val>
                                        </p:tav>
                                      </p:tavLst>
                                    </p:anim>
                                    <p:set>
                                      <p:cBhvr>
                                        <p:cTn id="33" dur="1" fill="hold">
                                          <p:stCondLst>
                                            <p:cond delay="999"/>
                                          </p:stCondLst>
                                        </p:cTn>
                                        <p:tgtEl>
                                          <p:spTgt spid="29"/>
                                        </p:tgtEl>
                                        <p:attrNameLst>
                                          <p:attrName>style.visibility</p:attrName>
                                        </p:attrNameLst>
                                      </p:cBhvr>
                                      <p:to>
                                        <p:strVal val="hidden"/>
                                      </p:to>
                                    </p:set>
                                  </p:childTnLst>
                                </p:cTn>
                              </p:par>
                              <p:par>
                                <p:cTn id="34" presetID="42" presetClass="exit" presetSubtype="0" fill="hold" nodeType="withEffect">
                                  <p:stCondLst>
                                    <p:cond delay="0"/>
                                  </p:stCondLst>
                                  <p:childTnLst>
                                    <p:animEffect transition="out" filter="fade">
                                      <p:cBhvr>
                                        <p:cTn id="35" dur="1000"/>
                                        <p:tgtEl>
                                          <p:spTgt spid="61"/>
                                        </p:tgtEl>
                                      </p:cBhvr>
                                    </p:animEffect>
                                    <p:anim calcmode="lin" valueType="num">
                                      <p:cBhvr>
                                        <p:cTn id="36" dur="1000"/>
                                        <p:tgtEl>
                                          <p:spTgt spid="61"/>
                                        </p:tgtEl>
                                        <p:attrNameLst>
                                          <p:attrName>ppt_x</p:attrName>
                                        </p:attrNameLst>
                                      </p:cBhvr>
                                      <p:tavLst>
                                        <p:tav tm="0">
                                          <p:val>
                                            <p:strVal val="ppt_x"/>
                                          </p:val>
                                        </p:tav>
                                        <p:tav tm="100000">
                                          <p:val>
                                            <p:strVal val="ppt_x"/>
                                          </p:val>
                                        </p:tav>
                                      </p:tavLst>
                                    </p:anim>
                                    <p:anim calcmode="lin" valueType="num">
                                      <p:cBhvr>
                                        <p:cTn id="37" dur="1000"/>
                                        <p:tgtEl>
                                          <p:spTgt spid="61"/>
                                        </p:tgtEl>
                                        <p:attrNameLst>
                                          <p:attrName>ppt_y</p:attrName>
                                        </p:attrNameLst>
                                      </p:cBhvr>
                                      <p:tavLst>
                                        <p:tav tm="0">
                                          <p:val>
                                            <p:strVal val="ppt_y"/>
                                          </p:val>
                                        </p:tav>
                                        <p:tav tm="100000">
                                          <p:val>
                                            <p:strVal val="ppt_y+.1"/>
                                          </p:val>
                                        </p:tav>
                                      </p:tavLst>
                                    </p:anim>
                                    <p:set>
                                      <p:cBhvr>
                                        <p:cTn id="38" dur="1" fill="hold">
                                          <p:stCondLst>
                                            <p:cond delay="999"/>
                                          </p:stCondLst>
                                        </p:cTn>
                                        <p:tgtEl>
                                          <p:spTgt spid="61"/>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6" presetClass="emph" presetSubtype="0" fill="hold" nodeType="clickEffect">
                                  <p:stCondLst>
                                    <p:cond delay="0"/>
                                  </p:stCondLst>
                                  <p:childTnLst>
                                    <p:animScale>
                                      <p:cBhvr>
                                        <p:cTn id="42" dur="3000" fill="hold"/>
                                        <p:tgtEl>
                                          <p:spTgt spid="108"/>
                                        </p:tgtEl>
                                      </p:cBhvr>
                                      <p:by x="150000" y="150000"/>
                                    </p:animScale>
                                  </p:childTnLst>
                                </p:cTn>
                              </p:par>
                            </p:childTnLst>
                          </p:cTn>
                        </p:par>
                        <p:par>
                          <p:cTn id="43" fill="hold">
                            <p:stCondLst>
                              <p:cond delay="3000"/>
                            </p:stCondLst>
                            <p:childTnLst>
                              <p:par>
                                <p:cTn id="44" presetID="6" presetClass="emph" presetSubtype="0" fill="hold" nodeType="afterEffect">
                                  <p:stCondLst>
                                    <p:cond delay="0"/>
                                  </p:stCondLst>
                                  <p:childTnLst>
                                    <p:animScale>
                                      <p:cBhvr>
                                        <p:cTn id="45" dur="2500" fill="hold"/>
                                        <p:tgtEl>
                                          <p:spTgt spid="108"/>
                                        </p:tgtEl>
                                      </p:cBhvr>
                                      <p:by x="75000" y="7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B6EB34D3-3C0A-C447-8F4F-0D52D1984080}"/>
              </a:ext>
            </a:extLst>
          </p:cNvPr>
          <p:cNvSpPr/>
          <p:nvPr/>
        </p:nvSpPr>
        <p:spPr bwMode="auto">
          <a:xfrm>
            <a:off x="0" y="857250"/>
            <a:ext cx="2571750" cy="5143134"/>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a:lnSpc>
                <a:spcPct val="90000"/>
              </a:lnSpc>
              <a:defRPr/>
            </a:pPr>
            <a:endParaRPr lang="en-US" sz="1765" b="0" err="1">
              <a:solidFill>
                <a:srgbClr val="FFFFFF"/>
              </a:solidFill>
              <a:latin typeface="Segoe UI"/>
              <a:ea typeface="Segoe UI" pitchFamily="34" charset="0"/>
              <a:cs typeface="Segoe UI" pitchFamily="34" charset="0"/>
            </a:endParaRPr>
          </a:p>
        </p:txBody>
      </p:sp>
      <p:sp>
        <p:nvSpPr>
          <p:cNvPr id="31" name="Title 2">
            <a:extLst>
              <a:ext uri="{FF2B5EF4-FFF2-40B4-BE49-F238E27FC236}">
                <a16:creationId xmlns:a16="http://schemas.microsoft.com/office/drawing/2014/main" id="{BBFE7DDB-1CE1-EB49-AB63-355886E80D45}"/>
              </a:ext>
            </a:extLst>
          </p:cNvPr>
          <p:cNvSpPr>
            <a:spLocks noGrp="1"/>
          </p:cNvSpPr>
          <p:nvPr>
            <p:ph type="title"/>
          </p:nvPr>
        </p:nvSpPr>
        <p:spPr>
          <a:xfrm>
            <a:off x="201930" y="1123370"/>
            <a:ext cx="2198370" cy="674749"/>
          </a:xfrm>
        </p:spPr>
        <p:txBody>
          <a:bodyPr/>
          <a:lstStyle/>
          <a:p>
            <a:r>
              <a:rPr lang="en-US" sz="3000"/>
              <a:t>Networking for all your needs</a:t>
            </a:r>
          </a:p>
        </p:txBody>
      </p:sp>
      <p:sp>
        <p:nvSpPr>
          <p:cNvPr id="29" name="TextBox 28">
            <a:extLst>
              <a:ext uri="{FF2B5EF4-FFF2-40B4-BE49-F238E27FC236}">
                <a16:creationId xmlns:a16="http://schemas.microsoft.com/office/drawing/2014/main" id="{9712C55F-3041-4C3D-A3E2-C98D2F23E7B1}"/>
              </a:ext>
            </a:extLst>
          </p:cNvPr>
          <p:cNvSpPr txBox="1"/>
          <p:nvPr/>
        </p:nvSpPr>
        <p:spPr>
          <a:xfrm>
            <a:off x="4148257" y="1711784"/>
            <a:ext cx="2632727" cy="387798"/>
          </a:xfrm>
          <a:prstGeom prst="rect">
            <a:avLst/>
          </a:prstGeom>
          <a:noFill/>
        </p:spPr>
        <p:txBody>
          <a:bodyPr wrap="square" lIns="137160" tIns="109728" rIns="137160" bIns="109728" rtlCol="0">
            <a:spAutoFit/>
          </a:bodyPr>
          <a:lstStyle/>
          <a:p>
            <a:pPr defTabSz="685800" fontAlgn="auto">
              <a:lnSpc>
                <a:spcPct val="90000"/>
              </a:lnSpc>
              <a:spcBef>
                <a:spcPts val="0"/>
              </a:spcBef>
              <a:spcAft>
                <a:spcPts val="450"/>
              </a:spcAft>
            </a:pPr>
            <a:r>
              <a:rPr lang="en-US" sz="1200" b="0">
                <a:solidFill>
                  <a:srgbClr val="0078D7"/>
                </a:solidFill>
                <a:latin typeface="Segoe UI Semibold" panose="020B0702040204020203" pitchFamily="34" charset="0"/>
                <a:cs typeface="Segoe UI Semibold" panose="020B0702040204020203" pitchFamily="34" charset="0"/>
              </a:rPr>
              <a:t>Protecting your application</a:t>
            </a:r>
          </a:p>
        </p:txBody>
      </p:sp>
      <p:sp>
        <p:nvSpPr>
          <p:cNvPr id="32" name="TextBox 31">
            <a:extLst>
              <a:ext uri="{FF2B5EF4-FFF2-40B4-BE49-F238E27FC236}">
                <a16:creationId xmlns:a16="http://schemas.microsoft.com/office/drawing/2014/main" id="{8ACAB132-AF9C-4F54-A3BE-CCB34246F84E}"/>
              </a:ext>
            </a:extLst>
          </p:cNvPr>
          <p:cNvSpPr txBox="1"/>
          <p:nvPr/>
        </p:nvSpPr>
        <p:spPr>
          <a:xfrm>
            <a:off x="4148257" y="4894834"/>
            <a:ext cx="3082622" cy="387798"/>
          </a:xfrm>
          <a:prstGeom prst="rect">
            <a:avLst/>
          </a:prstGeom>
          <a:noFill/>
        </p:spPr>
        <p:txBody>
          <a:bodyPr wrap="square" lIns="137160" tIns="109728" rIns="137160" bIns="109728" rtlCol="0">
            <a:spAutoFit/>
          </a:bodyPr>
          <a:lstStyle/>
          <a:p>
            <a:pPr defTabSz="685800" fontAlgn="auto">
              <a:lnSpc>
                <a:spcPct val="90000"/>
              </a:lnSpc>
              <a:spcBef>
                <a:spcPts val="0"/>
              </a:spcBef>
              <a:spcAft>
                <a:spcPts val="450"/>
              </a:spcAft>
            </a:pPr>
            <a:r>
              <a:rPr lang="en-US" sz="1200" b="0">
                <a:solidFill>
                  <a:srgbClr val="0078D7"/>
                </a:solidFill>
                <a:latin typeface="Segoe UI Semibold" panose="020B0702040204020203" pitchFamily="34" charset="0"/>
                <a:cs typeface="Segoe UI Semibold" panose="020B0702040204020203" pitchFamily="34" charset="0"/>
              </a:rPr>
              <a:t>Performance and monitoring</a:t>
            </a:r>
          </a:p>
        </p:txBody>
      </p:sp>
      <p:sp>
        <p:nvSpPr>
          <p:cNvPr id="33" name="TextBox 32">
            <a:extLst>
              <a:ext uri="{FF2B5EF4-FFF2-40B4-BE49-F238E27FC236}">
                <a16:creationId xmlns:a16="http://schemas.microsoft.com/office/drawing/2014/main" id="{EAEF8F59-9B80-433C-97F8-13C10DAE0BBD}"/>
              </a:ext>
            </a:extLst>
          </p:cNvPr>
          <p:cNvSpPr txBox="1"/>
          <p:nvPr/>
        </p:nvSpPr>
        <p:spPr>
          <a:xfrm>
            <a:off x="4148257" y="2746933"/>
            <a:ext cx="2423601" cy="387798"/>
          </a:xfrm>
          <a:prstGeom prst="rect">
            <a:avLst/>
          </a:prstGeom>
          <a:noFill/>
        </p:spPr>
        <p:txBody>
          <a:bodyPr wrap="square" lIns="137160" tIns="109728" rIns="137160" bIns="109728" rtlCol="0">
            <a:spAutoFit/>
          </a:bodyPr>
          <a:lstStyle/>
          <a:p>
            <a:pPr defTabSz="685800" fontAlgn="auto">
              <a:lnSpc>
                <a:spcPct val="90000"/>
              </a:lnSpc>
              <a:spcBef>
                <a:spcPts val="0"/>
              </a:spcBef>
              <a:spcAft>
                <a:spcPts val="450"/>
              </a:spcAft>
            </a:pPr>
            <a:r>
              <a:rPr lang="en-US" sz="1200" b="0">
                <a:solidFill>
                  <a:srgbClr val="0078D7"/>
                </a:solidFill>
                <a:latin typeface="Segoe UI Semibold" panose="020B0702040204020203" pitchFamily="34" charset="0"/>
                <a:cs typeface="Segoe UI Semibold" panose="020B0702040204020203" pitchFamily="34" charset="0"/>
              </a:rPr>
              <a:t>Availability</a:t>
            </a:r>
            <a:endParaRPr lang="en-US" sz="900" b="0">
              <a:solidFill>
                <a:srgbClr val="2F2F2F"/>
              </a:solidFill>
              <a:latin typeface="Segoe UI" panose="020B0502040204020203" pitchFamily="34" charset="0"/>
              <a:cs typeface="Segoe UI" panose="020B0502040204020203" pitchFamily="34" charset="0"/>
            </a:endParaRPr>
          </a:p>
        </p:txBody>
      </p:sp>
      <p:sp>
        <p:nvSpPr>
          <p:cNvPr id="34" name="TextBox 33">
            <a:extLst>
              <a:ext uri="{FF2B5EF4-FFF2-40B4-BE49-F238E27FC236}">
                <a16:creationId xmlns:a16="http://schemas.microsoft.com/office/drawing/2014/main" id="{D2D45522-20B6-46F1-A487-6CC9AAE12A63}"/>
              </a:ext>
            </a:extLst>
          </p:cNvPr>
          <p:cNvSpPr txBox="1"/>
          <p:nvPr/>
        </p:nvSpPr>
        <p:spPr>
          <a:xfrm>
            <a:off x="4148257" y="3794692"/>
            <a:ext cx="2423603" cy="387798"/>
          </a:xfrm>
          <a:prstGeom prst="rect">
            <a:avLst/>
          </a:prstGeom>
          <a:noFill/>
        </p:spPr>
        <p:txBody>
          <a:bodyPr wrap="square" lIns="137160" tIns="109728" rIns="137160" bIns="109728" rtlCol="0">
            <a:spAutoFit/>
          </a:bodyPr>
          <a:lstStyle/>
          <a:p>
            <a:pPr defTabSz="685800" fontAlgn="auto">
              <a:lnSpc>
                <a:spcPct val="90000"/>
              </a:lnSpc>
              <a:spcBef>
                <a:spcPts val="0"/>
              </a:spcBef>
              <a:spcAft>
                <a:spcPts val="450"/>
              </a:spcAft>
            </a:pPr>
            <a:r>
              <a:rPr lang="en-US" sz="1200" b="0">
                <a:solidFill>
                  <a:srgbClr val="0078D7"/>
                </a:solidFill>
                <a:latin typeface="Segoe UI Semibold" panose="020B0702040204020203" pitchFamily="34" charset="0"/>
                <a:cs typeface="Segoe UI Semibold" panose="020B0702040204020203" pitchFamily="34" charset="0"/>
              </a:rPr>
              <a:t>Connectivity</a:t>
            </a:r>
          </a:p>
        </p:txBody>
      </p:sp>
      <p:sp>
        <p:nvSpPr>
          <p:cNvPr id="35" name="list_4">
            <a:extLst>
              <a:ext uri="{FF2B5EF4-FFF2-40B4-BE49-F238E27FC236}">
                <a16:creationId xmlns:a16="http://schemas.microsoft.com/office/drawing/2014/main" id="{D59C8DB0-FC18-44AC-9C08-CE05781637B0}"/>
              </a:ext>
            </a:extLst>
          </p:cNvPr>
          <p:cNvSpPr>
            <a:spLocks noChangeAspect="1" noEditPoints="1"/>
          </p:cNvSpPr>
          <p:nvPr/>
        </p:nvSpPr>
        <p:spPr bwMode="auto">
          <a:xfrm>
            <a:off x="3219855" y="2746813"/>
            <a:ext cx="574118" cy="388040"/>
          </a:xfrm>
          <a:custGeom>
            <a:avLst/>
            <a:gdLst>
              <a:gd name="T0" fmla="*/ 90 w 253"/>
              <a:gd name="T1" fmla="*/ 24 h 171"/>
              <a:gd name="T2" fmla="*/ 253 w 253"/>
              <a:gd name="T3" fmla="*/ 24 h 171"/>
              <a:gd name="T4" fmla="*/ 90 w 253"/>
              <a:gd name="T5" fmla="*/ 73 h 171"/>
              <a:gd name="T6" fmla="*/ 253 w 253"/>
              <a:gd name="T7" fmla="*/ 73 h 171"/>
              <a:gd name="T8" fmla="*/ 90 w 253"/>
              <a:gd name="T9" fmla="*/ 121 h 171"/>
              <a:gd name="T10" fmla="*/ 253 w 253"/>
              <a:gd name="T11" fmla="*/ 121 h 171"/>
              <a:gd name="T12" fmla="*/ 90 w 253"/>
              <a:gd name="T13" fmla="*/ 171 h 171"/>
              <a:gd name="T14" fmla="*/ 253 w 253"/>
              <a:gd name="T15" fmla="*/ 171 h 171"/>
              <a:gd name="T16" fmla="*/ 0 w 253"/>
              <a:gd name="T17" fmla="*/ 23 h 171"/>
              <a:gd name="T18" fmla="*/ 17 w 253"/>
              <a:gd name="T19" fmla="*/ 40 h 171"/>
              <a:gd name="T20" fmla="*/ 58 w 253"/>
              <a:gd name="T21" fmla="*/ 0 h 171"/>
              <a:gd name="T22" fmla="*/ 0 w 253"/>
              <a:gd name="T23" fmla="*/ 121 h 171"/>
              <a:gd name="T24" fmla="*/ 17 w 253"/>
              <a:gd name="T25" fmla="*/ 138 h 171"/>
              <a:gd name="T26" fmla="*/ 58 w 253"/>
              <a:gd name="T27" fmla="*/ 98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3" h="171">
                <a:moveTo>
                  <a:pt x="90" y="24"/>
                </a:moveTo>
                <a:lnTo>
                  <a:pt x="253" y="24"/>
                </a:lnTo>
                <a:moveTo>
                  <a:pt x="90" y="73"/>
                </a:moveTo>
                <a:lnTo>
                  <a:pt x="253" y="73"/>
                </a:lnTo>
                <a:moveTo>
                  <a:pt x="90" y="121"/>
                </a:moveTo>
                <a:lnTo>
                  <a:pt x="253" y="121"/>
                </a:lnTo>
                <a:moveTo>
                  <a:pt x="90" y="171"/>
                </a:moveTo>
                <a:lnTo>
                  <a:pt x="253" y="171"/>
                </a:lnTo>
                <a:moveTo>
                  <a:pt x="0" y="23"/>
                </a:moveTo>
                <a:lnTo>
                  <a:pt x="17" y="40"/>
                </a:lnTo>
                <a:lnTo>
                  <a:pt x="58" y="0"/>
                </a:lnTo>
                <a:moveTo>
                  <a:pt x="0" y="121"/>
                </a:moveTo>
                <a:lnTo>
                  <a:pt x="17" y="138"/>
                </a:lnTo>
                <a:lnTo>
                  <a:pt x="58" y="98"/>
                </a:lnTo>
              </a:path>
            </a:pathLst>
          </a:custGeom>
          <a:noFill/>
          <a:ln w="19050" cap="flat">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675" b="0">
              <a:gradFill>
                <a:gsLst>
                  <a:gs pos="0">
                    <a:srgbClr val="505050"/>
                  </a:gs>
                  <a:gs pos="100000">
                    <a:srgbClr val="505050"/>
                  </a:gs>
                </a:gsLst>
                <a:lin ang="5400000" scaled="1"/>
              </a:gradFill>
              <a:latin typeface="Segoe UI"/>
              <a:cs typeface="+mn-cs"/>
            </a:endParaRPr>
          </a:p>
        </p:txBody>
      </p:sp>
      <p:grpSp>
        <p:nvGrpSpPr>
          <p:cNvPr id="37" name="Group 36">
            <a:extLst>
              <a:ext uri="{FF2B5EF4-FFF2-40B4-BE49-F238E27FC236}">
                <a16:creationId xmlns:a16="http://schemas.microsoft.com/office/drawing/2014/main" id="{B8AD4F08-5D2F-4915-99CB-AFB21B2CBBE8}"/>
              </a:ext>
            </a:extLst>
          </p:cNvPr>
          <p:cNvGrpSpPr/>
          <p:nvPr/>
        </p:nvGrpSpPr>
        <p:grpSpPr>
          <a:xfrm>
            <a:off x="3260809" y="1625448"/>
            <a:ext cx="492212" cy="560469"/>
            <a:chOff x="466726" y="1321530"/>
            <a:chExt cx="345724" cy="368082"/>
          </a:xfrm>
        </p:grpSpPr>
        <p:sp>
          <p:nvSpPr>
            <p:cNvPr id="38" name="Shield_EA18">
              <a:extLst>
                <a:ext uri="{FF2B5EF4-FFF2-40B4-BE49-F238E27FC236}">
                  <a16:creationId xmlns:a16="http://schemas.microsoft.com/office/drawing/2014/main" id="{008A3107-7031-4BA7-8D5B-98E44C1ECA0A}"/>
                </a:ext>
              </a:extLst>
            </p:cNvPr>
            <p:cNvSpPr>
              <a:spLocks noChangeAspect="1"/>
            </p:cNvSpPr>
            <p:nvPr/>
          </p:nvSpPr>
          <p:spPr bwMode="auto">
            <a:xfrm>
              <a:off x="466726" y="1321530"/>
              <a:ext cx="345724" cy="368082"/>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noFill/>
            <a:ln w="19050"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a:gradFill>
                  <a:gsLst>
                    <a:gs pos="0">
                      <a:srgbClr val="505050"/>
                    </a:gs>
                    <a:gs pos="100000">
                      <a:srgbClr val="505050"/>
                    </a:gs>
                  </a:gsLst>
                </a:gradFill>
                <a:latin typeface="Segoe UI"/>
                <a:cs typeface="+mn-cs"/>
              </a:endParaRPr>
            </a:p>
          </p:txBody>
        </p:sp>
        <p:sp>
          <p:nvSpPr>
            <p:cNvPr id="39" name="Lock">
              <a:extLst>
                <a:ext uri="{FF2B5EF4-FFF2-40B4-BE49-F238E27FC236}">
                  <a16:creationId xmlns:a16="http://schemas.microsoft.com/office/drawing/2014/main" id="{409F9B6E-6ADA-49FB-B162-D052E1C42F62}"/>
                </a:ext>
              </a:extLst>
            </p:cNvPr>
            <p:cNvSpPr>
              <a:spLocks noChangeAspect="1" noEditPoints="1"/>
            </p:cNvSpPr>
            <p:nvPr/>
          </p:nvSpPr>
          <p:spPr bwMode="auto">
            <a:xfrm>
              <a:off x="585408" y="1403176"/>
              <a:ext cx="108361" cy="151450"/>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9050" cap="flat">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675" b="0">
                <a:gradFill>
                  <a:gsLst>
                    <a:gs pos="0">
                      <a:srgbClr val="505050"/>
                    </a:gs>
                    <a:gs pos="100000">
                      <a:srgbClr val="505050"/>
                    </a:gs>
                  </a:gsLst>
                  <a:lin ang="5400000" scaled="1"/>
                </a:gradFill>
                <a:latin typeface="Segoe UI"/>
                <a:cs typeface="+mn-cs"/>
              </a:endParaRPr>
            </a:p>
          </p:txBody>
        </p:sp>
      </p:grpSp>
      <p:sp>
        <p:nvSpPr>
          <p:cNvPr id="40" name="IoT">
            <a:extLst>
              <a:ext uri="{FF2B5EF4-FFF2-40B4-BE49-F238E27FC236}">
                <a16:creationId xmlns:a16="http://schemas.microsoft.com/office/drawing/2014/main" id="{02CB1411-7DD8-48AD-9CF7-10608056F1D5}"/>
              </a:ext>
            </a:extLst>
          </p:cNvPr>
          <p:cNvSpPr>
            <a:spLocks noChangeAspect="1" noEditPoints="1"/>
          </p:cNvSpPr>
          <p:nvPr/>
        </p:nvSpPr>
        <p:spPr bwMode="auto">
          <a:xfrm>
            <a:off x="3256844" y="3738119"/>
            <a:ext cx="500141" cy="500943"/>
          </a:xfrm>
          <a:custGeom>
            <a:avLst/>
            <a:gdLst>
              <a:gd name="T0" fmla="*/ 235 w 352"/>
              <a:gd name="T1" fmla="*/ 176 h 352"/>
              <a:gd name="T2" fmla="*/ 176 w 352"/>
              <a:gd name="T3" fmla="*/ 235 h 352"/>
              <a:gd name="T4" fmla="*/ 117 w 352"/>
              <a:gd name="T5" fmla="*/ 176 h 352"/>
              <a:gd name="T6" fmla="*/ 176 w 352"/>
              <a:gd name="T7" fmla="*/ 117 h 352"/>
              <a:gd name="T8" fmla="*/ 235 w 352"/>
              <a:gd name="T9" fmla="*/ 176 h 352"/>
              <a:gd name="T10" fmla="*/ 270 w 352"/>
              <a:gd name="T11" fmla="*/ 0 h 352"/>
              <a:gd name="T12" fmla="*/ 235 w 352"/>
              <a:gd name="T13" fmla="*/ 35 h 352"/>
              <a:gd name="T14" fmla="*/ 270 w 352"/>
              <a:gd name="T15" fmla="*/ 70 h 352"/>
              <a:gd name="T16" fmla="*/ 305 w 352"/>
              <a:gd name="T17" fmla="*/ 35 h 352"/>
              <a:gd name="T18" fmla="*/ 270 w 352"/>
              <a:gd name="T19" fmla="*/ 0 h 352"/>
              <a:gd name="T20" fmla="*/ 82 w 352"/>
              <a:gd name="T21" fmla="*/ 23 h 352"/>
              <a:gd name="T22" fmla="*/ 47 w 352"/>
              <a:gd name="T23" fmla="*/ 59 h 352"/>
              <a:gd name="T24" fmla="*/ 82 w 352"/>
              <a:gd name="T25" fmla="*/ 94 h 352"/>
              <a:gd name="T26" fmla="*/ 117 w 352"/>
              <a:gd name="T27" fmla="*/ 59 h 352"/>
              <a:gd name="T28" fmla="*/ 82 w 352"/>
              <a:gd name="T29" fmla="*/ 23 h 352"/>
              <a:gd name="T30" fmla="*/ 35 w 352"/>
              <a:gd name="T31" fmla="*/ 211 h 352"/>
              <a:gd name="T32" fmla="*/ 0 w 352"/>
              <a:gd name="T33" fmla="*/ 246 h 352"/>
              <a:gd name="T34" fmla="*/ 35 w 352"/>
              <a:gd name="T35" fmla="*/ 282 h 352"/>
              <a:gd name="T36" fmla="*/ 70 w 352"/>
              <a:gd name="T37" fmla="*/ 246 h 352"/>
              <a:gd name="T38" fmla="*/ 35 w 352"/>
              <a:gd name="T39" fmla="*/ 211 h 352"/>
              <a:gd name="T40" fmla="*/ 223 w 352"/>
              <a:gd name="T41" fmla="*/ 282 h 352"/>
              <a:gd name="T42" fmla="*/ 188 w 352"/>
              <a:gd name="T43" fmla="*/ 317 h 352"/>
              <a:gd name="T44" fmla="*/ 223 w 352"/>
              <a:gd name="T45" fmla="*/ 352 h 352"/>
              <a:gd name="T46" fmla="*/ 258 w 352"/>
              <a:gd name="T47" fmla="*/ 317 h 352"/>
              <a:gd name="T48" fmla="*/ 223 w 352"/>
              <a:gd name="T49" fmla="*/ 282 h 352"/>
              <a:gd name="T50" fmla="*/ 317 w 352"/>
              <a:gd name="T51" fmla="*/ 164 h 352"/>
              <a:gd name="T52" fmla="*/ 282 w 352"/>
              <a:gd name="T53" fmla="*/ 199 h 352"/>
              <a:gd name="T54" fmla="*/ 317 w 352"/>
              <a:gd name="T55" fmla="*/ 235 h 352"/>
              <a:gd name="T56" fmla="*/ 352 w 352"/>
              <a:gd name="T57" fmla="*/ 199 h 352"/>
              <a:gd name="T58" fmla="*/ 317 w 352"/>
              <a:gd name="T59" fmla="*/ 164 h 352"/>
              <a:gd name="T60" fmla="*/ 250 w 352"/>
              <a:gd name="T61" fmla="*/ 64 h 352"/>
              <a:gd name="T62" fmla="*/ 209 w 352"/>
              <a:gd name="T63" fmla="*/ 127 h 352"/>
              <a:gd name="T64" fmla="*/ 139 w 352"/>
              <a:gd name="T65" fmla="*/ 130 h 352"/>
              <a:gd name="T66" fmla="*/ 104 w 352"/>
              <a:gd name="T67" fmla="*/ 86 h 352"/>
              <a:gd name="T68" fmla="*/ 67 w 352"/>
              <a:gd name="T69" fmla="*/ 231 h 352"/>
              <a:gd name="T70" fmla="*/ 124 w 352"/>
              <a:gd name="T71" fmla="*/ 202 h 352"/>
              <a:gd name="T72" fmla="*/ 212 w 352"/>
              <a:gd name="T73" fmla="*/ 283 h 352"/>
              <a:gd name="T74" fmla="*/ 195 w 352"/>
              <a:gd name="T75" fmla="*/ 232 h 352"/>
              <a:gd name="T76" fmla="*/ 234 w 352"/>
              <a:gd name="T77" fmla="*/ 186 h 352"/>
              <a:gd name="T78" fmla="*/ 282 w 352"/>
              <a:gd name="T79" fmla="*/ 194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2" h="352">
                <a:moveTo>
                  <a:pt x="235" y="176"/>
                </a:moveTo>
                <a:cubicBezTo>
                  <a:pt x="235" y="208"/>
                  <a:pt x="208" y="235"/>
                  <a:pt x="176" y="235"/>
                </a:cubicBezTo>
                <a:cubicBezTo>
                  <a:pt x="144" y="235"/>
                  <a:pt x="117" y="208"/>
                  <a:pt x="117" y="176"/>
                </a:cubicBezTo>
                <a:cubicBezTo>
                  <a:pt x="117" y="144"/>
                  <a:pt x="144" y="117"/>
                  <a:pt x="176" y="117"/>
                </a:cubicBezTo>
                <a:cubicBezTo>
                  <a:pt x="208" y="117"/>
                  <a:pt x="235" y="144"/>
                  <a:pt x="235" y="176"/>
                </a:cubicBezTo>
                <a:close/>
                <a:moveTo>
                  <a:pt x="270" y="0"/>
                </a:moveTo>
                <a:cubicBezTo>
                  <a:pt x="250" y="0"/>
                  <a:pt x="235" y="16"/>
                  <a:pt x="235" y="35"/>
                </a:cubicBezTo>
                <a:cubicBezTo>
                  <a:pt x="235" y="55"/>
                  <a:pt x="250" y="70"/>
                  <a:pt x="270" y="70"/>
                </a:cubicBezTo>
                <a:cubicBezTo>
                  <a:pt x="289" y="70"/>
                  <a:pt x="305" y="55"/>
                  <a:pt x="305" y="35"/>
                </a:cubicBezTo>
                <a:cubicBezTo>
                  <a:pt x="305" y="16"/>
                  <a:pt x="289" y="0"/>
                  <a:pt x="270" y="0"/>
                </a:cubicBezTo>
                <a:close/>
                <a:moveTo>
                  <a:pt x="82" y="23"/>
                </a:moveTo>
                <a:cubicBezTo>
                  <a:pt x="63" y="23"/>
                  <a:pt x="47" y="39"/>
                  <a:pt x="47" y="59"/>
                </a:cubicBezTo>
                <a:cubicBezTo>
                  <a:pt x="47" y="78"/>
                  <a:pt x="63" y="94"/>
                  <a:pt x="82" y="94"/>
                </a:cubicBezTo>
                <a:cubicBezTo>
                  <a:pt x="102" y="94"/>
                  <a:pt x="117" y="78"/>
                  <a:pt x="117" y="59"/>
                </a:cubicBezTo>
                <a:cubicBezTo>
                  <a:pt x="117" y="39"/>
                  <a:pt x="102" y="23"/>
                  <a:pt x="82" y="23"/>
                </a:cubicBezTo>
                <a:close/>
                <a:moveTo>
                  <a:pt x="35" y="211"/>
                </a:moveTo>
                <a:cubicBezTo>
                  <a:pt x="16" y="211"/>
                  <a:pt x="0" y="227"/>
                  <a:pt x="0" y="246"/>
                </a:cubicBezTo>
                <a:cubicBezTo>
                  <a:pt x="0" y="266"/>
                  <a:pt x="16" y="282"/>
                  <a:pt x="35" y="282"/>
                </a:cubicBezTo>
                <a:cubicBezTo>
                  <a:pt x="55" y="282"/>
                  <a:pt x="70" y="266"/>
                  <a:pt x="70" y="246"/>
                </a:cubicBezTo>
                <a:cubicBezTo>
                  <a:pt x="70" y="227"/>
                  <a:pt x="55" y="211"/>
                  <a:pt x="35" y="211"/>
                </a:cubicBezTo>
                <a:close/>
                <a:moveTo>
                  <a:pt x="223" y="282"/>
                </a:moveTo>
                <a:cubicBezTo>
                  <a:pt x="203" y="282"/>
                  <a:pt x="188" y="297"/>
                  <a:pt x="188" y="317"/>
                </a:cubicBezTo>
                <a:cubicBezTo>
                  <a:pt x="188" y="336"/>
                  <a:pt x="203" y="352"/>
                  <a:pt x="223" y="352"/>
                </a:cubicBezTo>
                <a:cubicBezTo>
                  <a:pt x="242" y="352"/>
                  <a:pt x="258" y="336"/>
                  <a:pt x="258" y="317"/>
                </a:cubicBezTo>
                <a:cubicBezTo>
                  <a:pt x="258" y="297"/>
                  <a:pt x="242" y="282"/>
                  <a:pt x="223" y="282"/>
                </a:cubicBezTo>
                <a:close/>
                <a:moveTo>
                  <a:pt x="317" y="164"/>
                </a:moveTo>
                <a:cubicBezTo>
                  <a:pt x="297" y="164"/>
                  <a:pt x="282" y="180"/>
                  <a:pt x="282" y="199"/>
                </a:cubicBezTo>
                <a:cubicBezTo>
                  <a:pt x="282" y="219"/>
                  <a:pt x="297" y="235"/>
                  <a:pt x="317" y="235"/>
                </a:cubicBezTo>
                <a:cubicBezTo>
                  <a:pt x="336" y="235"/>
                  <a:pt x="352" y="219"/>
                  <a:pt x="352" y="199"/>
                </a:cubicBezTo>
                <a:cubicBezTo>
                  <a:pt x="352" y="180"/>
                  <a:pt x="336" y="164"/>
                  <a:pt x="317" y="164"/>
                </a:cubicBezTo>
                <a:close/>
                <a:moveTo>
                  <a:pt x="250" y="64"/>
                </a:moveTo>
                <a:cubicBezTo>
                  <a:pt x="209" y="127"/>
                  <a:pt x="209" y="127"/>
                  <a:pt x="209" y="127"/>
                </a:cubicBezTo>
                <a:moveTo>
                  <a:pt x="139" y="130"/>
                </a:moveTo>
                <a:cubicBezTo>
                  <a:pt x="104" y="86"/>
                  <a:pt x="104" y="86"/>
                  <a:pt x="104" y="86"/>
                </a:cubicBezTo>
                <a:moveTo>
                  <a:pt x="67" y="231"/>
                </a:moveTo>
                <a:cubicBezTo>
                  <a:pt x="124" y="202"/>
                  <a:pt x="124" y="202"/>
                  <a:pt x="124" y="202"/>
                </a:cubicBezTo>
                <a:moveTo>
                  <a:pt x="212" y="283"/>
                </a:moveTo>
                <a:cubicBezTo>
                  <a:pt x="195" y="232"/>
                  <a:pt x="195" y="232"/>
                  <a:pt x="195" y="232"/>
                </a:cubicBezTo>
                <a:moveTo>
                  <a:pt x="234" y="186"/>
                </a:moveTo>
                <a:cubicBezTo>
                  <a:pt x="282" y="194"/>
                  <a:pt x="282" y="194"/>
                  <a:pt x="282" y="194"/>
                </a:cubicBezTo>
              </a:path>
            </a:pathLst>
          </a:custGeom>
          <a:noFill/>
          <a:ln w="19050" cap="flat">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r>
              <a:rPr lang="en-US" sz="675" b="0">
                <a:gradFill>
                  <a:gsLst>
                    <a:gs pos="0">
                      <a:srgbClr val="505050"/>
                    </a:gs>
                    <a:gs pos="100000">
                      <a:srgbClr val="505050"/>
                    </a:gs>
                  </a:gsLst>
                  <a:lin ang="5400000" scaled="1"/>
                </a:gradFill>
                <a:latin typeface="Segoe UI"/>
                <a:cs typeface="+mn-cs"/>
              </a:rPr>
              <a:t> </a:t>
            </a:r>
          </a:p>
        </p:txBody>
      </p:sp>
      <p:sp>
        <p:nvSpPr>
          <p:cNvPr id="21" name="SecurityCamera_EB35">
            <a:extLst>
              <a:ext uri="{FF2B5EF4-FFF2-40B4-BE49-F238E27FC236}">
                <a16:creationId xmlns:a16="http://schemas.microsoft.com/office/drawing/2014/main" id="{9995749A-97D8-4F44-8F5E-D181A5D0E7A9}"/>
              </a:ext>
            </a:extLst>
          </p:cNvPr>
          <p:cNvSpPr>
            <a:spLocks noChangeAspect="1" noEditPoints="1"/>
          </p:cNvSpPr>
          <p:nvPr/>
        </p:nvSpPr>
        <p:spPr bwMode="auto">
          <a:xfrm>
            <a:off x="3262464" y="4894834"/>
            <a:ext cx="488900" cy="422081"/>
          </a:xfrm>
          <a:custGeom>
            <a:avLst/>
            <a:gdLst>
              <a:gd name="T0" fmla="*/ 1409 w 4712"/>
              <a:gd name="T1" fmla="*/ 2190 h 4068"/>
              <a:gd name="T2" fmla="*/ 1409 w 4712"/>
              <a:gd name="T3" fmla="*/ 3442 h 4068"/>
              <a:gd name="T4" fmla="*/ 0 w 4712"/>
              <a:gd name="T5" fmla="*/ 3442 h 4068"/>
              <a:gd name="T6" fmla="*/ 0 w 4712"/>
              <a:gd name="T7" fmla="*/ 4068 h 4068"/>
              <a:gd name="T8" fmla="*/ 2035 w 4712"/>
              <a:gd name="T9" fmla="*/ 4068 h 4068"/>
              <a:gd name="T10" fmla="*/ 2035 w 4712"/>
              <a:gd name="T11" fmla="*/ 2345 h 4068"/>
              <a:gd name="T12" fmla="*/ 4225 w 4712"/>
              <a:gd name="T13" fmla="*/ 1565 h 4068"/>
              <a:gd name="T14" fmla="*/ 4226 w 4712"/>
              <a:gd name="T15" fmla="*/ 1563 h 4068"/>
              <a:gd name="T16" fmla="*/ 4225 w 4712"/>
              <a:gd name="T17" fmla="*/ 1565 h 4068"/>
              <a:gd name="T18" fmla="*/ 617 w 4712"/>
              <a:gd name="T19" fmla="*/ 662 h 4068"/>
              <a:gd name="T20" fmla="*/ 4225 w 4712"/>
              <a:gd name="T21" fmla="*/ 1565 h 4068"/>
              <a:gd name="T22" fmla="*/ 4400 w 4712"/>
              <a:gd name="T23" fmla="*/ 1608 h 4068"/>
              <a:gd name="T24" fmla="*/ 4712 w 4712"/>
              <a:gd name="T25" fmla="*/ 982 h 4068"/>
              <a:gd name="T26" fmla="*/ 782 w 4712"/>
              <a:gd name="T27" fmla="*/ 0 h 4068"/>
              <a:gd name="T28" fmla="*/ 617 w 4712"/>
              <a:gd name="T29" fmla="*/ 662 h 4068"/>
              <a:gd name="T30" fmla="*/ 617 w 4712"/>
              <a:gd name="T31" fmla="*/ 662 h 4068"/>
              <a:gd name="T32" fmla="*/ 313 w 4712"/>
              <a:gd name="T33" fmla="*/ 1876 h 4068"/>
              <a:gd name="T34" fmla="*/ 3652 w 4712"/>
              <a:gd name="T35" fmla="*/ 2711 h 4068"/>
              <a:gd name="T36" fmla="*/ 4225 w 4712"/>
              <a:gd name="T37" fmla="*/ 1565 h 40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12" h="4068">
                <a:moveTo>
                  <a:pt x="1409" y="2190"/>
                </a:moveTo>
                <a:lnTo>
                  <a:pt x="1409" y="3442"/>
                </a:lnTo>
                <a:lnTo>
                  <a:pt x="0" y="3442"/>
                </a:lnTo>
                <a:moveTo>
                  <a:pt x="0" y="4068"/>
                </a:moveTo>
                <a:lnTo>
                  <a:pt x="2035" y="4068"/>
                </a:lnTo>
                <a:lnTo>
                  <a:pt x="2035" y="2345"/>
                </a:lnTo>
                <a:moveTo>
                  <a:pt x="4225" y="1565"/>
                </a:moveTo>
                <a:lnTo>
                  <a:pt x="4226" y="1563"/>
                </a:lnTo>
                <a:moveTo>
                  <a:pt x="4225" y="1565"/>
                </a:moveTo>
                <a:lnTo>
                  <a:pt x="617" y="662"/>
                </a:lnTo>
                <a:moveTo>
                  <a:pt x="4225" y="1565"/>
                </a:moveTo>
                <a:lnTo>
                  <a:pt x="4400" y="1608"/>
                </a:lnTo>
                <a:lnTo>
                  <a:pt x="4712" y="982"/>
                </a:lnTo>
                <a:lnTo>
                  <a:pt x="782" y="0"/>
                </a:lnTo>
                <a:lnTo>
                  <a:pt x="617" y="662"/>
                </a:lnTo>
                <a:moveTo>
                  <a:pt x="617" y="662"/>
                </a:moveTo>
                <a:lnTo>
                  <a:pt x="313" y="1876"/>
                </a:lnTo>
                <a:lnTo>
                  <a:pt x="3652" y="2711"/>
                </a:lnTo>
                <a:lnTo>
                  <a:pt x="4225" y="1565"/>
                </a:ln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85775" fontAlgn="auto">
              <a:spcBef>
                <a:spcPts val="0"/>
              </a:spcBef>
              <a:spcAft>
                <a:spcPts val="0"/>
              </a:spcAft>
            </a:pPr>
            <a:endParaRPr lang="en-US" sz="662" b="0">
              <a:gradFill>
                <a:gsLst>
                  <a:gs pos="0">
                    <a:srgbClr val="505050"/>
                  </a:gs>
                  <a:gs pos="100000">
                    <a:srgbClr val="505050"/>
                  </a:gs>
                </a:gsLst>
                <a:lin ang="5400000" scaled="1"/>
              </a:gradFill>
              <a:latin typeface="Segoe UI Semilight"/>
              <a:cs typeface="+mn-cs"/>
            </a:endParaRPr>
          </a:p>
        </p:txBody>
      </p:sp>
    </p:spTree>
    <p:extLst>
      <p:ext uri="{BB962C8B-B14F-4D97-AF65-F5344CB8AC3E}">
        <p14:creationId xmlns:p14="http://schemas.microsoft.com/office/powerpoint/2010/main" val="27219871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wipe(left)">
                                      <p:cBhvr>
                                        <p:cTn id="7" dur="500"/>
                                        <p:tgtEl>
                                          <p:spTgt spid="3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wipe(left)">
                                      <p:cBhvr>
                                        <p:cTn id="10" dur="500"/>
                                        <p:tgtEl>
                                          <p:spTgt spid="29"/>
                                        </p:tgtEl>
                                      </p:cBhvr>
                                    </p:animEffect>
                                  </p:childTnLst>
                                </p:cTn>
                              </p:par>
                            </p:childTnLst>
                          </p:cTn>
                        </p:par>
                        <p:par>
                          <p:cTn id="11" fill="hold">
                            <p:stCondLst>
                              <p:cond delay="500"/>
                            </p:stCondLst>
                            <p:childTnLst>
                              <p:par>
                                <p:cTn id="12" presetID="22" presetClass="entr" presetSubtype="8" fill="hold" grpId="0" nodeType="afterEffect">
                                  <p:stCondLst>
                                    <p:cond delay="0"/>
                                  </p:stCondLst>
                                  <p:childTnLst>
                                    <p:set>
                                      <p:cBhvr>
                                        <p:cTn id="13" dur="1" fill="hold">
                                          <p:stCondLst>
                                            <p:cond delay="0"/>
                                          </p:stCondLst>
                                        </p:cTn>
                                        <p:tgtEl>
                                          <p:spTgt spid="35"/>
                                        </p:tgtEl>
                                        <p:attrNameLst>
                                          <p:attrName>style.visibility</p:attrName>
                                        </p:attrNameLst>
                                      </p:cBhvr>
                                      <p:to>
                                        <p:strVal val="visible"/>
                                      </p:to>
                                    </p:set>
                                    <p:animEffect transition="in" filter="wipe(left)">
                                      <p:cBhvr>
                                        <p:cTn id="14" dur="500"/>
                                        <p:tgtEl>
                                          <p:spTgt spid="35"/>
                                        </p:tgtEl>
                                      </p:cBhvr>
                                    </p:animEffect>
                                  </p:childTnLst>
                                </p:cTn>
                              </p:par>
                              <p:par>
                                <p:cTn id="15" presetID="22" presetClass="entr" presetSubtype="8" fill="hold" grpId="0" nodeType="withEffect">
                                  <p:stCondLst>
                                    <p:cond delay="0"/>
                                  </p:stCondLst>
                                  <p:childTnLst>
                                    <p:set>
                                      <p:cBhvr>
                                        <p:cTn id="16" dur="1" fill="hold">
                                          <p:stCondLst>
                                            <p:cond delay="0"/>
                                          </p:stCondLst>
                                        </p:cTn>
                                        <p:tgtEl>
                                          <p:spTgt spid="33"/>
                                        </p:tgtEl>
                                        <p:attrNameLst>
                                          <p:attrName>style.visibility</p:attrName>
                                        </p:attrNameLst>
                                      </p:cBhvr>
                                      <p:to>
                                        <p:strVal val="visible"/>
                                      </p:to>
                                    </p:set>
                                    <p:animEffect transition="in" filter="wipe(left)">
                                      <p:cBhvr>
                                        <p:cTn id="17" dur="500"/>
                                        <p:tgtEl>
                                          <p:spTgt spid="33"/>
                                        </p:tgtEl>
                                      </p:cBhvr>
                                    </p:animEffect>
                                  </p:childTnLst>
                                </p:cTn>
                              </p:par>
                            </p:childTnLst>
                          </p:cTn>
                        </p:par>
                        <p:par>
                          <p:cTn id="18" fill="hold">
                            <p:stCondLst>
                              <p:cond delay="1000"/>
                            </p:stCondLst>
                            <p:childTnLst>
                              <p:par>
                                <p:cTn id="19" presetID="22" presetClass="entr" presetSubtype="8" fill="hold" grpId="0" nodeType="afterEffect">
                                  <p:stCondLst>
                                    <p:cond delay="0"/>
                                  </p:stCondLst>
                                  <p:childTnLst>
                                    <p:set>
                                      <p:cBhvr>
                                        <p:cTn id="20" dur="1" fill="hold">
                                          <p:stCondLst>
                                            <p:cond delay="0"/>
                                          </p:stCondLst>
                                        </p:cTn>
                                        <p:tgtEl>
                                          <p:spTgt spid="40"/>
                                        </p:tgtEl>
                                        <p:attrNameLst>
                                          <p:attrName>style.visibility</p:attrName>
                                        </p:attrNameLst>
                                      </p:cBhvr>
                                      <p:to>
                                        <p:strVal val="visible"/>
                                      </p:to>
                                    </p:set>
                                    <p:animEffect transition="in" filter="wipe(left)">
                                      <p:cBhvr>
                                        <p:cTn id="21" dur="500"/>
                                        <p:tgtEl>
                                          <p:spTgt spid="40"/>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34"/>
                                        </p:tgtEl>
                                        <p:attrNameLst>
                                          <p:attrName>style.visibility</p:attrName>
                                        </p:attrNameLst>
                                      </p:cBhvr>
                                      <p:to>
                                        <p:strVal val="visible"/>
                                      </p:to>
                                    </p:set>
                                    <p:animEffect transition="in" filter="wipe(left)">
                                      <p:cBhvr>
                                        <p:cTn id="24" dur="500"/>
                                        <p:tgtEl>
                                          <p:spTgt spid="34"/>
                                        </p:tgtEl>
                                      </p:cBhvr>
                                    </p:animEffect>
                                  </p:childTnLst>
                                </p:cTn>
                              </p:par>
                            </p:childTnLst>
                          </p:cTn>
                        </p:par>
                        <p:par>
                          <p:cTn id="25" fill="hold">
                            <p:stCondLst>
                              <p:cond delay="1500"/>
                            </p:stCondLst>
                            <p:childTnLst>
                              <p:par>
                                <p:cTn id="26" presetID="22" presetClass="entr" presetSubtype="8" fill="hold" grpId="0" nodeType="afterEffect">
                                  <p:stCondLst>
                                    <p:cond delay="0"/>
                                  </p:stCondLst>
                                  <p:childTnLst>
                                    <p:set>
                                      <p:cBhvr>
                                        <p:cTn id="27" dur="1" fill="hold">
                                          <p:stCondLst>
                                            <p:cond delay="0"/>
                                          </p:stCondLst>
                                        </p:cTn>
                                        <p:tgtEl>
                                          <p:spTgt spid="21"/>
                                        </p:tgtEl>
                                        <p:attrNameLst>
                                          <p:attrName>style.visibility</p:attrName>
                                        </p:attrNameLst>
                                      </p:cBhvr>
                                      <p:to>
                                        <p:strVal val="visible"/>
                                      </p:to>
                                    </p:set>
                                    <p:animEffect transition="in" filter="wipe(left)">
                                      <p:cBhvr>
                                        <p:cTn id="28" dur="500"/>
                                        <p:tgtEl>
                                          <p:spTgt spid="21"/>
                                        </p:tgtEl>
                                      </p:cBhvr>
                                    </p:animEffect>
                                  </p:childTnLst>
                                </p:cTn>
                              </p:par>
                              <p:par>
                                <p:cTn id="29" presetID="22" presetClass="entr" presetSubtype="8" fill="hold" grpId="0" nodeType="withEffect">
                                  <p:stCondLst>
                                    <p:cond delay="0"/>
                                  </p:stCondLst>
                                  <p:childTnLst>
                                    <p:set>
                                      <p:cBhvr>
                                        <p:cTn id="30" dur="1" fill="hold">
                                          <p:stCondLst>
                                            <p:cond delay="0"/>
                                          </p:stCondLst>
                                        </p:cTn>
                                        <p:tgtEl>
                                          <p:spTgt spid="32"/>
                                        </p:tgtEl>
                                        <p:attrNameLst>
                                          <p:attrName>style.visibility</p:attrName>
                                        </p:attrNameLst>
                                      </p:cBhvr>
                                      <p:to>
                                        <p:strVal val="visible"/>
                                      </p:to>
                                    </p:set>
                                    <p:animEffect transition="in" filter="wipe(left)">
                                      <p:cBhvr>
                                        <p:cTn id="31"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2" grpId="0"/>
      <p:bldP spid="33" grpId="0"/>
      <p:bldP spid="34" grpId="0"/>
      <p:bldP spid="35" grpId="0" animBg="1"/>
      <p:bldP spid="40" grpId="0" animBg="1"/>
      <p:bldP spid="21"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E2B0D7C6-8A13-4450-83D7-EEAB1CA3F231}"/>
              </a:ext>
            </a:extLst>
          </p:cNvPr>
          <p:cNvSpPr/>
          <p:nvPr/>
        </p:nvSpPr>
        <p:spPr bwMode="auto">
          <a:xfrm>
            <a:off x="0" y="857250"/>
            <a:ext cx="2571750" cy="51435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85800" fontAlgn="auto">
              <a:spcBef>
                <a:spcPts val="0"/>
              </a:spcBef>
              <a:spcAft>
                <a:spcPts val="450"/>
              </a:spcAft>
              <a:defRPr/>
            </a:pPr>
            <a:endParaRPr lang="en-US" b="0">
              <a:solidFill>
                <a:srgbClr val="FFFFFF"/>
              </a:solidFill>
              <a:latin typeface="Segoe UI"/>
            </a:endParaRPr>
          </a:p>
        </p:txBody>
      </p:sp>
      <p:sp>
        <p:nvSpPr>
          <p:cNvPr id="49" name="Title 5">
            <a:extLst>
              <a:ext uri="{FF2B5EF4-FFF2-40B4-BE49-F238E27FC236}">
                <a16:creationId xmlns:a16="http://schemas.microsoft.com/office/drawing/2014/main" id="{A8AA9D67-F3A1-49B8-8816-5EB27DBC5818}"/>
              </a:ext>
            </a:extLst>
          </p:cNvPr>
          <p:cNvSpPr>
            <a:spLocks noGrp="1"/>
          </p:cNvSpPr>
          <p:nvPr>
            <p:ph type="title"/>
          </p:nvPr>
        </p:nvSpPr>
        <p:spPr>
          <a:xfrm>
            <a:off x="733575" y="1200501"/>
            <a:ext cx="1871660" cy="674749"/>
          </a:xfrm>
        </p:spPr>
        <p:txBody>
          <a:bodyPr/>
          <a:lstStyle/>
          <a:p>
            <a:r>
              <a:rPr lang="en-US" sz="2100"/>
              <a:t>Protecting your application</a:t>
            </a:r>
          </a:p>
        </p:txBody>
      </p:sp>
      <p:grpSp>
        <p:nvGrpSpPr>
          <p:cNvPr id="18" name="Group 17">
            <a:extLst>
              <a:ext uri="{FF2B5EF4-FFF2-40B4-BE49-F238E27FC236}">
                <a16:creationId xmlns:a16="http://schemas.microsoft.com/office/drawing/2014/main" id="{A2BF778D-E73C-42BA-A5D7-4B946D8B7E96}"/>
              </a:ext>
            </a:extLst>
          </p:cNvPr>
          <p:cNvGrpSpPr/>
          <p:nvPr/>
        </p:nvGrpSpPr>
        <p:grpSpPr>
          <a:xfrm>
            <a:off x="2706746" y="3103603"/>
            <a:ext cx="6344843" cy="1196840"/>
            <a:chOff x="269701" y="4430745"/>
            <a:chExt cx="11315276" cy="2135559"/>
          </a:xfrm>
        </p:grpSpPr>
        <p:cxnSp>
          <p:nvCxnSpPr>
            <p:cNvPr id="27" name="Straight Connector 26">
              <a:extLst>
                <a:ext uri="{FF2B5EF4-FFF2-40B4-BE49-F238E27FC236}">
                  <a16:creationId xmlns:a16="http://schemas.microsoft.com/office/drawing/2014/main" id="{A020E684-5694-4B7C-9529-2C008FB361E8}"/>
                </a:ext>
              </a:extLst>
            </p:cNvPr>
            <p:cNvCxnSpPr>
              <a:cxnSpLocks/>
            </p:cNvCxnSpPr>
            <p:nvPr/>
          </p:nvCxnSpPr>
          <p:spPr>
            <a:xfrm>
              <a:off x="6558528" y="5486414"/>
              <a:ext cx="1830954" cy="0"/>
            </a:xfrm>
            <a:prstGeom prst="line">
              <a:avLst/>
            </a:prstGeom>
            <a:ln w="76200" cap="rnd">
              <a:solidFill>
                <a:schemeClr val="accent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B7906C18-F458-493C-90CB-B3A2C6422910}"/>
                </a:ext>
              </a:extLst>
            </p:cNvPr>
            <p:cNvCxnSpPr>
              <a:cxnSpLocks/>
            </p:cNvCxnSpPr>
            <p:nvPr/>
          </p:nvCxnSpPr>
          <p:spPr>
            <a:xfrm>
              <a:off x="6558528" y="5307658"/>
              <a:ext cx="2173705" cy="0"/>
            </a:xfrm>
            <a:prstGeom prst="line">
              <a:avLst/>
            </a:prstGeom>
            <a:ln w="76200" cap="rnd">
              <a:solidFill>
                <a:schemeClr val="accent4"/>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9" name="Cylinder 28">
              <a:extLst>
                <a:ext uri="{FF2B5EF4-FFF2-40B4-BE49-F238E27FC236}">
                  <a16:creationId xmlns:a16="http://schemas.microsoft.com/office/drawing/2014/main" id="{62E61594-70BB-4128-9882-88967F380EDA}"/>
                </a:ext>
              </a:extLst>
            </p:cNvPr>
            <p:cNvSpPr/>
            <p:nvPr/>
          </p:nvSpPr>
          <p:spPr bwMode="auto">
            <a:xfrm rot="16200000">
              <a:off x="5294072" y="4159914"/>
              <a:ext cx="1214312" cy="2709669"/>
            </a:xfrm>
            <a:prstGeom prst="can">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134464" tIns="107571" rIns="134464" bIns="107571" numCol="1" spcCol="0" rtlCol="0" fromWordArt="0" anchor="ctr" anchorCtr="0" forceAA="0" compatLnSpc="1">
              <a:prstTxWarp prst="textNoShape">
                <a:avLst/>
              </a:prstTxWarp>
              <a:noAutofit/>
            </a:bodyPr>
            <a:lstStyle/>
            <a:p>
              <a:pPr algn="ctr" defTabSz="494121">
                <a:lnSpc>
                  <a:spcPct val="90000"/>
                </a:lnSpc>
                <a:defRPr/>
              </a:pPr>
              <a:r>
                <a:rPr lang="en-US" sz="1050" b="0" kern="0" spc="-27">
                  <a:gradFill>
                    <a:gsLst>
                      <a:gs pos="1250">
                        <a:srgbClr val="FFFFFF"/>
                      </a:gs>
                      <a:gs pos="100000">
                        <a:srgbClr val="FFFFFF"/>
                      </a:gs>
                    </a:gsLst>
                    <a:lin ang="5400000" scaled="0"/>
                  </a:gradFill>
                  <a:latin typeface="Segoe UI"/>
                </a:rPr>
                <a:t>Azure DDoS Protection</a:t>
              </a:r>
            </a:p>
          </p:txBody>
        </p:sp>
        <p:sp>
          <p:nvSpPr>
            <p:cNvPr id="30" name="TextBox 29">
              <a:extLst>
                <a:ext uri="{FF2B5EF4-FFF2-40B4-BE49-F238E27FC236}">
                  <a16:creationId xmlns:a16="http://schemas.microsoft.com/office/drawing/2014/main" id="{61EF04F2-8011-430E-95D2-63717C0B1E8A}"/>
                </a:ext>
              </a:extLst>
            </p:cNvPr>
            <p:cNvSpPr txBox="1"/>
            <p:nvPr/>
          </p:nvSpPr>
          <p:spPr>
            <a:xfrm>
              <a:off x="562561" y="4472791"/>
              <a:ext cx="877641" cy="259485"/>
            </a:xfrm>
            <a:prstGeom prst="rect">
              <a:avLst/>
            </a:prstGeom>
            <a:noFill/>
            <a:ln>
              <a:noFill/>
            </a:ln>
          </p:spPr>
          <p:txBody>
            <a:bodyPr wrap="none" lIns="0" tIns="0" rIns="0" bIns="0" rtlCol="0">
              <a:spAutoFit/>
            </a:bodyPr>
            <a:lstStyle/>
            <a:p>
              <a:pPr algn="ctr" defTabSz="504071" fontAlgn="auto">
                <a:lnSpc>
                  <a:spcPct val="90000"/>
                </a:lnSpc>
                <a:spcBef>
                  <a:spcPct val="20000"/>
                </a:spcBef>
                <a:spcAft>
                  <a:spcPts val="0"/>
                </a:spcAft>
                <a:buSzPct val="80000"/>
                <a:defRPr/>
              </a:pPr>
              <a:r>
                <a:rPr lang="en-US" sz="1050" b="0">
                  <a:solidFill>
                    <a:srgbClr val="2F2F2F"/>
                  </a:solidFill>
                  <a:latin typeface="Segoe UI"/>
                  <a:cs typeface="+mn-cs"/>
                </a:rPr>
                <a:t>Attacker</a:t>
              </a:r>
              <a:endParaRPr lang="en-US" sz="1050" b="0">
                <a:solidFill>
                  <a:srgbClr val="2F2F2F"/>
                </a:solidFill>
                <a:effectLst>
                  <a:outerShdw blurRad="38100" dist="38100" dir="2700000" algn="tl">
                    <a:srgbClr val="000000">
                      <a:alpha val="43137"/>
                    </a:srgbClr>
                  </a:outerShdw>
                </a:effectLst>
                <a:latin typeface="Segoe UI"/>
                <a:cs typeface="+mn-cs"/>
              </a:endParaRPr>
            </a:p>
          </p:txBody>
        </p:sp>
        <p:sp>
          <p:nvSpPr>
            <p:cNvPr id="31" name="TextBox 30">
              <a:extLst>
                <a:ext uri="{FF2B5EF4-FFF2-40B4-BE49-F238E27FC236}">
                  <a16:creationId xmlns:a16="http://schemas.microsoft.com/office/drawing/2014/main" id="{6B7E056B-BB32-4D88-B3C7-8BED689312C2}"/>
                </a:ext>
              </a:extLst>
            </p:cNvPr>
            <p:cNvSpPr txBox="1"/>
            <p:nvPr/>
          </p:nvSpPr>
          <p:spPr>
            <a:xfrm>
              <a:off x="2268041" y="4495150"/>
              <a:ext cx="1709544" cy="259485"/>
            </a:xfrm>
            <a:prstGeom prst="rect">
              <a:avLst/>
            </a:prstGeom>
            <a:noFill/>
            <a:ln>
              <a:noFill/>
            </a:ln>
          </p:spPr>
          <p:txBody>
            <a:bodyPr wrap="none" lIns="0" tIns="0" rIns="0" bIns="0" rtlCol="0">
              <a:spAutoFit/>
            </a:bodyPr>
            <a:lstStyle/>
            <a:p>
              <a:pPr algn="ctr" defTabSz="504071" fontAlgn="auto">
                <a:lnSpc>
                  <a:spcPct val="90000"/>
                </a:lnSpc>
                <a:spcBef>
                  <a:spcPct val="20000"/>
                </a:spcBef>
                <a:spcAft>
                  <a:spcPts val="0"/>
                </a:spcAft>
                <a:buSzPct val="80000"/>
                <a:defRPr/>
              </a:pPr>
              <a:r>
                <a:rPr lang="en-US" sz="1050" b="0">
                  <a:solidFill>
                    <a:srgbClr val="2F2F2F"/>
                  </a:solidFill>
                  <a:latin typeface="Segoe UI"/>
                  <a:cs typeface="+mn-cs"/>
                </a:rPr>
                <a:t>Azure Backbone</a:t>
              </a:r>
              <a:endParaRPr lang="en-US" sz="1050" b="0">
                <a:solidFill>
                  <a:srgbClr val="2F2F2F"/>
                </a:solidFill>
                <a:effectLst>
                  <a:outerShdw blurRad="38100" dist="38100" dir="2700000" algn="tl">
                    <a:srgbClr val="000000">
                      <a:alpha val="43137"/>
                    </a:srgbClr>
                  </a:outerShdw>
                </a:effectLst>
                <a:latin typeface="Segoe UI"/>
                <a:cs typeface="+mn-cs"/>
              </a:endParaRPr>
            </a:p>
          </p:txBody>
        </p:sp>
        <p:grpSp>
          <p:nvGrpSpPr>
            <p:cNvPr id="32" name="Group 31">
              <a:extLst>
                <a:ext uri="{FF2B5EF4-FFF2-40B4-BE49-F238E27FC236}">
                  <a16:creationId xmlns:a16="http://schemas.microsoft.com/office/drawing/2014/main" id="{6654E3E4-8866-4238-9221-908BAC27192B}"/>
                </a:ext>
              </a:extLst>
            </p:cNvPr>
            <p:cNvGrpSpPr/>
            <p:nvPr/>
          </p:nvGrpSpPr>
          <p:grpSpPr>
            <a:xfrm>
              <a:off x="7913367" y="4430745"/>
              <a:ext cx="3671610" cy="2135559"/>
              <a:chOff x="9445479" y="4947492"/>
              <a:chExt cx="2715888" cy="1492702"/>
            </a:xfrm>
          </p:grpSpPr>
          <p:sp>
            <p:nvSpPr>
              <p:cNvPr id="59" name="TextBox 58">
                <a:extLst>
                  <a:ext uri="{FF2B5EF4-FFF2-40B4-BE49-F238E27FC236}">
                    <a16:creationId xmlns:a16="http://schemas.microsoft.com/office/drawing/2014/main" id="{75DEAA3F-6684-40D2-A7B7-49FDB41A8C9A}"/>
                  </a:ext>
                </a:extLst>
              </p:cNvPr>
              <p:cNvSpPr txBox="1"/>
              <p:nvPr/>
            </p:nvSpPr>
            <p:spPr>
              <a:xfrm>
                <a:off x="11252924" y="4960087"/>
                <a:ext cx="395436" cy="181373"/>
              </a:xfrm>
              <a:prstGeom prst="rect">
                <a:avLst/>
              </a:prstGeom>
              <a:noFill/>
              <a:ln>
                <a:noFill/>
              </a:ln>
            </p:spPr>
            <p:txBody>
              <a:bodyPr wrap="none" lIns="0" tIns="0" rIns="0" bIns="0" rtlCol="0">
                <a:spAutoFit/>
              </a:bodyPr>
              <a:lstStyle/>
              <a:p>
                <a:pPr algn="ctr" defTabSz="504071" fontAlgn="auto">
                  <a:lnSpc>
                    <a:spcPct val="90000"/>
                  </a:lnSpc>
                  <a:spcBef>
                    <a:spcPct val="20000"/>
                  </a:spcBef>
                  <a:spcAft>
                    <a:spcPts val="0"/>
                  </a:spcAft>
                  <a:buSzPct val="80000"/>
                  <a:defRPr/>
                </a:pPr>
                <a:r>
                  <a:rPr lang="en-US" sz="1050" b="0">
                    <a:solidFill>
                      <a:srgbClr val="2F2F2F"/>
                    </a:solidFill>
                    <a:latin typeface="Segoe UI"/>
                    <a:cs typeface="+mn-cs"/>
                  </a:rPr>
                  <a:t>VNet</a:t>
                </a:r>
                <a:endParaRPr lang="en-US" sz="1050" b="0">
                  <a:solidFill>
                    <a:srgbClr val="2F2F2F"/>
                  </a:solidFill>
                  <a:effectLst>
                    <a:outerShdw blurRad="38100" dist="38100" dir="2700000" algn="tl">
                      <a:srgbClr val="000000">
                        <a:alpha val="43137"/>
                      </a:srgbClr>
                    </a:outerShdw>
                  </a:effectLst>
                  <a:latin typeface="Segoe UI"/>
                  <a:cs typeface="+mn-cs"/>
                </a:endParaRPr>
              </a:p>
            </p:txBody>
          </p:sp>
          <p:sp>
            <p:nvSpPr>
              <p:cNvPr id="60" name="Freeform 539">
                <a:extLst>
                  <a:ext uri="{FF2B5EF4-FFF2-40B4-BE49-F238E27FC236}">
                    <a16:creationId xmlns:a16="http://schemas.microsoft.com/office/drawing/2014/main" id="{060031B7-9979-4A7A-B722-2E2A848939A0}"/>
                  </a:ext>
                </a:extLst>
              </p:cNvPr>
              <p:cNvSpPr>
                <a:spLocks noChangeAspect="1"/>
              </p:cNvSpPr>
              <p:nvPr/>
            </p:nvSpPr>
            <p:spPr bwMode="auto">
              <a:xfrm>
                <a:off x="9445479" y="4947492"/>
                <a:ext cx="2715888" cy="1492702"/>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chemeClr val="bg1">
                  <a:lumMod val="85000"/>
                </a:schemeClr>
              </a:solidFill>
              <a:ln w="28575">
                <a:solidFill>
                  <a:schemeClr val="bg1">
                    <a:lumMod val="65000"/>
                  </a:schemeClr>
                </a:solidFill>
              </a:ln>
              <a:extLst/>
            </p:spPr>
            <p:txBody>
              <a:bodyPr lIns="68552" tIns="68552" rIns="68552" bIns="68552" anchor="ctr"/>
              <a:lstStyle/>
              <a:p>
                <a:pPr algn="ctr" defTabSz="699039" fontAlgn="auto">
                  <a:spcBef>
                    <a:spcPts val="0"/>
                  </a:spcBef>
                  <a:spcAft>
                    <a:spcPts val="0"/>
                  </a:spcAft>
                  <a:defRPr/>
                </a:pPr>
                <a:endParaRPr lang="en-US" sz="1050" b="0" kern="0">
                  <a:solidFill>
                    <a:prstClr val="black"/>
                  </a:solidFill>
                  <a:latin typeface="Segoe UI"/>
                  <a:ea typeface="MS PGothic" pitchFamily="34" charset="-128"/>
                  <a:cs typeface="+mn-cs"/>
                </a:endParaRPr>
              </a:p>
            </p:txBody>
          </p:sp>
          <p:pic>
            <p:nvPicPr>
              <p:cNvPr id="61" name="VM">
                <a:extLst>
                  <a:ext uri="{FF2B5EF4-FFF2-40B4-BE49-F238E27FC236}">
                    <a16:creationId xmlns:a16="http://schemas.microsoft.com/office/drawing/2014/main" id="{00D7464E-10A2-4F48-8366-2F49598F0930}"/>
                  </a:ext>
                </a:extLst>
              </p:cNvPr>
              <p:cNvPicPr>
                <a:picLocks noChangeAspect="1"/>
              </p:cNvPicPr>
              <p:nvPr/>
            </p:nvPicPr>
            <p:blipFill>
              <a:blip r:embed="rId3">
                <a:extLst>
                  <a:ext uri="{BEBA8EAE-BF5A-486C-A8C5-ECC9F3942E4B}">
                    <a14:imgProps xmlns:a14="http://schemas.microsoft.com/office/drawing/2010/main">
                      <a14:imgLayer r:embed="rId4">
                        <a14:imgEffect>
                          <a14:saturation sat="0"/>
                        </a14:imgEffect>
                        <a14:imgEffect>
                          <a14:brightnessContrast contrast="100000"/>
                        </a14:imgEffect>
                      </a14:imgLayer>
                    </a14:imgProps>
                  </a:ext>
                </a:extLst>
              </a:blip>
              <a:stretch>
                <a:fillRect/>
              </a:stretch>
            </p:blipFill>
            <p:spPr>
              <a:xfrm>
                <a:off x="10329412" y="5191008"/>
                <a:ext cx="411480" cy="411480"/>
              </a:xfrm>
              <a:prstGeom prst="rect">
                <a:avLst/>
              </a:prstGeom>
            </p:spPr>
          </p:pic>
          <p:pic>
            <p:nvPicPr>
              <p:cNvPr id="63" name="Load Balancer">
                <a:extLst>
                  <a:ext uri="{FF2B5EF4-FFF2-40B4-BE49-F238E27FC236}">
                    <a16:creationId xmlns:a16="http://schemas.microsoft.com/office/drawing/2014/main" id="{CCFC45CF-48E7-45AD-AACA-D5CFB2841C11}"/>
                  </a:ext>
                </a:extLst>
              </p:cNvPr>
              <p:cNvPicPr>
                <a:picLocks noChangeAspect="1"/>
              </p:cNvPicPr>
              <p:nvPr/>
            </p:nvPicPr>
            <p:blipFill>
              <a:blip r:embed="rId5">
                <a:extLst>
                  <a:ext uri="{BEBA8EAE-BF5A-486C-A8C5-ECC9F3942E4B}">
                    <a14:imgProps xmlns:a14="http://schemas.microsoft.com/office/drawing/2010/main">
                      <a14:imgLayer r:embed="rId6">
                        <a14:imgEffect>
                          <a14:saturation sat="0"/>
                        </a14:imgEffect>
                        <a14:imgEffect>
                          <a14:brightnessContrast contrast="100000"/>
                        </a14:imgEffect>
                      </a14:imgLayer>
                    </a14:imgProps>
                  </a:ext>
                </a:extLst>
              </a:blip>
              <a:stretch>
                <a:fillRect/>
              </a:stretch>
            </p:blipFill>
            <p:spPr>
              <a:xfrm>
                <a:off x="10271643" y="5848109"/>
                <a:ext cx="411480" cy="411480"/>
              </a:xfrm>
              <a:prstGeom prst="rect">
                <a:avLst/>
              </a:prstGeom>
            </p:spPr>
          </p:pic>
          <p:pic>
            <p:nvPicPr>
              <p:cNvPr id="66" name="WAF">
                <a:extLst>
                  <a:ext uri="{FF2B5EF4-FFF2-40B4-BE49-F238E27FC236}">
                    <a16:creationId xmlns:a16="http://schemas.microsoft.com/office/drawing/2014/main" id="{B57EE0AF-DA60-4EC3-B014-6DDEBF4DCCF9}"/>
                  </a:ext>
                </a:extLst>
              </p:cNvPr>
              <p:cNvPicPr>
                <a:picLocks noChangeAspect="1"/>
              </p:cNvPicPr>
              <p:nvPr/>
            </p:nvPicPr>
            <p:blipFill>
              <a:blip r:embed="rId7">
                <a:extLst>
                  <a:ext uri="{BEBA8EAE-BF5A-486C-A8C5-ECC9F3942E4B}">
                    <a14:imgProps xmlns:a14="http://schemas.microsoft.com/office/drawing/2010/main">
                      <a14:imgLayer r:embed="rId8">
                        <a14:imgEffect>
                          <a14:saturation sat="0"/>
                        </a14:imgEffect>
                        <a14:imgEffect>
                          <a14:brightnessContrast contrast="100000"/>
                        </a14:imgEffect>
                      </a14:imgLayer>
                    </a14:imgProps>
                  </a:ext>
                </a:extLst>
              </a:blip>
              <a:stretch>
                <a:fillRect/>
              </a:stretch>
            </p:blipFill>
            <p:spPr>
              <a:xfrm>
                <a:off x="10918440" y="5547288"/>
                <a:ext cx="411480" cy="411480"/>
              </a:xfrm>
              <a:prstGeom prst="rect">
                <a:avLst/>
              </a:prstGeom>
            </p:spPr>
          </p:pic>
        </p:grpSp>
        <p:grpSp>
          <p:nvGrpSpPr>
            <p:cNvPr id="33" name="Group 32">
              <a:extLst>
                <a:ext uri="{FF2B5EF4-FFF2-40B4-BE49-F238E27FC236}">
                  <a16:creationId xmlns:a16="http://schemas.microsoft.com/office/drawing/2014/main" id="{B1355B0C-B522-48AF-91BE-B372E1DBB835}"/>
                </a:ext>
              </a:extLst>
            </p:cNvPr>
            <p:cNvGrpSpPr/>
            <p:nvPr/>
          </p:nvGrpSpPr>
          <p:grpSpPr>
            <a:xfrm>
              <a:off x="1464472" y="5216862"/>
              <a:ext cx="3254545" cy="803102"/>
              <a:chOff x="1493837" y="5216377"/>
              <a:chExt cx="2972246" cy="803102"/>
            </a:xfrm>
          </p:grpSpPr>
          <p:cxnSp>
            <p:nvCxnSpPr>
              <p:cNvPr id="53" name="Straight Connector 52">
                <a:extLst>
                  <a:ext uri="{FF2B5EF4-FFF2-40B4-BE49-F238E27FC236}">
                    <a16:creationId xmlns:a16="http://schemas.microsoft.com/office/drawing/2014/main" id="{6E1FF764-9605-418A-B857-30B62F1F5BCB}"/>
                  </a:ext>
                </a:extLst>
              </p:cNvPr>
              <p:cNvCxnSpPr>
                <a:cxnSpLocks/>
              </p:cNvCxnSpPr>
              <p:nvPr/>
            </p:nvCxnSpPr>
            <p:spPr>
              <a:xfrm>
                <a:off x="3140546" y="5546562"/>
                <a:ext cx="1325537" cy="0"/>
              </a:xfrm>
              <a:prstGeom prst="line">
                <a:avLst/>
              </a:prstGeom>
              <a:ln w="76200" cap="rnd">
                <a:solidFill>
                  <a:schemeClr val="accent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98826FCB-7E61-4D4A-91CB-73D9346C5D54}"/>
                  </a:ext>
                </a:extLst>
              </p:cNvPr>
              <p:cNvCxnSpPr>
                <a:cxnSpLocks/>
              </p:cNvCxnSpPr>
              <p:nvPr/>
            </p:nvCxnSpPr>
            <p:spPr>
              <a:xfrm flipV="1">
                <a:off x="1646237" y="5368490"/>
                <a:ext cx="2819846" cy="25959"/>
              </a:xfrm>
              <a:prstGeom prst="line">
                <a:avLst/>
              </a:prstGeom>
              <a:ln w="76200" cap="rnd">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515B1A4A-75C5-42C8-A15E-3F4402BD6390}"/>
                  </a:ext>
                </a:extLst>
              </p:cNvPr>
              <p:cNvCxnSpPr>
                <a:cxnSpLocks/>
              </p:cNvCxnSpPr>
              <p:nvPr/>
            </p:nvCxnSpPr>
            <p:spPr>
              <a:xfrm>
                <a:off x="1493837" y="5216377"/>
                <a:ext cx="2972246" cy="0"/>
              </a:xfrm>
              <a:prstGeom prst="line">
                <a:avLst/>
              </a:prstGeom>
              <a:ln w="76200" cap="rnd">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E6DD6F59-E361-49BE-9EAF-44494487759E}"/>
                  </a:ext>
                </a:extLst>
              </p:cNvPr>
              <p:cNvCxnSpPr>
                <a:cxnSpLocks/>
              </p:cNvCxnSpPr>
              <p:nvPr/>
            </p:nvCxnSpPr>
            <p:spPr>
              <a:xfrm>
                <a:off x="3140546" y="5698675"/>
                <a:ext cx="1325537" cy="0"/>
              </a:xfrm>
              <a:prstGeom prst="line">
                <a:avLst/>
              </a:prstGeom>
              <a:ln w="76200" cap="rnd">
                <a:solidFill>
                  <a:schemeClr val="accent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B9B3F287-EC46-4779-90DC-050C8DF5F350}"/>
                  </a:ext>
                </a:extLst>
              </p:cNvPr>
              <p:cNvCxnSpPr>
                <a:cxnSpLocks/>
              </p:cNvCxnSpPr>
              <p:nvPr/>
            </p:nvCxnSpPr>
            <p:spPr>
              <a:xfrm>
                <a:off x="1646237" y="5850788"/>
                <a:ext cx="2819846" cy="5964"/>
              </a:xfrm>
              <a:prstGeom prst="line">
                <a:avLst/>
              </a:prstGeom>
              <a:ln w="76200" cap="rnd">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264E6DE9-D991-460F-BFE6-0104BF2233B2}"/>
                  </a:ext>
                </a:extLst>
              </p:cNvPr>
              <p:cNvCxnSpPr>
                <a:cxnSpLocks/>
              </p:cNvCxnSpPr>
              <p:nvPr/>
            </p:nvCxnSpPr>
            <p:spPr>
              <a:xfrm flipV="1">
                <a:off x="1722437" y="6008864"/>
                <a:ext cx="2743646" cy="10615"/>
              </a:xfrm>
              <a:prstGeom prst="line">
                <a:avLst/>
              </a:prstGeom>
              <a:ln w="76200" cap="rnd">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4" name="Group 33">
              <a:extLst>
                <a:ext uri="{FF2B5EF4-FFF2-40B4-BE49-F238E27FC236}">
                  <a16:creationId xmlns:a16="http://schemas.microsoft.com/office/drawing/2014/main" id="{7FEE8376-2CE8-40D4-978D-A6E4E75DFCA0}"/>
                </a:ext>
              </a:extLst>
            </p:cNvPr>
            <p:cNvGrpSpPr/>
            <p:nvPr/>
          </p:nvGrpSpPr>
          <p:grpSpPr>
            <a:xfrm>
              <a:off x="2581677" y="4875709"/>
              <a:ext cx="1463359" cy="1463359"/>
              <a:chOff x="2633445" y="4972981"/>
              <a:chExt cx="1492702" cy="1492702"/>
            </a:xfrm>
          </p:grpSpPr>
          <p:sp>
            <p:nvSpPr>
              <p:cNvPr id="42" name="Oval 41">
                <a:extLst>
                  <a:ext uri="{FF2B5EF4-FFF2-40B4-BE49-F238E27FC236}">
                    <a16:creationId xmlns:a16="http://schemas.microsoft.com/office/drawing/2014/main" id="{74FC82B5-D65C-426E-B628-FAC3BC52B6E8}"/>
                  </a:ext>
                </a:extLst>
              </p:cNvPr>
              <p:cNvSpPr/>
              <p:nvPr/>
            </p:nvSpPr>
            <p:spPr bwMode="auto">
              <a:xfrm>
                <a:off x="2633445" y="4972981"/>
                <a:ext cx="1492702" cy="1492702"/>
              </a:xfrm>
              <a:prstGeom prst="ellipse">
                <a:avLst/>
              </a:prstGeom>
              <a:solidFill>
                <a:schemeClr val="bg1">
                  <a:lumMod val="85000"/>
                </a:schemeClr>
              </a:solidFill>
              <a:ln w="28575">
                <a:solidFill>
                  <a:schemeClr val="bg1">
                    <a:lumMod val="65000"/>
                  </a:schemeClr>
                </a:solidFill>
              </a:ln>
            </p:spPr>
            <p:txBody>
              <a:bodyPr lIns="68552" tIns="68552" rIns="68552" bIns="68552" anchor="ctr"/>
              <a:lstStyle/>
              <a:p>
                <a:pPr algn="ctr" defTabSz="699039" fontAlgn="auto">
                  <a:spcBef>
                    <a:spcPts val="0"/>
                  </a:spcBef>
                  <a:spcAft>
                    <a:spcPts val="0"/>
                  </a:spcAft>
                  <a:defRPr/>
                </a:pPr>
                <a:endParaRPr lang="en-US" sz="1050" b="0" kern="0" err="1">
                  <a:solidFill>
                    <a:prstClr val="black"/>
                  </a:solidFill>
                  <a:latin typeface="Segoe UI"/>
                  <a:ea typeface="MS PGothic" pitchFamily="34" charset="-128"/>
                  <a:cs typeface="+mn-cs"/>
                </a:endParaRPr>
              </a:p>
            </p:txBody>
          </p:sp>
          <p:grpSp>
            <p:nvGrpSpPr>
              <p:cNvPr id="50" name="Group 4">
                <a:extLst>
                  <a:ext uri="{FF2B5EF4-FFF2-40B4-BE49-F238E27FC236}">
                    <a16:creationId xmlns:a16="http://schemas.microsoft.com/office/drawing/2014/main" id="{B1831AE6-9DA4-41E1-87F8-CDC2FCC5DA4B}"/>
                  </a:ext>
                </a:extLst>
              </p:cNvPr>
              <p:cNvGrpSpPr>
                <a:grpSpLocks noChangeAspect="1"/>
              </p:cNvGrpSpPr>
              <p:nvPr/>
            </p:nvGrpSpPr>
            <p:grpSpPr bwMode="auto">
              <a:xfrm>
                <a:off x="2965468" y="5305006"/>
                <a:ext cx="828658" cy="828654"/>
                <a:chOff x="2956" y="1242"/>
                <a:chExt cx="1926" cy="1926"/>
              </a:xfrm>
            </p:grpSpPr>
            <p:sp>
              <p:nvSpPr>
                <p:cNvPr id="51" name="Rectangle 5">
                  <a:extLst>
                    <a:ext uri="{FF2B5EF4-FFF2-40B4-BE49-F238E27FC236}">
                      <a16:creationId xmlns:a16="http://schemas.microsoft.com/office/drawing/2014/main" id="{DB5E5CCC-5C77-43DE-B0B2-CF705AB276BD}"/>
                    </a:ext>
                  </a:extLst>
                </p:cNvPr>
                <p:cNvSpPr>
                  <a:spLocks noChangeArrowheads="1"/>
                </p:cNvSpPr>
                <p:nvPr/>
              </p:nvSpPr>
              <p:spPr bwMode="auto">
                <a:xfrm>
                  <a:off x="2956" y="1242"/>
                  <a:ext cx="1926" cy="1926"/>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775" fontAlgn="auto">
                    <a:spcBef>
                      <a:spcPts val="0"/>
                    </a:spcBef>
                    <a:spcAft>
                      <a:spcPts val="0"/>
                    </a:spcAft>
                    <a:defRPr/>
                  </a:pPr>
                  <a:endParaRPr lang="en-US" sz="1050" b="0">
                    <a:solidFill>
                      <a:srgbClr val="353535"/>
                    </a:solidFill>
                    <a:latin typeface="Segoe UI"/>
                    <a:cs typeface="+mn-cs"/>
                  </a:endParaRPr>
                </a:p>
              </p:txBody>
            </p:sp>
            <p:sp>
              <p:nvSpPr>
                <p:cNvPr id="52" name="Freeform 6">
                  <a:extLst>
                    <a:ext uri="{FF2B5EF4-FFF2-40B4-BE49-F238E27FC236}">
                      <a16:creationId xmlns:a16="http://schemas.microsoft.com/office/drawing/2014/main" id="{E7230D56-AEDA-4DAA-BD69-06AAF8F68669}"/>
                    </a:ext>
                  </a:extLst>
                </p:cNvPr>
                <p:cNvSpPr>
                  <a:spLocks/>
                </p:cNvSpPr>
                <p:nvPr/>
              </p:nvSpPr>
              <p:spPr bwMode="auto">
                <a:xfrm>
                  <a:off x="3059" y="1427"/>
                  <a:ext cx="1720" cy="1556"/>
                </a:xfrm>
                <a:custGeom>
                  <a:avLst/>
                  <a:gdLst>
                    <a:gd name="T0" fmla="*/ 1465 w 1720"/>
                    <a:gd name="T1" fmla="*/ 1276 h 1556"/>
                    <a:gd name="T2" fmla="*/ 1175 w 1720"/>
                    <a:gd name="T3" fmla="*/ 1276 h 1556"/>
                    <a:gd name="T4" fmla="*/ 946 w 1720"/>
                    <a:gd name="T5" fmla="*/ 778 h 1556"/>
                    <a:gd name="T6" fmla="*/ 1175 w 1720"/>
                    <a:gd name="T7" fmla="*/ 280 h 1556"/>
                    <a:gd name="T8" fmla="*/ 1465 w 1720"/>
                    <a:gd name="T9" fmla="*/ 280 h 1556"/>
                    <a:gd name="T10" fmla="*/ 1465 w 1720"/>
                    <a:gd name="T11" fmla="*/ 412 h 1556"/>
                    <a:gd name="T12" fmla="*/ 1720 w 1720"/>
                    <a:gd name="T13" fmla="*/ 206 h 1556"/>
                    <a:gd name="T14" fmla="*/ 1465 w 1720"/>
                    <a:gd name="T15" fmla="*/ 0 h 1556"/>
                    <a:gd name="T16" fmla="*/ 1465 w 1720"/>
                    <a:gd name="T17" fmla="*/ 132 h 1556"/>
                    <a:gd name="T18" fmla="*/ 1080 w 1720"/>
                    <a:gd name="T19" fmla="*/ 132 h 1556"/>
                    <a:gd name="T20" fmla="*/ 864 w 1720"/>
                    <a:gd name="T21" fmla="*/ 601 h 1556"/>
                    <a:gd name="T22" fmla="*/ 648 w 1720"/>
                    <a:gd name="T23" fmla="*/ 132 h 1556"/>
                    <a:gd name="T24" fmla="*/ 601 w 1720"/>
                    <a:gd name="T25" fmla="*/ 132 h 1556"/>
                    <a:gd name="T26" fmla="*/ 255 w 1720"/>
                    <a:gd name="T27" fmla="*/ 132 h 1556"/>
                    <a:gd name="T28" fmla="*/ 255 w 1720"/>
                    <a:gd name="T29" fmla="*/ 0 h 1556"/>
                    <a:gd name="T30" fmla="*/ 0 w 1720"/>
                    <a:gd name="T31" fmla="*/ 206 h 1556"/>
                    <a:gd name="T32" fmla="*/ 255 w 1720"/>
                    <a:gd name="T33" fmla="*/ 412 h 1556"/>
                    <a:gd name="T34" fmla="*/ 255 w 1720"/>
                    <a:gd name="T35" fmla="*/ 280 h 1556"/>
                    <a:gd name="T36" fmla="*/ 553 w 1720"/>
                    <a:gd name="T37" fmla="*/ 280 h 1556"/>
                    <a:gd name="T38" fmla="*/ 782 w 1720"/>
                    <a:gd name="T39" fmla="*/ 778 h 1556"/>
                    <a:gd name="T40" fmla="*/ 553 w 1720"/>
                    <a:gd name="T41" fmla="*/ 1276 h 1556"/>
                    <a:gd name="T42" fmla="*/ 255 w 1720"/>
                    <a:gd name="T43" fmla="*/ 1276 h 1556"/>
                    <a:gd name="T44" fmla="*/ 255 w 1720"/>
                    <a:gd name="T45" fmla="*/ 1144 h 1556"/>
                    <a:gd name="T46" fmla="*/ 0 w 1720"/>
                    <a:gd name="T47" fmla="*/ 1350 h 1556"/>
                    <a:gd name="T48" fmla="*/ 255 w 1720"/>
                    <a:gd name="T49" fmla="*/ 1556 h 1556"/>
                    <a:gd name="T50" fmla="*/ 255 w 1720"/>
                    <a:gd name="T51" fmla="*/ 1424 h 1556"/>
                    <a:gd name="T52" fmla="*/ 648 w 1720"/>
                    <a:gd name="T53" fmla="*/ 1424 h 1556"/>
                    <a:gd name="T54" fmla="*/ 864 w 1720"/>
                    <a:gd name="T55" fmla="*/ 955 h 1556"/>
                    <a:gd name="T56" fmla="*/ 1080 w 1720"/>
                    <a:gd name="T57" fmla="*/ 1424 h 1556"/>
                    <a:gd name="T58" fmla="*/ 1465 w 1720"/>
                    <a:gd name="T59" fmla="*/ 1424 h 1556"/>
                    <a:gd name="T60" fmla="*/ 1465 w 1720"/>
                    <a:gd name="T61" fmla="*/ 1556 h 1556"/>
                    <a:gd name="T62" fmla="*/ 1720 w 1720"/>
                    <a:gd name="T63" fmla="*/ 1350 h 1556"/>
                    <a:gd name="T64" fmla="*/ 1465 w 1720"/>
                    <a:gd name="T65" fmla="*/ 1144 h 1556"/>
                    <a:gd name="T66" fmla="*/ 1465 w 1720"/>
                    <a:gd name="T67" fmla="*/ 1276 h 1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720" h="1556">
                      <a:moveTo>
                        <a:pt x="1465" y="1276"/>
                      </a:moveTo>
                      <a:lnTo>
                        <a:pt x="1175" y="1276"/>
                      </a:lnTo>
                      <a:lnTo>
                        <a:pt x="946" y="778"/>
                      </a:lnTo>
                      <a:lnTo>
                        <a:pt x="1175" y="280"/>
                      </a:lnTo>
                      <a:lnTo>
                        <a:pt x="1465" y="280"/>
                      </a:lnTo>
                      <a:lnTo>
                        <a:pt x="1465" y="412"/>
                      </a:lnTo>
                      <a:lnTo>
                        <a:pt x="1720" y="206"/>
                      </a:lnTo>
                      <a:lnTo>
                        <a:pt x="1465" y="0"/>
                      </a:lnTo>
                      <a:lnTo>
                        <a:pt x="1465" y="132"/>
                      </a:lnTo>
                      <a:lnTo>
                        <a:pt x="1080" y="132"/>
                      </a:lnTo>
                      <a:lnTo>
                        <a:pt x="864" y="601"/>
                      </a:lnTo>
                      <a:lnTo>
                        <a:pt x="648" y="132"/>
                      </a:lnTo>
                      <a:lnTo>
                        <a:pt x="601" y="132"/>
                      </a:lnTo>
                      <a:lnTo>
                        <a:pt x="255" y="132"/>
                      </a:lnTo>
                      <a:lnTo>
                        <a:pt x="255" y="0"/>
                      </a:lnTo>
                      <a:lnTo>
                        <a:pt x="0" y="206"/>
                      </a:lnTo>
                      <a:lnTo>
                        <a:pt x="255" y="412"/>
                      </a:lnTo>
                      <a:lnTo>
                        <a:pt x="255" y="280"/>
                      </a:lnTo>
                      <a:lnTo>
                        <a:pt x="553" y="280"/>
                      </a:lnTo>
                      <a:lnTo>
                        <a:pt x="782" y="778"/>
                      </a:lnTo>
                      <a:lnTo>
                        <a:pt x="553" y="1276"/>
                      </a:lnTo>
                      <a:lnTo>
                        <a:pt x="255" y="1276"/>
                      </a:lnTo>
                      <a:lnTo>
                        <a:pt x="255" y="1144"/>
                      </a:lnTo>
                      <a:lnTo>
                        <a:pt x="0" y="1350"/>
                      </a:lnTo>
                      <a:lnTo>
                        <a:pt x="255" y="1556"/>
                      </a:lnTo>
                      <a:lnTo>
                        <a:pt x="255" y="1424"/>
                      </a:lnTo>
                      <a:lnTo>
                        <a:pt x="648" y="1424"/>
                      </a:lnTo>
                      <a:lnTo>
                        <a:pt x="864" y="955"/>
                      </a:lnTo>
                      <a:lnTo>
                        <a:pt x="1080" y="1424"/>
                      </a:lnTo>
                      <a:lnTo>
                        <a:pt x="1465" y="1424"/>
                      </a:lnTo>
                      <a:lnTo>
                        <a:pt x="1465" y="1556"/>
                      </a:lnTo>
                      <a:lnTo>
                        <a:pt x="1720" y="1350"/>
                      </a:lnTo>
                      <a:lnTo>
                        <a:pt x="1465" y="1144"/>
                      </a:lnTo>
                      <a:lnTo>
                        <a:pt x="1465" y="1276"/>
                      </a:lnTo>
                      <a:close/>
                    </a:path>
                  </a:pathLst>
                </a:cu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775" fontAlgn="auto">
                    <a:spcBef>
                      <a:spcPts val="0"/>
                    </a:spcBef>
                    <a:spcAft>
                      <a:spcPts val="0"/>
                    </a:spcAft>
                    <a:defRPr/>
                  </a:pPr>
                  <a:endParaRPr lang="en-US" sz="1050" b="0">
                    <a:solidFill>
                      <a:srgbClr val="353535"/>
                    </a:solidFill>
                    <a:latin typeface="Segoe UI"/>
                    <a:cs typeface="+mn-cs"/>
                  </a:endParaRPr>
                </a:p>
              </p:txBody>
            </p:sp>
          </p:grpSp>
        </p:grpSp>
        <p:grpSp>
          <p:nvGrpSpPr>
            <p:cNvPr id="35" name="Group 34">
              <a:extLst>
                <a:ext uri="{FF2B5EF4-FFF2-40B4-BE49-F238E27FC236}">
                  <a16:creationId xmlns:a16="http://schemas.microsoft.com/office/drawing/2014/main" id="{7D70F521-27A6-4720-9D52-DCE259B7CC33}"/>
                </a:ext>
              </a:extLst>
            </p:cNvPr>
            <p:cNvGrpSpPr/>
            <p:nvPr/>
          </p:nvGrpSpPr>
          <p:grpSpPr>
            <a:xfrm>
              <a:off x="269701" y="4885510"/>
              <a:ext cx="1463359" cy="1463359"/>
              <a:chOff x="457200" y="4982978"/>
              <a:chExt cx="1492702" cy="1492702"/>
            </a:xfrm>
          </p:grpSpPr>
          <p:sp>
            <p:nvSpPr>
              <p:cNvPr id="36" name="Oval 35">
                <a:extLst>
                  <a:ext uri="{FF2B5EF4-FFF2-40B4-BE49-F238E27FC236}">
                    <a16:creationId xmlns:a16="http://schemas.microsoft.com/office/drawing/2014/main" id="{ABC4AA9F-CEA9-4369-8C01-CBFC68181AEE}"/>
                  </a:ext>
                </a:extLst>
              </p:cNvPr>
              <p:cNvSpPr/>
              <p:nvPr/>
            </p:nvSpPr>
            <p:spPr bwMode="auto">
              <a:xfrm>
                <a:off x="457200" y="4982978"/>
                <a:ext cx="1492702" cy="1492702"/>
              </a:xfrm>
              <a:prstGeom prst="ellipse">
                <a:avLst/>
              </a:prstGeom>
              <a:solidFill>
                <a:schemeClr val="bg1">
                  <a:lumMod val="85000"/>
                </a:schemeClr>
              </a:solidFill>
              <a:ln w="28575">
                <a:solidFill>
                  <a:schemeClr val="bg1">
                    <a:lumMod val="65000"/>
                  </a:schemeClr>
                </a:solidFill>
              </a:ln>
            </p:spPr>
            <p:txBody>
              <a:bodyPr lIns="68552" tIns="68552" rIns="68552" bIns="68552" anchor="ctr"/>
              <a:lstStyle/>
              <a:p>
                <a:pPr algn="ctr" defTabSz="699039" fontAlgn="auto">
                  <a:spcBef>
                    <a:spcPts val="0"/>
                  </a:spcBef>
                  <a:spcAft>
                    <a:spcPts val="0"/>
                  </a:spcAft>
                  <a:defRPr/>
                </a:pPr>
                <a:endParaRPr lang="en-US" sz="1050" b="0" kern="0" err="1">
                  <a:solidFill>
                    <a:prstClr val="black"/>
                  </a:solidFill>
                  <a:latin typeface="Segoe UI"/>
                  <a:ea typeface="MS PGothic" pitchFamily="34" charset="-128"/>
                  <a:cs typeface="+mn-cs"/>
                </a:endParaRPr>
              </a:p>
            </p:txBody>
          </p:sp>
          <p:grpSp>
            <p:nvGrpSpPr>
              <p:cNvPr id="37" name="Skull">
                <a:extLst>
                  <a:ext uri="{FF2B5EF4-FFF2-40B4-BE49-F238E27FC236}">
                    <a16:creationId xmlns:a16="http://schemas.microsoft.com/office/drawing/2014/main" id="{10195707-8B10-4D77-861D-C9F1AADFE9F9}"/>
                  </a:ext>
                </a:extLst>
              </p:cNvPr>
              <p:cNvGrpSpPr/>
              <p:nvPr/>
            </p:nvGrpSpPr>
            <p:grpSpPr>
              <a:xfrm>
                <a:off x="805126" y="5268389"/>
                <a:ext cx="796926" cy="921935"/>
                <a:chOff x="6056313" y="3309938"/>
                <a:chExt cx="323850" cy="374650"/>
              </a:xfrm>
              <a:solidFill>
                <a:schemeClr val="tx1"/>
              </a:solidFill>
            </p:grpSpPr>
            <p:sp>
              <p:nvSpPr>
                <p:cNvPr id="38" name="Oval 6">
                  <a:extLst>
                    <a:ext uri="{FF2B5EF4-FFF2-40B4-BE49-F238E27FC236}">
                      <a16:creationId xmlns:a16="http://schemas.microsoft.com/office/drawing/2014/main" id="{0EEE3990-2F3E-43F8-82EB-5175EF706EE6}"/>
                    </a:ext>
                  </a:extLst>
                </p:cNvPr>
                <p:cNvSpPr>
                  <a:spLocks noChangeArrowheads="1"/>
                </p:cNvSpPr>
                <p:nvPr/>
              </p:nvSpPr>
              <p:spPr bwMode="auto">
                <a:xfrm>
                  <a:off x="6137276" y="3497263"/>
                  <a:ext cx="41275" cy="39688"/>
                </a:xfrm>
                <a:prstGeom prst="ellipse">
                  <a:avLst/>
                </a:prstGeom>
                <a:grpFill/>
                <a:ln w="28575">
                  <a:solidFill>
                    <a:schemeClr val="bg1">
                      <a:lumMod val="85000"/>
                    </a:schemeClr>
                  </a:solidFill>
                  <a:round/>
                  <a:headEnd/>
                  <a:tailEnd/>
                </a:ln>
              </p:spPr>
              <p:txBody>
                <a:bodyPr vert="horz" wrap="square" lIns="67232" tIns="33616" rIns="67232" bIns="33616" numCol="1" anchor="t" anchorCtr="0" compatLnSpc="1">
                  <a:prstTxWarp prst="textNoShape">
                    <a:avLst/>
                  </a:prstTxWarp>
                </a:bodyPr>
                <a:lstStyle/>
                <a:p>
                  <a:pPr defTabSz="685775" fontAlgn="auto">
                    <a:spcBef>
                      <a:spcPts val="0"/>
                    </a:spcBef>
                    <a:spcAft>
                      <a:spcPts val="0"/>
                    </a:spcAft>
                    <a:defRPr/>
                  </a:pPr>
                  <a:endParaRPr lang="en-US" sz="1050" b="0">
                    <a:solidFill>
                      <a:srgbClr val="353535"/>
                    </a:solidFill>
                    <a:latin typeface="Segoe UI"/>
                    <a:cs typeface="+mn-cs"/>
                  </a:endParaRPr>
                </a:p>
              </p:txBody>
            </p:sp>
            <p:sp>
              <p:nvSpPr>
                <p:cNvPr id="39" name="Oval 7">
                  <a:extLst>
                    <a:ext uri="{FF2B5EF4-FFF2-40B4-BE49-F238E27FC236}">
                      <a16:creationId xmlns:a16="http://schemas.microsoft.com/office/drawing/2014/main" id="{1F1C911A-F4FE-41E5-B973-FB99D881BFC7}"/>
                    </a:ext>
                  </a:extLst>
                </p:cNvPr>
                <p:cNvSpPr>
                  <a:spLocks noChangeArrowheads="1"/>
                </p:cNvSpPr>
                <p:nvPr/>
              </p:nvSpPr>
              <p:spPr bwMode="auto">
                <a:xfrm>
                  <a:off x="6259513" y="3497263"/>
                  <a:ext cx="39688" cy="39688"/>
                </a:xfrm>
                <a:prstGeom prst="ellipse">
                  <a:avLst/>
                </a:prstGeom>
                <a:grpFill/>
                <a:ln w="28575">
                  <a:solidFill>
                    <a:schemeClr val="bg1">
                      <a:lumMod val="85000"/>
                    </a:schemeClr>
                  </a:solidFill>
                  <a:round/>
                  <a:headEnd/>
                  <a:tailEnd/>
                </a:ln>
              </p:spPr>
              <p:txBody>
                <a:bodyPr vert="horz" wrap="square" lIns="67232" tIns="33616" rIns="67232" bIns="33616" numCol="1" anchor="t" anchorCtr="0" compatLnSpc="1">
                  <a:prstTxWarp prst="textNoShape">
                    <a:avLst/>
                  </a:prstTxWarp>
                </a:bodyPr>
                <a:lstStyle/>
                <a:p>
                  <a:pPr defTabSz="685775" fontAlgn="auto">
                    <a:spcBef>
                      <a:spcPts val="0"/>
                    </a:spcBef>
                    <a:spcAft>
                      <a:spcPts val="0"/>
                    </a:spcAft>
                    <a:defRPr/>
                  </a:pPr>
                  <a:endParaRPr lang="en-US" sz="1050" b="0">
                    <a:solidFill>
                      <a:srgbClr val="353535"/>
                    </a:solidFill>
                    <a:latin typeface="Segoe UI"/>
                    <a:cs typeface="+mn-cs"/>
                  </a:endParaRPr>
                </a:p>
              </p:txBody>
            </p:sp>
            <p:sp>
              <p:nvSpPr>
                <p:cNvPr id="40" name="Freeform 8">
                  <a:extLst>
                    <a:ext uri="{FF2B5EF4-FFF2-40B4-BE49-F238E27FC236}">
                      <a16:creationId xmlns:a16="http://schemas.microsoft.com/office/drawing/2014/main" id="{50414963-8B26-4C4C-8289-9BDADCADBE8D}"/>
                    </a:ext>
                  </a:extLst>
                </p:cNvPr>
                <p:cNvSpPr>
                  <a:spLocks/>
                </p:cNvSpPr>
                <p:nvPr/>
              </p:nvSpPr>
              <p:spPr bwMode="auto">
                <a:xfrm>
                  <a:off x="6205538" y="3551238"/>
                  <a:ext cx="26988" cy="39688"/>
                </a:xfrm>
                <a:custGeom>
                  <a:avLst/>
                  <a:gdLst>
                    <a:gd name="T0" fmla="*/ 4 w 8"/>
                    <a:gd name="T1" fmla="*/ 12 h 12"/>
                    <a:gd name="T2" fmla="*/ 8 w 8"/>
                    <a:gd name="T3" fmla="*/ 8 h 12"/>
                    <a:gd name="T4" fmla="*/ 8 w 8"/>
                    <a:gd name="T5" fmla="*/ 4 h 12"/>
                    <a:gd name="T6" fmla="*/ 4 w 8"/>
                    <a:gd name="T7" fmla="*/ 0 h 12"/>
                    <a:gd name="T8" fmla="*/ 0 w 8"/>
                    <a:gd name="T9" fmla="*/ 4 h 12"/>
                    <a:gd name="T10" fmla="*/ 0 w 8"/>
                    <a:gd name="T11" fmla="*/ 8 h 12"/>
                    <a:gd name="T12" fmla="*/ 4 w 8"/>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 h="12">
                      <a:moveTo>
                        <a:pt x="4" y="12"/>
                      </a:moveTo>
                      <a:cubicBezTo>
                        <a:pt x="6" y="12"/>
                        <a:pt x="8" y="10"/>
                        <a:pt x="8" y="8"/>
                      </a:cubicBezTo>
                      <a:cubicBezTo>
                        <a:pt x="8" y="4"/>
                        <a:pt x="8" y="4"/>
                        <a:pt x="8" y="4"/>
                      </a:cubicBezTo>
                      <a:cubicBezTo>
                        <a:pt x="4" y="0"/>
                        <a:pt x="4" y="0"/>
                        <a:pt x="4" y="0"/>
                      </a:cubicBezTo>
                      <a:cubicBezTo>
                        <a:pt x="0" y="4"/>
                        <a:pt x="0" y="4"/>
                        <a:pt x="0" y="4"/>
                      </a:cubicBezTo>
                      <a:cubicBezTo>
                        <a:pt x="0" y="8"/>
                        <a:pt x="0" y="8"/>
                        <a:pt x="0" y="8"/>
                      </a:cubicBezTo>
                      <a:cubicBezTo>
                        <a:pt x="0" y="10"/>
                        <a:pt x="2" y="12"/>
                        <a:pt x="4" y="12"/>
                      </a:cubicBezTo>
                      <a:close/>
                    </a:path>
                  </a:pathLst>
                </a:custGeom>
                <a:grpFill/>
                <a:ln w="28575">
                  <a:solidFill>
                    <a:schemeClr val="bg1">
                      <a:lumMod val="85000"/>
                    </a:schemeClr>
                  </a:solidFill>
                  <a:round/>
                  <a:headEnd/>
                  <a:tailEnd/>
                </a:ln>
              </p:spPr>
              <p:txBody>
                <a:bodyPr vert="horz" wrap="square" lIns="67232" tIns="33616" rIns="67232" bIns="33616" numCol="1" anchor="t" anchorCtr="0" compatLnSpc="1">
                  <a:prstTxWarp prst="textNoShape">
                    <a:avLst/>
                  </a:prstTxWarp>
                </a:bodyPr>
                <a:lstStyle/>
                <a:p>
                  <a:pPr defTabSz="685775" fontAlgn="auto">
                    <a:spcBef>
                      <a:spcPts val="0"/>
                    </a:spcBef>
                    <a:spcAft>
                      <a:spcPts val="0"/>
                    </a:spcAft>
                    <a:defRPr/>
                  </a:pPr>
                  <a:endParaRPr lang="en-US" sz="1050" b="0">
                    <a:solidFill>
                      <a:srgbClr val="353535"/>
                    </a:solidFill>
                    <a:latin typeface="Segoe UI"/>
                    <a:cs typeface="+mn-cs"/>
                  </a:endParaRPr>
                </a:p>
              </p:txBody>
            </p:sp>
            <p:sp>
              <p:nvSpPr>
                <p:cNvPr id="41" name="Freeform 9">
                  <a:extLst>
                    <a:ext uri="{FF2B5EF4-FFF2-40B4-BE49-F238E27FC236}">
                      <a16:creationId xmlns:a16="http://schemas.microsoft.com/office/drawing/2014/main" id="{64F22CB0-757F-4F64-96C1-3BAC353A6110}"/>
                    </a:ext>
                  </a:extLst>
                </p:cNvPr>
                <p:cNvSpPr>
                  <a:spLocks noEditPoints="1"/>
                </p:cNvSpPr>
                <p:nvPr/>
              </p:nvSpPr>
              <p:spPr bwMode="auto">
                <a:xfrm>
                  <a:off x="6056313" y="3309938"/>
                  <a:ext cx="323850" cy="374650"/>
                </a:xfrm>
                <a:custGeom>
                  <a:avLst/>
                  <a:gdLst>
                    <a:gd name="T0" fmla="*/ 16 w 96"/>
                    <a:gd name="T1" fmla="*/ 96 h 112"/>
                    <a:gd name="T2" fmla="*/ 20 w 96"/>
                    <a:gd name="T3" fmla="*/ 100 h 112"/>
                    <a:gd name="T4" fmla="*/ 32 w 96"/>
                    <a:gd name="T5" fmla="*/ 112 h 112"/>
                    <a:gd name="T6" fmla="*/ 64 w 96"/>
                    <a:gd name="T7" fmla="*/ 112 h 112"/>
                    <a:gd name="T8" fmla="*/ 76 w 96"/>
                    <a:gd name="T9" fmla="*/ 100 h 112"/>
                    <a:gd name="T10" fmla="*/ 80 w 96"/>
                    <a:gd name="T11" fmla="*/ 96 h 112"/>
                    <a:gd name="T12" fmla="*/ 96 w 96"/>
                    <a:gd name="T13" fmla="*/ 80 h 112"/>
                    <a:gd name="T14" fmla="*/ 96 w 96"/>
                    <a:gd name="T15" fmla="*/ 48 h 112"/>
                    <a:gd name="T16" fmla="*/ 48 w 96"/>
                    <a:gd name="T17" fmla="*/ 0 h 112"/>
                    <a:gd name="T18" fmla="*/ 0 w 96"/>
                    <a:gd name="T19" fmla="*/ 48 h 112"/>
                    <a:gd name="T20" fmla="*/ 0 w 96"/>
                    <a:gd name="T21" fmla="*/ 80 h 112"/>
                    <a:gd name="T22" fmla="*/ 16 w 96"/>
                    <a:gd name="T23" fmla="*/ 96 h 112"/>
                    <a:gd name="T24" fmla="*/ 8 w 96"/>
                    <a:gd name="T25" fmla="*/ 48 h 112"/>
                    <a:gd name="T26" fmla="*/ 48 w 96"/>
                    <a:gd name="T27" fmla="*/ 8 h 112"/>
                    <a:gd name="T28" fmla="*/ 88 w 96"/>
                    <a:gd name="T29" fmla="*/ 48 h 112"/>
                    <a:gd name="T30" fmla="*/ 88 w 96"/>
                    <a:gd name="T31" fmla="*/ 80 h 112"/>
                    <a:gd name="T32" fmla="*/ 80 w 96"/>
                    <a:gd name="T33" fmla="*/ 88 h 112"/>
                    <a:gd name="T34" fmla="*/ 68 w 96"/>
                    <a:gd name="T35" fmla="*/ 100 h 112"/>
                    <a:gd name="T36" fmla="*/ 64 w 96"/>
                    <a:gd name="T37" fmla="*/ 104 h 112"/>
                    <a:gd name="T38" fmla="*/ 60 w 96"/>
                    <a:gd name="T39" fmla="*/ 104 h 112"/>
                    <a:gd name="T40" fmla="*/ 60 w 96"/>
                    <a:gd name="T41" fmla="*/ 96 h 112"/>
                    <a:gd name="T42" fmla="*/ 52 w 96"/>
                    <a:gd name="T43" fmla="*/ 96 h 112"/>
                    <a:gd name="T44" fmla="*/ 52 w 96"/>
                    <a:gd name="T45" fmla="*/ 104 h 112"/>
                    <a:gd name="T46" fmla="*/ 44 w 96"/>
                    <a:gd name="T47" fmla="*/ 104 h 112"/>
                    <a:gd name="T48" fmla="*/ 44 w 96"/>
                    <a:gd name="T49" fmla="*/ 96 h 112"/>
                    <a:gd name="T50" fmla="*/ 36 w 96"/>
                    <a:gd name="T51" fmla="*/ 96 h 112"/>
                    <a:gd name="T52" fmla="*/ 36 w 96"/>
                    <a:gd name="T53" fmla="*/ 104 h 112"/>
                    <a:gd name="T54" fmla="*/ 32 w 96"/>
                    <a:gd name="T55" fmla="*/ 104 h 112"/>
                    <a:gd name="T56" fmla="*/ 28 w 96"/>
                    <a:gd name="T57" fmla="*/ 100 h 112"/>
                    <a:gd name="T58" fmla="*/ 16 w 96"/>
                    <a:gd name="T59" fmla="*/ 88 h 112"/>
                    <a:gd name="T60" fmla="*/ 8 w 96"/>
                    <a:gd name="T61" fmla="*/ 80 h 112"/>
                    <a:gd name="T62" fmla="*/ 8 w 96"/>
                    <a:gd name="T63" fmla="*/ 4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 h="112">
                      <a:moveTo>
                        <a:pt x="16" y="96"/>
                      </a:moveTo>
                      <a:cubicBezTo>
                        <a:pt x="18" y="96"/>
                        <a:pt x="20" y="98"/>
                        <a:pt x="20" y="100"/>
                      </a:cubicBezTo>
                      <a:cubicBezTo>
                        <a:pt x="20" y="107"/>
                        <a:pt x="25" y="112"/>
                        <a:pt x="32" y="112"/>
                      </a:cubicBezTo>
                      <a:cubicBezTo>
                        <a:pt x="64" y="112"/>
                        <a:pt x="64" y="112"/>
                        <a:pt x="64" y="112"/>
                      </a:cubicBezTo>
                      <a:cubicBezTo>
                        <a:pt x="71" y="112"/>
                        <a:pt x="76" y="107"/>
                        <a:pt x="76" y="100"/>
                      </a:cubicBezTo>
                      <a:cubicBezTo>
                        <a:pt x="76" y="98"/>
                        <a:pt x="78" y="96"/>
                        <a:pt x="80" y="96"/>
                      </a:cubicBezTo>
                      <a:cubicBezTo>
                        <a:pt x="89" y="96"/>
                        <a:pt x="96" y="89"/>
                        <a:pt x="96" y="80"/>
                      </a:cubicBezTo>
                      <a:cubicBezTo>
                        <a:pt x="96" y="48"/>
                        <a:pt x="96" y="48"/>
                        <a:pt x="96" y="48"/>
                      </a:cubicBezTo>
                      <a:cubicBezTo>
                        <a:pt x="96" y="22"/>
                        <a:pt x="74" y="0"/>
                        <a:pt x="48" y="0"/>
                      </a:cubicBezTo>
                      <a:cubicBezTo>
                        <a:pt x="22" y="0"/>
                        <a:pt x="0" y="22"/>
                        <a:pt x="0" y="48"/>
                      </a:cubicBezTo>
                      <a:cubicBezTo>
                        <a:pt x="0" y="80"/>
                        <a:pt x="0" y="80"/>
                        <a:pt x="0" y="80"/>
                      </a:cubicBezTo>
                      <a:cubicBezTo>
                        <a:pt x="0" y="89"/>
                        <a:pt x="7" y="96"/>
                        <a:pt x="16" y="96"/>
                      </a:cubicBezTo>
                      <a:close/>
                      <a:moveTo>
                        <a:pt x="8" y="48"/>
                      </a:moveTo>
                      <a:cubicBezTo>
                        <a:pt x="8" y="26"/>
                        <a:pt x="26" y="8"/>
                        <a:pt x="48" y="8"/>
                      </a:cubicBezTo>
                      <a:cubicBezTo>
                        <a:pt x="70" y="8"/>
                        <a:pt x="88" y="26"/>
                        <a:pt x="88" y="48"/>
                      </a:cubicBezTo>
                      <a:cubicBezTo>
                        <a:pt x="88" y="80"/>
                        <a:pt x="88" y="80"/>
                        <a:pt x="88" y="80"/>
                      </a:cubicBezTo>
                      <a:cubicBezTo>
                        <a:pt x="88" y="84"/>
                        <a:pt x="84" y="88"/>
                        <a:pt x="80" y="88"/>
                      </a:cubicBezTo>
                      <a:cubicBezTo>
                        <a:pt x="73" y="88"/>
                        <a:pt x="68" y="93"/>
                        <a:pt x="68" y="100"/>
                      </a:cubicBezTo>
                      <a:cubicBezTo>
                        <a:pt x="68" y="102"/>
                        <a:pt x="66" y="104"/>
                        <a:pt x="64" y="104"/>
                      </a:cubicBezTo>
                      <a:cubicBezTo>
                        <a:pt x="60" y="104"/>
                        <a:pt x="60" y="104"/>
                        <a:pt x="60" y="104"/>
                      </a:cubicBezTo>
                      <a:cubicBezTo>
                        <a:pt x="60" y="96"/>
                        <a:pt x="60" y="96"/>
                        <a:pt x="60" y="96"/>
                      </a:cubicBezTo>
                      <a:cubicBezTo>
                        <a:pt x="52" y="96"/>
                        <a:pt x="52" y="96"/>
                        <a:pt x="52" y="96"/>
                      </a:cubicBezTo>
                      <a:cubicBezTo>
                        <a:pt x="52" y="104"/>
                        <a:pt x="52" y="104"/>
                        <a:pt x="52" y="104"/>
                      </a:cubicBezTo>
                      <a:cubicBezTo>
                        <a:pt x="44" y="104"/>
                        <a:pt x="44" y="104"/>
                        <a:pt x="44" y="104"/>
                      </a:cubicBezTo>
                      <a:cubicBezTo>
                        <a:pt x="44" y="96"/>
                        <a:pt x="44" y="96"/>
                        <a:pt x="44" y="96"/>
                      </a:cubicBezTo>
                      <a:cubicBezTo>
                        <a:pt x="36" y="96"/>
                        <a:pt x="36" y="96"/>
                        <a:pt x="36" y="96"/>
                      </a:cubicBezTo>
                      <a:cubicBezTo>
                        <a:pt x="36" y="104"/>
                        <a:pt x="36" y="104"/>
                        <a:pt x="36" y="104"/>
                      </a:cubicBezTo>
                      <a:cubicBezTo>
                        <a:pt x="32" y="104"/>
                        <a:pt x="32" y="104"/>
                        <a:pt x="32" y="104"/>
                      </a:cubicBezTo>
                      <a:cubicBezTo>
                        <a:pt x="30" y="104"/>
                        <a:pt x="28" y="102"/>
                        <a:pt x="28" y="100"/>
                      </a:cubicBezTo>
                      <a:cubicBezTo>
                        <a:pt x="28" y="93"/>
                        <a:pt x="23" y="88"/>
                        <a:pt x="16" y="88"/>
                      </a:cubicBezTo>
                      <a:cubicBezTo>
                        <a:pt x="12" y="88"/>
                        <a:pt x="8" y="84"/>
                        <a:pt x="8" y="80"/>
                      </a:cubicBezTo>
                      <a:lnTo>
                        <a:pt x="8" y="48"/>
                      </a:lnTo>
                      <a:close/>
                    </a:path>
                  </a:pathLst>
                </a:custGeom>
                <a:grpFill/>
                <a:ln w="28575">
                  <a:solidFill>
                    <a:schemeClr val="bg1">
                      <a:lumMod val="85000"/>
                    </a:schemeClr>
                  </a:solidFill>
                  <a:round/>
                  <a:headEnd/>
                  <a:tailEnd/>
                </a:ln>
              </p:spPr>
              <p:txBody>
                <a:bodyPr vert="horz" wrap="square" lIns="67232" tIns="33616" rIns="67232" bIns="33616" numCol="1" anchor="t" anchorCtr="0" compatLnSpc="1">
                  <a:prstTxWarp prst="textNoShape">
                    <a:avLst/>
                  </a:prstTxWarp>
                </a:bodyPr>
                <a:lstStyle/>
                <a:p>
                  <a:pPr defTabSz="685775" fontAlgn="auto">
                    <a:spcBef>
                      <a:spcPts val="0"/>
                    </a:spcBef>
                    <a:spcAft>
                      <a:spcPts val="0"/>
                    </a:spcAft>
                    <a:defRPr/>
                  </a:pPr>
                  <a:endParaRPr lang="en-US" sz="1050" b="0">
                    <a:solidFill>
                      <a:srgbClr val="353535"/>
                    </a:solidFill>
                    <a:latin typeface="Segoe UI"/>
                    <a:cs typeface="+mn-cs"/>
                  </a:endParaRPr>
                </a:p>
              </p:txBody>
            </p:sp>
          </p:grpSp>
        </p:grpSp>
      </p:grpSp>
      <p:sp>
        <p:nvSpPr>
          <p:cNvPr id="67" name="TextBox 66">
            <a:extLst>
              <a:ext uri="{FF2B5EF4-FFF2-40B4-BE49-F238E27FC236}">
                <a16:creationId xmlns:a16="http://schemas.microsoft.com/office/drawing/2014/main" id="{A81F2B8F-35AC-4E17-BFE1-98F2840C458D}"/>
              </a:ext>
            </a:extLst>
          </p:cNvPr>
          <p:cNvSpPr txBox="1"/>
          <p:nvPr/>
        </p:nvSpPr>
        <p:spPr>
          <a:xfrm>
            <a:off x="3808601" y="4850893"/>
            <a:ext cx="1858323" cy="721993"/>
          </a:xfrm>
          <a:prstGeom prst="rect">
            <a:avLst/>
          </a:prstGeom>
          <a:noFill/>
        </p:spPr>
        <p:txBody>
          <a:bodyPr wrap="square" lIns="137160" tIns="109728" rIns="137160" bIns="109728" rtlCol="0">
            <a:spAutoFit/>
          </a:bodyPr>
          <a:lstStyle/>
          <a:p>
            <a:pPr algn="ctr" defTabSz="685800" fontAlgn="auto">
              <a:lnSpc>
                <a:spcPct val="90000"/>
              </a:lnSpc>
              <a:spcBef>
                <a:spcPts val="0"/>
              </a:spcBef>
              <a:spcAft>
                <a:spcPts val="450"/>
              </a:spcAft>
            </a:pPr>
            <a:r>
              <a:rPr lang="en-US" sz="1050" b="0">
                <a:solidFill>
                  <a:srgbClr val="2F2F2F"/>
                </a:solidFill>
                <a:latin typeface="Segoe UI"/>
                <a:cs typeface="Segoe UI Semilight" panose="020B0402040204020203" pitchFamily="34" charset="0"/>
              </a:rPr>
              <a:t>Automatic mitigation for 60+ network layer attacks</a:t>
            </a:r>
          </a:p>
          <a:p>
            <a:pPr algn="ctr" defTabSz="685800" fontAlgn="auto">
              <a:lnSpc>
                <a:spcPct val="90000"/>
              </a:lnSpc>
              <a:spcBef>
                <a:spcPts val="0"/>
              </a:spcBef>
              <a:spcAft>
                <a:spcPts val="450"/>
              </a:spcAft>
            </a:pPr>
            <a:endParaRPr lang="en-US" sz="1050" b="0">
              <a:solidFill>
                <a:srgbClr val="2F2F2F"/>
              </a:solidFill>
              <a:latin typeface="Segoe UI"/>
              <a:cs typeface="+mn-cs"/>
            </a:endParaRPr>
          </a:p>
        </p:txBody>
      </p:sp>
      <p:sp>
        <p:nvSpPr>
          <p:cNvPr id="68" name="Freeform: Shape 67">
            <a:extLst>
              <a:ext uri="{FF2B5EF4-FFF2-40B4-BE49-F238E27FC236}">
                <a16:creationId xmlns:a16="http://schemas.microsoft.com/office/drawing/2014/main" id="{C31E6C5A-928E-43B1-9FC3-546400243704}"/>
              </a:ext>
            </a:extLst>
          </p:cNvPr>
          <p:cNvSpPr/>
          <p:nvPr/>
        </p:nvSpPr>
        <p:spPr bwMode="auto">
          <a:xfrm>
            <a:off x="4732424" y="4172548"/>
            <a:ext cx="150071" cy="644203"/>
          </a:xfrm>
          <a:custGeom>
            <a:avLst/>
            <a:gdLst>
              <a:gd name="connsiteX0" fmla="*/ 0 w 0"/>
              <a:gd name="connsiteY0" fmla="*/ 2133600 h 2133600"/>
              <a:gd name="connsiteX1" fmla="*/ 0 w 0"/>
              <a:gd name="connsiteY1" fmla="*/ 0 h 2133600"/>
            </a:gdLst>
            <a:ahLst/>
            <a:cxnLst>
              <a:cxn ang="0">
                <a:pos x="connsiteX0" y="connsiteY0"/>
              </a:cxn>
              <a:cxn ang="0">
                <a:pos x="connsiteX1" y="connsiteY1"/>
              </a:cxn>
            </a:cxnLst>
            <a:rect l="l" t="t" r="r" b="b"/>
            <a:pathLst>
              <a:path h="2133600">
                <a:moveTo>
                  <a:pt x="0" y="2133600"/>
                </a:moveTo>
                <a:lnTo>
                  <a:pt x="0" y="0"/>
                </a:lnTo>
              </a:path>
            </a:pathLst>
          </a:custGeom>
          <a:noFill/>
          <a:ln w="28575" cap="rnd">
            <a:solidFill>
              <a:schemeClr val="accent4"/>
            </a:solidFill>
            <a:prstDash val="sysDot"/>
            <a:headEnd type="none" w="med" len="med"/>
            <a:tailEnd type="oval"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685775" fontAlgn="auto">
              <a:spcBef>
                <a:spcPts val="0"/>
              </a:spcBef>
              <a:spcAft>
                <a:spcPts val="0"/>
              </a:spcAft>
            </a:pPr>
            <a:endParaRPr lang="en-US" sz="1050" b="0">
              <a:solidFill>
                <a:srgbClr val="FFFFFF"/>
              </a:solidFill>
              <a:latin typeface="Segoe UI"/>
            </a:endParaRPr>
          </a:p>
        </p:txBody>
      </p:sp>
      <p:sp>
        <p:nvSpPr>
          <p:cNvPr id="69" name="Freeform: Shape 68">
            <a:extLst>
              <a:ext uri="{FF2B5EF4-FFF2-40B4-BE49-F238E27FC236}">
                <a16:creationId xmlns:a16="http://schemas.microsoft.com/office/drawing/2014/main" id="{F8C49D49-AE4A-4119-80D0-A017674B2A63}"/>
              </a:ext>
            </a:extLst>
          </p:cNvPr>
          <p:cNvSpPr/>
          <p:nvPr/>
        </p:nvSpPr>
        <p:spPr bwMode="auto">
          <a:xfrm flipV="1">
            <a:off x="4909316" y="2754128"/>
            <a:ext cx="149327" cy="636078"/>
          </a:xfrm>
          <a:custGeom>
            <a:avLst/>
            <a:gdLst>
              <a:gd name="connsiteX0" fmla="*/ 0 w 0"/>
              <a:gd name="connsiteY0" fmla="*/ 2133600 h 2133600"/>
              <a:gd name="connsiteX1" fmla="*/ 0 w 0"/>
              <a:gd name="connsiteY1" fmla="*/ 0 h 2133600"/>
            </a:gdLst>
            <a:ahLst/>
            <a:cxnLst>
              <a:cxn ang="0">
                <a:pos x="connsiteX0" y="connsiteY0"/>
              </a:cxn>
              <a:cxn ang="0">
                <a:pos x="connsiteX1" y="connsiteY1"/>
              </a:cxn>
            </a:cxnLst>
            <a:rect l="l" t="t" r="r" b="b"/>
            <a:pathLst>
              <a:path h="2133600">
                <a:moveTo>
                  <a:pt x="0" y="2133600"/>
                </a:moveTo>
                <a:lnTo>
                  <a:pt x="0" y="0"/>
                </a:lnTo>
              </a:path>
            </a:pathLst>
          </a:custGeom>
          <a:noFill/>
          <a:ln w="28575" cap="rnd">
            <a:solidFill>
              <a:schemeClr val="accent4"/>
            </a:solidFill>
            <a:prstDash val="sysDot"/>
            <a:headEnd type="none" w="med" len="med"/>
            <a:tailEnd type="oval"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685775" fontAlgn="auto">
              <a:spcBef>
                <a:spcPts val="0"/>
              </a:spcBef>
              <a:spcAft>
                <a:spcPts val="0"/>
              </a:spcAft>
            </a:pPr>
            <a:endParaRPr lang="en-US" sz="1050" b="0">
              <a:solidFill>
                <a:srgbClr val="FFFFFF"/>
              </a:solidFill>
              <a:latin typeface="Segoe UI"/>
            </a:endParaRPr>
          </a:p>
        </p:txBody>
      </p:sp>
      <p:sp>
        <p:nvSpPr>
          <p:cNvPr id="70" name="TextBox 69">
            <a:extLst>
              <a:ext uri="{FF2B5EF4-FFF2-40B4-BE49-F238E27FC236}">
                <a16:creationId xmlns:a16="http://schemas.microsoft.com/office/drawing/2014/main" id="{20872B9B-75EB-464A-B66B-72E438281198}"/>
              </a:ext>
            </a:extLst>
          </p:cNvPr>
          <p:cNvSpPr txBox="1"/>
          <p:nvPr/>
        </p:nvSpPr>
        <p:spPr>
          <a:xfrm>
            <a:off x="4032993" y="1889746"/>
            <a:ext cx="1698380" cy="803297"/>
          </a:xfrm>
          <a:prstGeom prst="rect">
            <a:avLst/>
          </a:prstGeom>
          <a:noFill/>
        </p:spPr>
        <p:txBody>
          <a:bodyPr wrap="square" lIns="137160" tIns="109728" rIns="137160" bIns="109728" rtlCol="0">
            <a:spAutoFit/>
          </a:bodyPr>
          <a:lstStyle/>
          <a:p>
            <a:pPr algn="ctr" defTabSz="685800" fontAlgn="auto">
              <a:lnSpc>
                <a:spcPct val="90000"/>
              </a:lnSpc>
              <a:spcBef>
                <a:spcPts val="0"/>
              </a:spcBef>
              <a:spcAft>
                <a:spcPts val="450"/>
              </a:spcAft>
            </a:pPr>
            <a:r>
              <a:rPr lang="en-US" sz="1050" b="0">
                <a:solidFill>
                  <a:srgbClr val="2F2F2F"/>
                </a:solidFill>
                <a:latin typeface="Segoe UI"/>
                <a:cs typeface="Segoe UI Semilight" panose="020B0402040204020203" pitchFamily="34" charset="0"/>
              </a:rPr>
              <a:t>Adaptive tuning based on platform insights and application traffic patterns</a:t>
            </a:r>
          </a:p>
        </p:txBody>
      </p:sp>
      <p:sp>
        <p:nvSpPr>
          <p:cNvPr id="71" name="Freeform: Shape 70">
            <a:extLst>
              <a:ext uri="{FF2B5EF4-FFF2-40B4-BE49-F238E27FC236}">
                <a16:creationId xmlns:a16="http://schemas.microsoft.com/office/drawing/2014/main" id="{8EB15673-5BB6-40C5-875E-CB9FC67F2A40}"/>
              </a:ext>
            </a:extLst>
          </p:cNvPr>
          <p:cNvSpPr/>
          <p:nvPr/>
        </p:nvSpPr>
        <p:spPr bwMode="auto">
          <a:xfrm>
            <a:off x="6738180" y="3917811"/>
            <a:ext cx="150071" cy="644203"/>
          </a:xfrm>
          <a:custGeom>
            <a:avLst/>
            <a:gdLst>
              <a:gd name="connsiteX0" fmla="*/ 0 w 0"/>
              <a:gd name="connsiteY0" fmla="*/ 2133600 h 2133600"/>
              <a:gd name="connsiteX1" fmla="*/ 0 w 0"/>
              <a:gd name="connsiteY1" fmla="*/ 0 h 2133600"/>
            </a:gdLst>
            <a:ahLst/>
            <a:cxnLst>
              <a:cxn ang="0">
                <a:pos x="connsiteX0" y="connsiteY0"/>
              </a:cxn>
              <a:cxn ang="0">
                <a:pos x="connsiteX1" y="connsiteY1"/>
              </a:cxn>
            </a:cxnLst>
            <a:rect l="l" t="t" r="r" b="b"/>
            <a:pathLst>
              <a:path h="2133600">
                <a:moveTo>
                  <a:pt x="0" y="2133600"/>
                </a:moveTo>
                <a:lnTo>
                  <a:pt x="0" y="0"/>
                </a:lnTo>
              </a:path>
            </a:pathLst>
          </a:custGeom>
          <a:noFill/>
          <a:ln w="28575" cap="rnd">
            <a:solidFill>
              <a:schemeClr val="accent4"/>
            </a:solidFill>
            <a:prstDash val="sysDot"/>
            <a:headEnd type="none" w="med" len="med"/>
            <a:tailEnd type="oval"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685775" fontAlgn="auto">
              <a:spcBef>
                <a:spcPts val="0"/>
              </a:spcBef>
              <a:spcAft>
                <a:spcPts val="0"/>
              </a:spcAft>
            </a:pPr>
            <a:endParaRPr lang="en-US" sz="1050" b="0">
              <a:solidFill>
                <a:srgbClr val="FFFFFF"/>
              </a:solidFill>
              <a:latin typeface="Segoe UI"/>
            </a:endParaRPr>
          </a:p>
        </p:txBody>
      </p:sp>
      <p:sp>
        <p:nvSpPr>
          <p:cNvPr id="72" name="TextBox 71">
            <a:extLst>
              <a:ext uri="{FF2B5EF4-FFF2-40B4-BE49-F238E27FC236}">
                <a16:creationId xmlns:a16="http://schemas.microsoft.com/office/drawing/2014/main" id="{0BD9E97C-6879-4CE1-8786-FCEA40CBCF0D}"/>
              </a:ext>
            </a:extLst>
          </p:cNvPr>
          <p:cNvSpPr txBox="1"/>
          <p:nvPr/>
        </p:nvSpPr>
        <p:spPr>
          <a:xfrm>
            <a:off x="5802839" y="4627246"/>
            <a:ext cx="1858323" cy="512448"/>
          </a:xfrm>
          <a:prstGeom prst="rect">
            <a:avLst/>
          </a:prstGeom>
          <a:noFill/>
        </p:spPr>
        <p:txBody>
          <a:bodyPr wrap="square" lIns="137160" tIns="109728" rIns="137160" bIns="109728" rtlCol="0">
            <a:spAutoFit/>
          </a:bodyPr>
          <a:lstStyle/>
          <a:p>
            <a:pPr marL="0" lvl="1" algn="ctr" defTabSz="685775" fontAlgn="auto">
              <a:lnSpc>
                <a:spcPct val="90000"/>
              </a:lnSpc>
              <a:spcBef>
                <a:spcPts val="588"/>
              </a:spcBef>
              <a:spcAft>
                <a:spcPts val="0"/>
              </a:spcAft>
              <a:buSzPct val="90000"/>
              <a:defRPr/>
            </a:pPr>
            <a:r>
              <a:rPr lang="en-US" sz="1050" b="0">
                <a:solidFill>
                  <a:srgbClr val="2F2F2F"/>
                </a:solidFill>
                <a:latin typeface="Segoe UI"/>
                <a:cs typeface="Segoe UI Semilight" panose="020B0402040204020203" pitchFamily="34" charset="0"/>
              </a:rPr>
              <a:t>Advanced protection for your virtual networks</a:t>
            </a:r>
          </a:p>
        </p:txBody>
      </p:sp>
      <p:sp>
        <p:nvSpPr>
          <p:cNvPr id="73" name="Freeform: Shape 72">
            <a:extLst>
              <a:ext uri="{FF2B5EF4-FFF2-40B4-BE49-F238E27FC236}">
                <a16:creationId xmlns:a16="http://schemas.microsoft.com/office/drawing/2014/main" id="{52772F16-C0FE-4280-810D-AC94DD0847B6}"/>
              </a:ext>
            </a:extLst>
          </p:cNvPr>
          <p:cNvSpPr/>
          <p:nvPr/>
        </p:nvSpPr>
        <p:spPr bwMode="auto">
          <a:xfrm flipV="1">
            <a:off x="6735074" y="2791163"/>
            <a:ext cx="149327" cy="636078"/>
          </a:xfrm>
          <a:custGeom>
            <a:avLst/>
            <a:gdLst>
              <a:gd name="connsiteX0" fmla="*/ 0 w 0"/>
              <a:gd name="connsiteY0" fmla="*/ 2133600 h 2133600"/>
              <a:gd name="connsiteX1" fmla="*/ 0 w 0"/>
              <a:gd name="connsiteY1" fmla="*/ 0 h 2133600"/>
            </a:gdLst>
            <a:ahLst/>
            <a:cxnLst>
              <a:cxn ang="0">
                <a:pos x="connsiteX0" y="connsiteY0"/>
              </a:cxn>
              <a:cxn ang="0">
                <a:pos x="connsiteX1" y="connsiteY1"/>
              </a:cxn>
            </a:cxnLst>
            <a:rect l="l" t="t" r="r" b="b"/>
            <a:pathLst>
              <a:path h="2133600">
                <a:moveTo>
                  <a:pt x="0" y="2133600"/>
                </a:moveTo>
                <a:lnTo>
                  <a:pt x="0" y="0"/>
                </a:lnTo>
              </a:path>
            </a:pathLst>
          </a:custGeom>
          <a:noFill/>
          <a:ln w="28575" cap="rnd">
            <a:solidFill>
              <a:schemeClr val="accent4"/>
            </a:solidFill>
            <a:prstDash val="sysDot"/>
            <a:headEnd type="none" w="med" len="med"/>
            <a:tailEnd type="oval"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685775" fontAlgn="auto">
              <a:spcBef>
                <a:spcPts val="0"/>
              </a:spcBef>
              <a:spcAft>
                <a:spcPts val="0"/>
              </a:spcAft>
            </a:pPr>
            <a:endParaRPr lang="en-US" sz="1050" b="0">
              <a:solidFill>
                <a:srgbClr val="FFFFFF"/>
              </a:solidFill>
              <a:latin typeface="Segoe UI"/>
            </a:endParaRPr>
          </a:p>
        </p:txBody>
      </p:sp>
      <p:sp>
        <p:nvSpPr>
          <p:cNvPr id="74" name="TextBox 73">
            <a:extLst>
              <a:ext uri="{FF2B5EF4-FFF2-40B4-BE49-F238E27FC236}">
                <a16:creationId xmlns:a16="http://schemas.microsoft.com/office/drawing/2014/main" id="{91FA42E9-5096-4C83-97F4-A6CD29F7E8CA}"/>
              </a:ext>
            </a:extLst>
          </p:cNvPr>
          <p:cNvSpPr txBox="1"/>
          <p:nvPr/>
        </p:nvSpPr>
        <p:spPr>
          <a:xfrm>
            <a:off x="5787367" y="2035170"/>
            <a:ext cx="1895415" cy="657872"/>
          </a:xfrm>
          <a:prstGeom prst="rect">
            <a:avLst/>
          </a:prstGeom>
          <a:noFill/>
        </p:spPr>
        <p:txBody>
          <a:bodyPr wrap="square" lIns="137160" tIns="109728" rIns="137160" bIns="109728" rtlCol="0">
            <a:spAutoFit/>
          </a:bodyPr>
          <a:lstStyle/>
          <a:p>
            <a:pPr marL="0" lvl="1" algn="ctr" defTabSz="685800" fontAlgn="auto">
              <a:lnSpc>
                <a:spcPct val="90000"/>
              </a:lnSpc>
              <a:spcBef>
                <a:spcPts val="588"/>
              </a:spcBef>
              <a:spcAft>
                <a:spcPts val="450"/>
              </a:spcAft>
              <a:buSzPct val="90000"/>
              <a:defRPr/>
            </a:pPr>
            <a:r>
              <a:rPr lang="en-US" sz="1050" b="0">
                <a:solidFill>
                  <a:srgbClr val="2F2F2F"/>
                </a:solidFill>
                <a:latin typeface="Segoe UI"/>
                <a:cs typeface="Segoe UI Semilight" panose="020B0402040204020203" pitchFamily="34" charset="0"/>
              </a:rPr>
              <a:t>Any injected workload in the VNet is automatically protected</a:t>
            </a:r>
          </a:p>
        </p:txBody>
      </p:sp>
      <p:sp>
        <p:nvSpPr>
          <p:cNvPr id="76" name="Title 1">
            <a:extLst>
              <a:ext uri="{FF2B5EF4-FFF2-40B4-BE49-F238E27FC236}">
                <a16:creationId xmlns:a16="http://schemas.microsoft.com/office/drawing/2014/main" id="{F0127070-D73C-4351-B3EF-67C740CAF199}"/>
              </a:ext>
            </a:extLst>
          </p:cNvPr>
          <p:cNvSpPr txBox="1">
            <a:spLocks/>
          </p:cNvSpPr>
          <p:nvPr/>
        </p:nvSpPr>
        <p:spPr>
          <a:xfrm>
            <a:off x="2695312" y="1200501"/>
            <a:ext cx="6364403" cy="611972"/>
          </a:xfrm>
          <a:prstGeom prst="rect">
            <a:avLst/>
          </a:prstGeom>
        </p:spPr>
        <p:txBody>
          <a:bodyPr vert="horz" lIns="68580" tIns="34290" rIns="68580" bIns="34290" rtlCol="0" anchor="t">
            <a:noAutofit/>
          </a:bodyPr>
          <a:lstStyle>
            <a:lvl1pPr algn="l" defTabSz="914400" rtl="0" eaLnBrk="1" latinLnBrk="0" hangingPunct="1">
              <a:lnSpc>
                <a:spcPct val="90000"/>
              </a:lnSpc>
              <a:spcBef>
                <a:spcPct val="0"/>
              </a:spcBef>
              <a:buNone/>
              <a:defRPr sz="5400" kern="1200">
                <a:solidFill>
                  <a:schemeClr val="bg1"/>
                </a:solidFill>
                <a:latin typeface="Segoe UI Light" panose="020B0502040204020203" pitchFamily="34" charset="0"/>
                <a:ea typeface="+mj-ea"/>
                <a:cs typeface="Segoe UI Light" panose="020B0502040204020203" pitchFamily="34" charset="0"/>
              </a:defRPr>
            </a:lvl1pPr>
          </a:lstStyle>
          <a:p>
            <a:pPr defTabSz="685800" fontAlgn="auto">
              <a:spcAft>
                <a:spcPts val="0"/>
              </a:spcAft>
            </a:pPr>
            <a:r>
              <a:rPr lang="en-US" sz="2400" b="0">
                <a:solidFill>
                  <a:srgbClr val="0068BB"/>
                </a:solidFill>
              </a:rPr>
              <a:t>DDOS Protection</a:t>
            </a:r>
          </a:p>
        </p:txBody>
      </p:sp>
      <p:grpSp>
        <p:nvGrpSpPr>
          <p:cNvPr id="77" name="Group 76">
            <a:extLst>
              <a:ext uri="{FF2B5EF4-FFF2-40B4-BE49-F238E27FC236}">
                <a16:creationId xmlns:a16="http://schemas.microsoft.com/office/drawing/2014/main" id="{03B2155A-B7CD-46B8-AF7A-190603A037B9}"/>
              </a:ext>
            </a:extLst>
          </p:cNvPr>
          <p:cNvGrpSpPr/>
          <p:nvPr/>
        </p:nvGrpSpPr>
        <p:grpSpPr>
          <a:xfrm>
            <a:off x="245752" y="2689118"/>
            <a:ext cx="2164307" cy="637097"/>
            <a:chOff x="327669" y="1902740"/>
            <a:chExt cx="2885742" cy="849463"/>
          </a:xfrm>
        </p:grpSpPr>
        <p:sp>
          <p:nvSpPr>
            <p:cNvPr id="78" name="TextBox 77">
              <a:extLst>
                <a:ext uri="{FF2B5EF4-FFF2-40B4-BE49-F238E27FC236}">
                  <a16:creationId xmlns:a16="http://schemas.microsoft.com/office/drawing/2014/main" id="{E24F1F6B-FC06-4302-815F-0CC15FAC23D2}"/>
                </a:ext>
              </a:extLst>
            </p:cNvPr>
            <p:cNvSpPr txBox="1"/>
            <p:nvPr/>
          </p:nvSpPr>
          <p:spPr>
            <a:xfrm>
              <a:off x="1078851" y="1902740"/>
              <a:ext cx="2134560" cy="849463"/>
            </a:xfrm>
            <a:prstGeom prst="rect">
              <a:avLst/>
            </a:prstGeom>
            <a:noFill/>
          </p:spPr>
          <p:txBody>
            <a:bodyPr wrap="square" lIns="137160" tIns="109728" rIns="137160" bIns="109728" rtlCol="0">
              <a:spAutoFit/>
            </a:bodyPr>
            <a:lstStyle/>
            <a:p>
              <a:pPr defTabSz="685800" fontAlgn="auto">
                <a:spcBef>
                  <a:spcPts val="0"/>
                </a:spcBef>
                <a:spcAft>
                  <a:spcPts val="450"/>
                </a:spcAft>
                <a:defRPr/>
              </a:pPr>
              <a:r>
                <a:rPr lang="en-US" sz="1350" b="0">
                  <a:solidFill>
                    <a:srgbClr val="FFFFFF"/>
                  </a:solidFill>
                  <a:latin typeface="Segoe UI"/>
                  <a:cs typeface="+mn-cs"/>
                </a:rPr>
                <a:t>From the </a:t>
              </a:r>
              <a:br>
                <a:rPr lang="en-US" sz="1350" b="0">
                  <a:solidFill>
                    <a:srgbClr val="FFFFFF"/>
                  </a:solidFill>
                  <a:latin typeface="Segoe UI"/>
                  <a:cs typeface="+mn-cs"/>
                </a:rPr>
              </a:br>
              <a:r>
                <a:rPr lang="en-US" sz="1350" b="0">
                  <a:solidFill>
                    <a:srgbClr val="FFFFFF"/>
                  </a:solidFill>
                  <a:latin typeface="Segoe UI"/>
                  <a:cs typeface="+mn-cs"/>
                </a:rPr>
                <a:t>Internet</a:t>
              </a:r>
            </a:p>
          </p:txBody>
        </p:sp>
        <p:cxnSp>
          <p:nvCxnSpPr>
            <p:cNvPr id="79" name="Straight Connector 78">
              <a:extLst>
                <a:ext uri="{FF2B5EF4-FFF2-40B4-BE49-F238E27FC236}">
                  <a16:creationId xmlns:a16="http://schemas.microsoft.com/office/drawing/2014/main" id="{DB55AD88-CD5A-4BA8-9A66-1E5419F0C2C4}"/>
                </a:ext>
              </a:extLst>
            </p:cNvPr>
            <p:cNvCxnSpPr/>
            <p:nvPr/>
          </p:nvCxnSpPr>
          <p:spPr>
            <a:xfrm>
              <a:off x="1061187" y="2027166"/>
              <a:ext cx="0" cy="600609"/>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0" name="Intelligence" title="Icon of circles connected by crossing lines">
              <a:extLst>
                <a:ext uri="{FF2B5EF4-FFF2-40B4-BE49-F238E27FC236}">
                  <a16:creationId xmlns:a16="http://schemas.microsoft.com/office/drawing/2014/main" id="{B56BCCEA-9A8B-4DE2-90E4-EE12A9EC69C6}"/>
                </a:ext>
              </a:extLst>
            </p:cNvPr>
            <p:cNvSpPr>
              <a:spLocks noChangeAspect="1" noEditPoints="1"/>
            </p:cNvSpPr>
            <p:nvPr/>
          </p:nvSpPr>
          <p:spPr bwMode="auto">
            <a:xfrm>
              <a:off x="327669" y="2061529"/>
              <a:ext cx="553519" cy="531884"/>
            </a:xfrm>
            <a:custGeom>
              <a:avLst/>
              <a:gdLst>
                <a:gd name="T0" fmla="*/ 90 w 347"/>
                <a:gd name="T1" fmla="*/ 24 h 333"/>
                <a:gd name="T2" fmla="*/ 114 w 347"/>
                <a:gd name="T3" fmla="*/ 0 h 333"/>
                <a:gd name="T4" fmla="*/ 138 w 347"/>
                <a:gd name="T5" fmla="*/ 24 h 333"/>
                <a:gd name="T6" fmla="*/ 114 w 347"/>
                <a:gd name="T7" fmla="*/ 49 h 333"/>
                <a:gd name="T8" fmla="*/ 90 w 347"/>
                <a:gd name="T9" fmla="*/ 24 h 333"/>
                <a:gd name="T10" fmla="*/ 0 w 347"/>
                <a:gd name="T11" fmla="*/ 146 h 333"/>
                <a:gd name="T12" fmla="*/ 37 w 347"/>
                <a:gd name="T13" fmla="*/ 183 h 333"/>
                <a:gd name="T14" fmla="*/ 75 w 347"/>
                <a:gd name="T15" fmla="*/ 146 h 333"/>
                <a:gd name="T16" fmla="*/ 37 w 347"/>
                <a:gd name="T17" fmla="*/ 108 h 333"/>
                <a:gd name="T18" fmla="*/ 0 w 347"/>
                <a:gd name="T19" fmla="*/ 146 h 333"/>
                <a:gd name="T20" fmla="*/ 60 w 347"/>
                <a:gd name="T21" fmla="*/ 273 h 333"/>
                <a:gd name="T22" fmla="*/ 119 w 347"/>
                <a:gd name="T23" fmla="*/ 333 h 333"/>
                <a:gd name="T24" fmla="*/ 179 w 347"/>
                <a:gd name="T25" fmla="*/ 273 h 333"/>
                <a:gd name="T26" fmla="*/ 119 w 347"/>
                <a:gd name="T27" fmla="*/ 213 h 333"/>
                <a:gd name="T28" fmla="*/ 60 w 347"/>
                <a:gd name="T29" fmla="*/ 273 h 333"/>
                <a:gd name="T30" fmla="*/ 134 w 347"/>
                <a:gd name="T31" fmla="*/ 110 h 333"/>
                <a:gd name="T32" fmla="*/ 174 w 347"/>
                <a:gd name="T33" fmla="*/ 149 h 333"/>
                <a:gd name="T34" fmla="*/ 213 w 347"/>
                <a:gd name="T35" fmla="*/ 110 h 333"/>
                <a:gd name="T36" fmla="*/ 174 w 347"/>
                <a:gd name="T37" fmla="*/ 71 h 333"/>
                <a:gd name="T38" fmla="*/ 134 w 347"/>
                <a:gd name="T39" fmla="*/ 110 h 333"/>
                <a:gd name="T40" fmla="*/ 228 w 347"/>
                <a:gd name="T41" fmla="*/ 241 h 333"/>
                <a:gd name="T42" fmla="*/ 287 w 347"/>
                <a:gd name="T43" fmla="*/ 303 h 333"/>
                <a:gd name="T44" fmla="*/ 347 w 347"/>
                <a:gd name="T45" fmla="*/ 241 h 333"/>
                <a:gd name="T46" fmla="*/ 287 w 347"/>
                <a:gd name="T47" fmla="*/ 179 h 333"/>
                <a:gd name="T48" fmla="*/ 228 w 347"/>
                <a:gd name="T49" fmla="*/ 241 h 333"/>
                <a:gd name="T50" fmla="*/ 228 w 347"/>
                <a:gd name="T51" fmla="*/ 250 h 333"/>
                <a:gd name="T52" fmla="*/ 178 w 347"/>
                <a:gd name="T53" fmla="*/ 262 h 333"/>
                <a:gd name="T54" fmla="*/ 74 w 347"/>
                <a:gd name="T55" fmla="*/ 139 h 333"/>
                <a:gd name="T56" fmla="*/ 136 w 347"/>
                <a:gd name="T57" fmla="*/ 120 h 333"/>
                <a:gd name="T58" fmla="*/ 137 w 347"/>
                <a:gd name="T59" fmla="*/ 216 h 333"/>
                <a:gd name="T60" fmla="*/ 162 w 347"/>
                <a:gd name="T61" fmla="*/ 148 h 333"/>
                <a:gd name="T62" fmla="*/ 86 w 347"/>
                <a:gd name="T63" fmla="*/ 223 h 333"/>
                <a:gd name="T64" fmla="*/ 57 w 347"/>
                <a:gd name="T65" fmla="*/ 177 h 333"/>
                <a:gd name="T66" fmla="*/ 232 w 347"/>
                <a:gd name="T67" fmla="*/ 217 h 333"/>
                <a:gd name="T68" fmla="*/ 71 w 347"/>
                <a:gd name="T69" fmla="*/ 161 h 333"/>
                <a:gd name="T70" fmla="*/ 102 w 347"/>
                <a:gd name="T71" fmla="*/ 46 h 333"/>
                <a:gd name="T72" fmla="*/ 58 w 347"/>
                <a:gd name="T73" fmla="*/ 115 h 333"/>
                <a:gd name="T74" fmla="*/ 249 w 347"/>
                <a:gd name="T75" fmla="*/ 194 h 333"/>
                <a:gd name="T76" fmla="*/ 200 w 347"/>
                <a:gd name="T77" fmla="*/ 139 h 333"/>
                <a:gd name="T78" fmla="*/ 112 w 347"/>
                <a:gd name="T79" fmla="*/ 213 h 333"/>
                <a:gd name="T80" fmla="*/ 114 w 347"/>
                <a:gd name="T81" fmla="*/ 49 h 333"/>
                <a:gd name="T82" fmla="*/ 126 w 347"/>
                <a:gd name="T83" fmla="*/ 45 h 333"/>
                <a:gd name="T84" fmla="*/ 151 w 347"/>
                <a:gd name="T85" fmla="*/ 78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47" h="333">
                  <a:moveTo>
                    <a:pt x="90" y="24"/>
                  </a:moveTo>
                  <a:cubicBezTo>
                    <a:pt x="90" y="11"/>
                    <a:pt x="100" y="0"/>
                    <a:pt x="114" y="0"/>
                  </a:cubicBezTo>
                  <a:cubicBezTo>
                    <a:pt x="127" y="0"/>
                    <a:pt x="138" y="11"/>
                    <a:pt x="138" y="24"/>
                  </a:cubicBezTo>
                  <a:cubicBezTo>
                    <a:pt x="138" y="38"/>
                    <a:pt x="127" y="49"/>
                    <a:pt x="114" y="49"/>
                  </a:cubicBezTo>
                  <a:cubicBezTo>
                    <a:pt x="100" y="49"/>
                    <a:pt x="90" y="38"/>
                    <a:pt x="90" y="24"/>
                  </a:cubicBezTo>
                  <a:close/>
                  <a:moveTo>
                    <a:pt x="0" y="146"/>
                  </a:moveTo>
                  <a:cubicBezTo>
                    <a:pt x="0" y="166"/>
                    <a:pt x="17" y="183"/>
                    <a:pt x="37" y="183"/>
                  </a:cubicBezTo>
                  <a:cubicBezTo>
                    <a:pt x="58" y="183"/>
                    <a:pt x="75" y="166"/>
                    <a:pt x="75" y="146"/>
                  </a:cubicBezTo>
                  <a:cubicBezTo>
                    <a:pt x="75" y="125"/>
                    <a:pt x="58" y="108"/>
                    <a:pt x="37" y="108"/>
                  </a:cubicBezTo>
                  <a:cubicBezTo>
                    <a:pt x="17" y="108"/>
                    <a:pt x="0" y="125"/>
                    <a:pt x="0" y="146"/>
                  </a:cubicBezTo>
                  <a:close/>
                  <a:moveTo>
                    <a:pt x="60" y="273"/>
                  </a:moveTo>
                  <a:cubicBezTo>
                    <a:pt x="60" y="306"/>
                    <a:pt x="86" y="333"/>
                    <a:pt x="119" y="333"/>
                  </a:cubicBezTo>
                  <a:cubicBezTo>
                    <a:pt x="152" y="333"/>
                    <a:pt x="179" y="306"/>
                    <a:pt x="179" y="273"/>
                  </a:cubicBezTo>
                  <a:cubicBezTo>
                    <a:pt x="179" y="240"/>
                    <a:pt x="152" y="213"/>
                    <a:pt x="119" y="213"/>
                  </a:cubicBezTo>
                  <a:cubicBezTo>
                    <a:pt x="86" y="213"/>
                    <a:pt x="60" y="240"/>
                    <a:pt x="60" y="273"/>
                  </a:cubicBezTo>
                  <a:close/>
                  <a:moveTo>
                    <a:pt x="134" y="110"/>
                  </a:moveTo>
                  <a:cubicBezTo>
                    <a:pt x="134" y="132"/>
                    <a:pt x="152" y="149"/>
                    <a:pt x="174" y="149"/>
                  </a:cubicBezTo>
                  <a:cubicBezTo>
                    <a:pt x="195" y="149"/>
                    <a:pt x="213" y="132"/>
                    <a:pt x="213" y="110"/>
                  </a:cubicBezTo>
                  <a:cubicBezTo>
                    <a:pt x="213" y="89"/>
                    <a:pt x="195" y="71"/>
                    <a:pt x="174" y="71"/>
                  </a:cubicBezTo>
                  <a:cubicBezTo>
                    <a:pt x="152" y="71"/>
                    <a:pt x="134" y="89"/>
                    <a:pt x="134" y="110"/>
                  </a:cubicBezTo>
                  <a:close/>
                  <a:moveTo>
                    <a:pt x="228" y="241"/>
                  </a:moveTo>
                  <a:cubicBezTo>
                    <a:pt x="228" y="275"/>
                    <a:pt x="254" y="303"/>
                    <a:pt x="287" y="303"/>
                  </a:cubicBezTo>
                  <a:cubicBezTo>
                    <a:pt x="320" y="303"/>
                    <a:pt x="347" y="275"/>
                    <a:pt x="347" y="241"/>
                  </a:cubicBezTo>
                  <a:cubicBezTo>
                    <a:pt x="347" y="207"/>
                    <a:pt x="320" y="179"/>
                    <a:pt x="287" y="179"/>
                  </a:cubicBezTo>
                  <a:cubicBezTo>
                    <a:pt x="254" y="179"/>
                    <a:pt x="228" y="207"/>
                    <a:pt x="228" y="241"/>
                  </a:cubicBezTo>
                  <a:close/>
                  <a:moveTo>
                    <a:pt x="228" y="250"/>
                  </a:moveTo>
                  <a:cubicBezTo>
                    <a:pt x="178" y="262"/>
                    <a:pt x="178" y="262"/>
                    <a:pt x="178" y="262"/>
                  </a:cubicBezTo>
                  <a:moveTo>
                    <a:pt x="74" y="139"/>
                  </a:moveTo>
                  <a:cubicBezTo>
                    <a:pt x="136" y="120"/>
                    <a:pt x="136" y="120"/>
                    <a:pt x="136" y="120"/>
                  </a:cubicBezTo>
                  <a:moveTo>
                    <a:pt x="137" y="216"/>
                  </a:moveTo>
                  <a:cubicBezTo>
                    <a:pt x="162" y="148"/>
                    <a:pt x="162" y="148"/>
                    <a:pt x="162" y="148"/>
                  </a:cubicBezTo>
                  <a:moveTo>
                    <a:pt x="86" y="223"/>
                  </a:moveTo>
                  <a:cubicBezTo>
                    <a:pt x="57" y="177"/>
                    <a:pt x="57" y="177"/>
                    <a:pt x="57" y="177"/>
                  </a:cubicBezTo>
                  <a:moveTo>
                    <a:pt x="232" y="217"/>
                  </a:moveTo>
                  <a:cubicBezTo>
                    <a:pt x="71" y="161"/>
                    <a:pt x="71" y="161"/>
                    <a:pt x="71" y="161"/>
                  </a:cubicBezTo>
                  <a:moveTo>
                    <a:pt x="102" y="46"/>
                  </a:moveTo>
                  <a:cubicBezTo>
                    <a:pt x="58" y="115"/>
                    <a:pt x="58" y="115"/>
                    <a:pt x="58" y="115"/>
                  </a:cubicBezTo>
                  <a:moveTo>
                    <a:pt x="249" y="194"/>
                  </a:moveTo>
                  <a:cubicBezTo>
                    <a:pt x="200" y="139"/>
                    <a:pt x="200" y="139"/>
                    <a:pt x="200" y="139"/>
                  </a:cubicBezTo>
                  <a:moveTo>
                    <a:pt x="112" y="213"/>
                  </a:moveTo>
                  <a:cubicBezTo>
                    <a:pt x="114" y="49"/>
                    <a:pt x="114" y="49"/>
                    <a:pt x="114" y="49"/>
                  </a:cubicBezTo>
                  <a:moveTo>
                    <a:pt x="126" y="45"/>
                  </a:moveTo>
                  <a:cubicBezTo>
                    <a:pt x="151" y="78"/>
                    <a:pt x="151" y="78"/>
                    <a:pt x="151" y="78"/>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675" b="0">
                <a:gradFill>
                  <a:gsLst>
                    <a:gs pos="0">
                      <a:srgbClr val="505050"/>
                    </a:gs>
                    <a:gs pos="100000">
                      <a:srgbClr val="505050"/>
                    </a:gs>
                  </a:gsLst>
                  <a:lin ang="5400000" scaled="1"/>
                </a:gradFill>
                <a:latin typeface="Segoe UI"/>
                <a:cs typeface="+mn-cs"/>
              </a:endParaRPr>
            </a:p>
          </p:txBody>
        </p:sp>
      </p:grpSp>
      <p:grpSp>
        <p:nvGrpSpPr>
          <p:cNvPr id="81" name="Group 80">
            <a:extLst>
              <a:ext uri="{FF2B5EF4-FFF2-40B4-BE49-F238E27FC236}">
                <a16:creationId xmlns:a16="http://schemas.microsoft.com/office/drawing/2014/main" id="{7681435A-6D8B-46D0-9B19-CA46A3020058}"/>
              </a:ext>
            </a:extLst>
          </p:cNvPr>
          <p:cNvGrpSpPr/>
          <p:nvPr/>
        </p:nvGrpSpPr>
        <p:grpSpPr>
          <a:xfrm>
            <a:off x="266544" y="3686230"/>
            <a:ext cx="2046092" cy="637097"/>
            <a:chOff x="355392" y="4729690"/>
            <a:chExt cx="2728122" cy="849463"/>
          </a:xfrm>
        </p:grpSpPr>
        <p:sp>
          <p:nvSpPr>
            <p:cNvPr id="82" name="TextBox 81">
              <a:extLst>
                <a:ext uri="{FF2B5EF4-FFF2-40B4-BE49-F238E27FC236}">
                  <a16:creationId xmlns:a16="http://schemas.microsoft.com/office/drawing/2014/main" id="{6A2660E6-C87D-46DC-BE8F-309CF6F66FD2}"/>
                </a:ext>
              </a:extLst>
            </p:cNvPr>
            <p:cNvSpPr txBox="1"/>
            <p:nvPr/>
          </p:nvSpPr>
          <p:spPr>
            <a:xfrm>
              <a:off x="1078852" y="4729690"/>
              <a:ext cx="2004662" cy="849463"/>
            </a:xfrm>
            <a:prstGeom prst="rect">
              <a:avLst/>
            </a:prstGeom>
            <a:noFill/>
          </p:spPr>
          <p:txBody>
            <a:bodyPr wrap="square" lIns="137160" tIns="109728" rIns="137160" bIns="109728" rtlCol="0">
              <a:spAutoFit/>
            </a:bodyPr>
            <a:lstStyle/>
            <a:p>
              <a:pPr defTabSz="685800" fontAlgn="auto">
                <a:spcBef>
                  <a:spcPts val="0"/>
                </a:spcBef>
                <a:spcAft>
                  <a:spcPts val="0"/>
                </a:spcAft>
                <a:defRPr/>
              </a:pPr>
              <a:r>
                <a:rPr lang="en-US" sz="1350" b="0">
                  <a:solidFill>
                    <a:srgbClr val="FFFFFF"/>
                  </a:solidFill>
                  <a:latin typeface="Segoe UI"/>
                  <a:cs typeface="+mn-cs"/>
                </a:rPr>
                <a:t>Within the </a:t>
              </a:r>
            </a:p>
            <a:p>
              <a:pPr defTabSz="685800" fontAlgn="auto">
                <a:spcBef>
                  <a:spcPts val="0"/>
                </a:spcBef>
                <a:spcAft>
                  <a:spcPts val="0"/>
                </a:spcAft>
                <a:defRPr/>
              </a:pPr>
              <a:r>
                <a:rPr lang="en-US" sz="1350" b="0">
                  <a:solidFill>
                    <a:srgbClr val="FFFFFF"/>
                  </a:solidFill>
                  <a:latin typeface="Segoe UI"/>
                  <a:cs typeface="+mn-cs"/>
                </a:rPr>
                <a:t>VNet</a:t>
              </a:r>
            </a:p>
          </p:txBody>
        </p:sp>
        <p:cxnSp>
          <p:nvCxnSpPr>
            <p:cNvPr id="83" name="Straight Connector 82">
              <a:extLst>
                <a:ext uri="{FF2B5EF4-FFF2-40B4-BE49-F238E27FC236}">
                  <a16:creationId xmlns:a16="http://schemas.microsoft.com/office/drawing/2014/main" id="{2354DDC6-F17F-4E4E-A87B-A6A0CE83E924}"/>
                </a:ext>
              </a:extLst>
            </p:cNvPr>
            <p:cNvCxnSpPr/>
            <p:nvPr/>
          </p:nvCxnSpPr>
          <p:spPr>
            <a:xfrm>
              <a:off x="1061187" y="4854117"/>
              <a:ext cx="0" cy="600609"/>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4" name="network" title="Icon of a device or computer network">
              <a:extLst>
                <a:ext uri="{FF2B5EF4-FFF2-40B4-BE49-F238E27FC236}">
                  <a16:creationId xmlns:a16="http://schemas.microsoft.com/office/drawing/2014/main" id="{B8E76714-129C-4937-B544-E2620D35C0B1}"/>
                </a:ext>
              </a:extLst>
            </p:cNvPr>
            <p:cNvSpPr>
              <a:spLocks noChangeAspect="1" noEditPoints="1"/>
            </p:cNvSpPr>
            <p:nvPr/>
          </p:nvSpPr>
          <p:spPr bwMode="auto">
            <a:xfrm>
              <a:off x="355392" y="4895116"/>
              <a:ext cx="498073" cy="518611"/>
            </a:xfrm>
            <a:custGeom>
              <a:avLst/>
              <a:gdLst>
                <a:gd name="T0" fmla="*/ 328 w 388"/>
                <a:gd name="T1" fmla="*/ 260 h 404"/>
                <a:gd name="T2" fmla="*/ 15 w 388"/>
                <a:gd name="T3" fmla="*/ 260 h 404"/>
                <a:gd name="T4" fmla="*/ 15 w 388"/>
                <a:gd name="T5" fmla="*/ 57 h 404"/>
                <a:gd name="T6" fmla="*/ 328 w 388"/>
                <a:gd name="T7" fmla="*/ 57 h 404"/>
                <a:gd name="T8" fmla="*/ 328 w 388"/>
                <a:gd name="T9" fmla="*/ 260 h 404"/>
                <a:gd name="T10" fmla="*/ 328 w 388"/>
                <a:gd name="T11" fmla="*/ 203 h 404"/>
                <a:gd name="T12" fmla="*/ 388 w 388"/>
                <a:gd name="T13" fmla="*/ 203 h 404"/>
                <a:gd name="T14" fmla="*/ 388 w 388"/>
                <a:gd name="T15" fmla="*/ 0 h 404"/>
                <a:gd name="T16" fmla="*/ 69 w 388"/>
                <a:gd name="T17" fmla="*/ 0 h 404"/>
                <a:gd name="T18" fmla="*/ 69 w 388"/>
                <a:gd name="T19" fmla="*/ 57 h 404"/>
                <a:gd name="T20" fmla="*/ 271 w 388"/>
                <a:gd name="T21" fmla="*/ 404 h 404"/>
                <a:gd name="T22" fmla="*/ 271 w 388"/>
                <a:gd name="T23" fmla="*/ 347 h 404"/>
                <a:gd name="T24" fmla="*/ 215 w 388"/>
                <a:gd name="T25" fmla="*/ 347 h 404"/>
                <a:gd name="T26" fmla="*/ 215 w 388"/>
                <a:gd name="T27" fmla="*/ 318 h 404"/>
                <a:gd name="T28" fmla="*/ 157 w 388"/>
                <a:gd name="T29" fmla="*/ 318 h 404"/>
                <a:gd name="T30" fmla="*/ 157 w 388"/>
                <a:gd name="T31" fmla="*/ 347 h 404"/>
                <a:gd name="T32" fmla="*/ 97 w 388"/>
                <a:gd name="T33" fmla="*/ 347 h 404"/>
                <a:gd name="T34" fmla="*/ 97 w 388"/>
                <a:gd name="T35" fmla="*/ 404 h 404"/>
                <a:gd name="T36" fmla="*/ 187 w 388"/>
                <a:gd name="T37" fmla="*/ 404 h 404"/>
                <a:gd name="T38" fmla="*/ 271 w 388"/>
                <a:gd name="T39" fmla="*/ 404 h 404"/>
                <a:gd name="T40" fmla="*/ 97 w 388"/>
                <a:gd name="T41" fmla="*/ 374 h 404"/>
                <a:gd name="T42" fmla="*/ 0 w 388"/>
                <a:gd name="T43" fmla="*/ 374 h 404"/>
                <a:gd name="T44" fmla="*/ 271 w 388"/>
                <a:gd name="T45" fmla="*/ 374 h 404"/>
                <a:gd name="T46" fmla="*/ 369 w 388"/>
                <a:gd name="T47" fmla="*/ 374 h 404"/>
                <a:gd name="T48" fmla="*/ 184 w 388"/>
                <a:gd name="T49" fmla="*/ 318 h 404"/>
                <a:gd name="T50" fmla="*/ 184 w 388"/>
                <a:gd name="T51" fmla="*/ 26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88" h="404">
                  <a:moveTo>
                    <a:pt x="328" y="260"/>
                  </a:moveTo>
                  <a:lnTo>
                    <a:pt x="15" y="260"/>
                  </a:lnTo>
                  <a:lnTo>
                    <a:pt x="15" y="57"/>
                  </a:lnTo>
                  <a:lnTo>
                    <a:pt x="328" y="57"/>
                  </a:lnTo>
                  <a:lnTo>
                    <a:pt x="328" y="260"/>
                  </a:lnTo>
                  <a:moveTo>
                    <a:pt x="328" y="203"/>
                  </a:moveTo>
                  <a:lnTo>
                    <a:pt x="388" y="203"/>
                  </a:lnTo>
                  <a:lnTo>
                    <a:pt x="388" y="0"/>
                  </a:lnTo>
                  <a:lnTo>
                    <a:pt x="69" y="0"/>
                  </a:lnTo>
                  <a:lnTo>
                    <a:pt x="69" y="57"/>
                  </a:lnTo>
                  <a:moveTo>
                    <a:pt x="271" y="404"/>
                  </a:moveTo>
                  <a:lnTo>
                    <a:pt x="271" y="347"/>
                  </a:lnTo>
                  <a:lnTo>
                    <a:pt x="215" y="347"/>
                  </a:lnTo>
                  <a:lnTo>
                    <a:pt x="215" y="318"/>
                  </a:lnTo>
                  <a:lnTo>
                    <a:pt x="157" y="318"/>
                  </a:lnTo>
                  <a:lnTo>
                    <a:pt x="157" y="347"/>
                  </a:lnTo>
                  <a:lnTo>
                    <a:pt x="97" y="347"/>
                  </a:lnTo>
                  <a:lnTo>
                    <a:pt x="97" y="404"/>
                  </a:lnTo>
                  <a:lnTo>
                    <a:pt x="187" y="404"/>
                  </a:lnTo>
                  <a:lnTo>
                    <a:pt x="271" y="404"/>
                  </a:lnTo>
                  <a:moveTo>
                    <a:pt x="97" y="374"/>
                  </a:moveTo>
                  <a:lnTo>
                    <a:pt x="0" y="374"/>
                  </a:lnTo>
                  <a:moveTo>
                    <a:pt x="271" y="374"/>
                  </a:moveTo>
                  <a:lnTo>
                    <a:pt x="369" y="374"/>
                  </a:lnTo>
                  <a:moveTo>
                    <a:pt x="184" y="318"/>
                  </a:moveTo>
                  <a:lnTo>
                    <a:pt x="184" y="260"/>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a:solidFill>
                  <a:srgbClr val="2F2F2F"/>
                </a:solidFill>
                <a:latin typeface="Segoe UI"/>
                <a:cs typeface="+mn-cs"/>
              </a:endParaRPr>
            </a:p>
          </p:txBody>
        </p:sp>
      </p:grpSp>
      <p:sp>
        <p:nvSpPr>
          <p:cNvPr id="85" name="Rectangle 84">
            <a:extLst>
              <a:ext uri="{FF2B5EF4-FFF2-40B4-BE49-F238E27FC236}">
                <a16:creationId xmlns:a16="http://schemas.microsoft.com/office/drawing/2014/main" id="{9DD28A96-588B-419A-934A-64C553666380}"/>
              </a:ext>
            </a:extLst>
          </p:cNvPr>
          <p:cNvSpPr/>
          <p:nvPr/>
        </p:nvSpPr>
        <p:spPr bwMode="auto">
          <a:xfrm>
            <a:off x="-18539" y="2597944"/>
            <a:ext cx="2590286" cy="814680"/>
          </a:xfrm>
          <a:prstGeom prst="rect">
            <a:avLst/>
          </a:prstGeom>
          <a:solidFill>
            <a:schemeClr val="bg2">
              <a:alpha val="3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a:lnSpc>
                <a:spcPct val="90000"/>
              </a:lnSpc>
            </a:pPr>
            <a:endParaRPr lang="en-US" b="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86" name="Group 85">
            <a:extLst>
              <a:ext uri="{FF2B5EF4-FFF2-40B4-BE49-F238E27FC236}">
                <a16:creationId xmlns:a16="http://schemas.microsoft.com/office/drawing/2014/main" id="{2FCF7A29-AD4C-41C2-A1F4-52A694CE8DB2}"/>
              </a:ext>
            </a:extLst>
          </p:cNvPr>
          <p:cNvGrpSpPr/>
          <p:nvPr/>
        </p:nvGrpSpPr>
        <p:grpSpPr>
          <a:xfrm>
            <a:off x="236424" y="4613769"/>
            <a:ext cx="2032068" cy="450457"/>
            <a:chOff x="315232" y="3489448"/>
            <a:chExt cx="2709424" cy="600609"/>
          </a:xfrm>
        </p:grpSpPr>
        <p:sp>
          <p:nvSpPr>
            <p:cNvPr id="87" name="TextBox 86">
              <a:extLst>
                <a:ext uri="{FF2B5EF4-FFF2-40B4-BE49-F238E27FC236}">
                  <a16:creationId xmlns:a16="http://schemas.microsoft.com/office/drawing/2014/main" id="{45E6AA13-E29B-4903-ACC3-3B889423AD3F}"/>
                </a:ext>
              </a:extLst>
            </p:cNvPr>
            <p:cNvSpPr txBox="1"/>
            <p:nvPr/>
          </p:nvSpPr>
          <p:spPr>
            <a:xfrm>
              <a:off x="1078852" y="3496725"/>
              <a:ext cx="1945804" cy="572464"/>
            </a:xfrm>
            <a:prstGeom prst="rect">
              <a:avLst/>
            </a:prstGeom>
            <a:noFill/>
          </p:spPr>
          <p:txBody>
            <a:bodyPr wrap="square" lIns="137160" tIns="109728" rIns="137160" bIns="109728" rtlCol="0">
              <a:spAutoFit/>
            </a:bodyPr>
            <a:lstStyle/>
            <a:p>
              <a:pPr defTabSz="685800" fontAlgn="auto">
                <a:spcBef>
                  <a:spcPts val="0"/>
                </a:spcBef>
                <a:spcAft>
                  <a:spcPts val="450"/>
                </a:spcAft>
                <a:defRPr/>
              </a:pPr>
              <a:r>
                <a:rPr lang="en-US" sz="1350" b="0">
                  <a:solidFill>
                    <a:srgbClr val="FFFFFF"/>
                  </a:solidFill>
                  <a:latin typeface="Segoe UI"/>
                  <a:cs typeface="+mn-cs"/>
                </a:rPr>
                <a:t>Within Azure</a:t>
              </a:r>
            </a:p>
          </p:txBody>
        </p:sp>
        <p:cxnSp>
          <p:nvCxnSpPr>
            <p:cNvPr id="88" name="Straight Connector 87">
              <a:extLst>
                <a:ext uri="{FF2B5EF4-FFF2-40B4-BE49-F238E27FC236}">
                  <a16:creationId xmlns:a16="http://schemas.microsoft.com/office/drawing/2014/main" id="{0932B476-144B-4A63-B928-BA450F5D3FF9}"/>
                </a:ext>
              </a:extLst>
            </p:cNvPr>
            <p:cNvCxnSpPr/>
            <p:nvPr/>
          </p:nvCxnSpPr>
          <p:spPr>
            <a:xfrm>
              <a:off x="1061187" y="3489448"/>
              <a:ext cx="0" cy="600609"/>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9" name="cloud" title="Icon of a cloud">
              <a:extLst>
                <a:ext uri="{FF2B5EF4-FFF2-40B4-BE49-F238E27FC236}">
                  <a16:creationId xmlns:a16="http://schemas.microsoft.com/office/drawing/2014/main" id="{BBCD4964-B943-4026-B612-92EBFCFAF072}"/>
                </a:ext>
              </a:extLst>
            </p:cNvPr>
            <p:cNvSpPr>
              <a:spLocks noChangeAspect="1"/>
            </p:cNvSpPr>
            <p:nvPr/>
          </p:nvSpPr>
          <p:spPr bwMode="auto">
            <a:xfrm>
              <a:off x="315232" y="3605506"/>
              <a:ext cx="578392" cy="368492"/>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675" b="0">
                <a:gradFill>
                  <a:gsLst>
                    <a:gs pos="0">
                      <a:srgbClr val="505050"/>
                    </a:gs>
                    <a:gs pos="100000">
                      <a:srgbClr val="505050"/>
                    </a:gs>
                  </a:gsLst>
                </a:gradFill>
                <a:latin typeface="Segoe UI"/>
                <a:cs typeface="+mn-cs"/>
              </a:endParaRPr>
            </a:p>
          </p:txBody>
        </p:sp>
      </p:grpSp>
      <p:grpSp>
        <p:nvGrpSpPr>
          <p:cNvPr id="75" name="Group 74">
            <a:extLst>
              <a:ext uri="{FF2B5EF4-FFF2-40B4-BE49-F238E27FC236}">
                <a16:creationId xmlns:a16="http://schemas.microsoft.com/office/drawing/2014/main" id="{BB245486-22A9-4092-82D8-915E8AAF7102}"/>
              </a:ext>
            </a:extLst>
          </p:cNvPr>
          <p:cNvGrpSpPr/>
          <p:nvPr/>
        </p:nvGrpSpPr>
        <p:grpSpPr>
          <a:xfrm>
            <a:off x="242066" y="1353125"/>
            <a:ext cx="367947" cy="418972"/>
            <a:chOff x="466726" y="1321530"/>
            <a:chExt cx="345724" cy="368082"/>
          </a:xfrm>
        </p:grpSpPr>
        <p:sp>
          <p:nvSpPr>
            <p:cNvPr id="90" name="Shield_EA18">
              <a:extLst>
                <a:ext uri="{FF2B5EF4-FFF2-40B4-BE49-F238E27FC236}">
                  <a16:creationId xmlns:a16="http://schemas.microsoft.com/office/drawing/2014/main" id="{11BC36FC-E50F-4F1A-9084-82E2AD3FAAC6}"/>
                </a:ext>
              </a:extLst>
            </p:cNvPr>
            <p:cNvSpPr>
              <a:spLocks noChangeAspect="1"/>
            </p:cNvSpPr>
            <p:nvPr/>
          </p:nvSpPr>
          <p:spPr bwMode="auto">
            <a:xfrm>
              <a:off x="466726" y="1321530"/>
              <a:ext cx="345724" cy="368082"/>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noFill/>
            <a:ln w="190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1350" b="0">
                <a:gradFill>
                  <a:gsLst>
                    <a:gs pos="0">
                      <a:srgbClr val="505050"/>
                    </a:gs>
                    <a:gs pos="100000">
                      <a:srgbClr val="505050"/>
                    </a:gs>
                  </a:gsLst>
                </a:gradFill>
                <a:latin typeface="Segoe UI"/>
                <a:cs typeface="+mn-cs"/>
              </a:endParaRPr>
            </a:p>
          </p:txBody>
        </p:sp>
        <p:sp>
          <p:nvSpPr>
            <p:cNvPr id="91" name="Lock">
              <a:extLst>
                <a:ext uri="{FF2B5EF4-FFF2-40B4-BE49-F238E27FC236}">
                  <a16:creationId xmlns:a16="http://schemas.microsoft.com/office/drawing/2014/main" id="{C673C2EA-1E9F-4AD9-A187-402B72937263}"/>
                </a:ext>
              </a:extLst>
            </p:cNvPr>
            <p:cNvSpPr>
              <a:spLocks noChangeAspect="1" noEditPoints="1"/>
            </p:cNvSpPr>
            <p:nvPr/>
          </p:nvSpPr>
          <p:spPr bwMode="auto">
            <a:xfrm>
              <a:off x="585408" y="1403176"/>
              <a:ext cx="108361" cy="151450"/>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fontAlgn="auto">
                <a:spcBef>
                  <a:spcPts val="0"/>
                </a:spcBef>
                <a:spcAft>
                  <a:spcPts val="0"/>
                </a:spcAft>
              </a:pPr>
              <a:endParaRPr lang="en-US" sz="675" b="0">
                <a:gradFill>
                  <a:gsLst>
                    <a:gs pos="0">
                      <a:srgbClr val="505050"/>
                    </a:gs>
                    <a:gs pos="100000">
                      <a:srgbClr val="505050"/>
                    </a:gs>
                  </a:gsLst>
                  <a:lin ang="5400000" scaled="1"/>
                </a:gradFill>
                <a:latin typeface="Segoe UI"/>
                <a:cs typeface="+mn-cs"/>
              </a:endParaRPr>
            </a:p>
          </p:txBody>
        </p:sp>
      </p:grpSp>
      <p:pic>
        <p:nvPicPr>
          <p:cNvPr id="2" name="Picture 1">
            <a:extLst>
              <a:ext uri="{FF2B5EF4-FFF2-40B4-BE49-F238E27FC236}">
                <a16:creationId xmlns:a16="http://schemas.microsoft.com/office/drawing/2014/main" id="{2F97B7D1-09E0-44CC-A19D-C6385EE6A320}"/>
              </a:ext>
            </a:extLst>
          </p:cNvPr>
          <p:cNvPicPr>
            <a:picLocks noChangeAspect="1"/>
          </p:cNvPicPr>
          <p:nvPr/>
        </p:nvPicPr>
        <p:blipFill>
          <a:blip r:embed="rId9">
            <a:biLevel thresh="75000"/>
          </a:blip>
          <a:stretch>
            <a:fillRect/>
          </a:stretch>
        </p:blipFill>
        <p:spPr>
          <a:xfrm>
            <a:off x="8553943" y="3841516"/>
            <a:ext cx="351365" cy="351365"/>
          </a:xfrm>
          <a:prstGeom prst="rect">
            <a:avLst/>
          </a:prstGeom>
        </p:spPr>
      </p:pic>
    </p:spTree>
    <p:extLst>
      <p:ext uri="{BB962C8B-B14F-4D97-AF65-F5344CB8AC3E}">
        <p14:creationId xmlns:p14="http://schemas.microsoft.com/office/powerpoint/2010/main" val="40928225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68"/>
                                        </p:tgtEl>
                                        <p:attrNameLst>
                                          <p:attrName>style.visibility</p:attrName>
                                        </p:attrNameLst>
                                      </p:cBhvr>
                                      <p:to>
                                        <p:strVal val="visible"/>
                                      </p:to>
                                    </p:set>
                                    <p:animEffect transition="in" filter="wipe(down)">
                                      <p:cBhvr>
                                        <p:cTn id="7" dur="500"/>
                                        <p:tgtEl>
                                          <p:spTgt spid="68"/>
                                        </p:tgtEl>
                                      </p:cBhvr>
                                    </p:animEffect>
                                  </p:childTnLst>
                                </p:cTn>
                              </p:par>
                              <p:par>
                                <p:cTn id="8" presetID="42" presetClass="entr" presetSubtype="0" fill="hold" grpId="0" nodeType="withEffect">
                                  <p:stCondLst>
                                    <p:cond delay="500"/>
                                  </p:stCondLst>
                                  <p:childTnLst>
                                    <p:set>
                                      <p:cBhvr>
                                        <p:cTn id="9" dur="1" fill="hold">
                                          <p:stCondLst>
                                            <p:cond delay="0"/>
                                          </p:stCondLst>
                                        </p:cTn>
                                        <p:tgtEl>
                                          <p:spTgt spid="67"/>
                                        </p:tgtEl>
                                        <p:attrNameLst>
                                          <p:attrName>style.visibility</p:attrName>
                                        </p:attrNameLst>
                                      </p:cBhvr>
                                      <p:to>
                                        <p:strVal val="visible"/>
                                      </p:to>
                                    </p:set>
                                    <p:animEffect transition="in" filter="fade">
                                      <p:cBhvr>
                                        <p:cTn id="10" dur="1000"/>
                                        <p:tgtEl>
                                          <p:spTgt spid="67"/>
                                        </p:tgtEl>
                                      </p:cBhvr>
                                    </p:animEffect>
                                    <p:anim calcmode="lin" valueType="num">
                                      <p:cBhvr>
                                        <p:cTn id="11" dur="1000" fill="hold"/>
                                        <p:tgtEl>
                                          <p:spTgt spid="67"/>
                                        </p:tgtEl>
                                        <p:attrNameLst>
                                          <p:attrName>ppt_x</p:attrName>
                                        </p:attrNameLst>
                                      </p:cBhvr>
                                      <p:tavLst>
                                        <p:tav tm="0">
                                          <p:val>
                                            <p:strVal val="#ppt_x"/>
                                          </p:val>
                                        </p:tav>
                                        <p:tav tm="100000">
                                          <p:val>
                                            <p:strVal val="#ppt_x"/>
                                          </p:val>
                                        </p:tav>
                                      </p:tavLst>
                                    </p:anim>
                                    <p:anim calcmode="lin" valueType="num">
                                      <p:cBhvr>
                                        <p:cTn id="12" dur="1000" fill="hold"/>
                                        <p:tgtEl>
                                          <p:spTgt spid="67"/>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1" nodeType="clickEffect">
                                  <p:stCondLst>
                                    <p:cond delay="0"/>
                                  </p:stCondLst>
                                  <p:childTnLst>
                                    <p:animEffect transition="out" filter="fade">
                                      <p:cBhvr>
                                        <p:cTn id="16" dur="500"/>
                                        <p:tgtEl>
                                          <p:spTgt spid="68"/>
                                        </p:tgtEl>
                                      </p:cBhvr>
                                    </p:animEffect>
                                    <p:set>
                                      <p:cBhvr>
                                        <p:cTn id="17" dur="1" fill="hold">
                                          <p:stCondLst>
                                            <p:cond delay="499"/>
                                          </p:stCondLst>
                                        </p:cTn>
                                        <p:tgtEl>
                                          <p:spTgt spid="68"/>
                                        </p:tgtEl>
                                        <p:attrNameLst>
                                          <p:attrName>style.visibility</p:attrName>
                                        </p:attrNameLst>
                                      </p:cBhvr>
                                      <p:to>
                                        <p:strVal val="hidden"/>
                                      </p:to>
                                    </p:set>
                                  </p:childTnLst>
                                </p:cTn>
                              </p:par>
                              <p:par>
                                <p:cTn id="18" presetID="10" presetClass="exit" presetSubtype="0" fill="hold" grpId="1" nodeType="withEffect">
                                  <p:stCondLst>
                                    <p:cond delay="0"/>
                                  </p:stCondLst>
                                  <p:childTnLst>
                                    <p:animEffect transition="out" filter="fade">
                                      <p:cBhvr>
                                        <p:cTn id="19" dur="500"/>
                                        <p:tgtEl>
                                          <p:spTgt spid="67"/>
                                        </p:tgtEl>
                                      </p:cBhvr>
                                    </p:animEffect>
                                    <p:set>
                                      <p:cBhvr>
                                        <p:cTn id="20" dur="1" fill="hold">
                                          <p:stCondLst>
                                            <p:cond delay="499"/>
                                          </p:stCondLst>
                                        </p:cTn>
                                        <p:tgtEl>
                                          <p:spTgt spid="67"/>
                                        </p:tgtEl>
                                        <p:attrNameLst>
                                          <p:attrName>style.visibility</p:attrName>
                                        </p:attrNameLst>
                                      </p:cBhvr>
                                      <p:to>
                                        <p:strVal val="hidden"/>
                                      </p:to>
                                    </p:set>
                                  </p:childTnLst>
                                </p:cTn>
                              </p:par>
                              <p:par>
                                <p:cTn id="21" presetID="22" presetClass="entr" presetSubtype="4" fill="hold" grpId="0" nodeType="withEffect">
                                  <p:stCondLst>
                                    <p:cond delay="0"/>
                                  </p:stCondLst>
                                  <p:childTnLst>
                                    <p:set>
                                      <p:cBhvr>
                                        <p:cTn id="22" dur="1" fill="hold">
                                          <p:stCondLst>
                                            <p:cond delay="0"/>
                                          </p:stCondLst>
                                        </p:cTn>
                                        <p:tgtEl>
                                          <p:spTgt spid="69"/>
                                        </p:tgtEl>
                                        <p:attrNameLst>
                                          <p:attrName>style.visibility</p:attrName>
                                        </p:attrNameLst>
                                      </p:cBhvr>
                                      <p:to>
                                        <p:strVal val="visible"/>
                                      </p:to>
                                    </p:set>
                                    <p:animEffect transition="in" filter="wipe(down)">
                                      <p:cBhvr>
                                        <p:cTn id="23" dur="500"/>
                                        <p:tgtEl>
                                          <p:spTgt spid="69"/>
                                        </p:tgtEl>
                                      </p:cBhvr>
                                    </p:animEffect>
                                  </p:childTnLst>
                                </p:cTn>
                              </p:par>
                              <p:par>
                                <p:cTn id="24" presetID="42" presetClass="entr" presetSubtype="0" fill="hold" grpId="0" nodeType="withEffect">
                                  <p:stCondLst>
                                    <p:cond delay="500"/>
                                  </p:stCondLst>
                                  <p:childTnLst>
                                    <p:set>
                                      <p:cBhvr>
                                        <p:cTn id="25" dur="1" fill="hold">
                                          <p:stCondLst>
                                            <p:cond delay="0"/>
                                          </p:stCondLst>
                                        </p:cTn>
                                        <p:tgtEl>
                                          <p:spTgt spid="70"/>
                                        </p:tgtEl>
                                        <p:attrNameLst>
                                          <p:attrName>style.visibility</p:attrName>
                                        </p:attrNameLst>
                                      </p:cBhvr>
                                      <p:to>
                                        <p:strVal val="visible"/>
                                      </p:to>
                                    </p:set>
                                    <p:animEffect transition="in" filter="fade">
                                      <p:cBhvr>
                                        <p:cTn id="26" dur="1000"/>
                                        <p:tgtEl>
                                          <p:spTgt spid="70"/>
                                        </p:tgtEl>
                                      </p:cBhvr>
                                    </p:animEffect>
                                    <p:anim calcmode="lin" valueType="num">
                                      <p:cBhvr>
                                        <p:cTn id="27" dur="1000" fill="hold"/>
                                        <p:tgtEl>
                                          <p:spTgt spid="70"/>
                                        </p:tgtEl>
                                        <p:attrNameLst>
                                          <p:attrName>ppt_x</p:attrName>
                                        </p:attrNameLst>
                                      </p:cBhvr>
                                      <p:tavLst>
                                        <p:tav tm="0">
                                          <p:val>
                                            <p:strVal val="#ppt_x"/>
                                          </p:val>
                                        </p:tav>
                                        <p:tav tm="100000">
                                          <p:val>
                                            <p:strVal val="#ppt_x"/>
                                          </p:val>
                                        </p:tav>
                                      </p:tavLst>
                                    </p:anim>
                                    <p:anim calcmode="lin" valueType="num">
                                      <p:cBhvr>
                                        <p:cTn id="28" dur="1000" fill="hold"/>
                                        <p:tgtEl>
                                          <p:spTgt spid="70"/>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0" presetClass="exit" presetSubtype="0" fill="hold" grpId="1" nodeType="clickEffect">
                                  <p:stCondLst>
                                    <p:cond delay="0"/>
                                  </p:stCondLst>
                                  <p:childTnLst>
                                    <p:animEffect transition="out" filter="fade">
                                      <p:cBhvr>
                                        <p:cTn id="32" dur="500"/>
                                        <p:tgtEl>
                                          <p:spTgt spid="69"/>
                                        </p:tgtEl>
                                      </p:cBhvr>
                                    </p:animEffect>
                                    <p:set>
                                      <p:cBhvr>
                                        <p:cTn id="33" dur="1" fill="hold">
                                          <p:stCondLst>
                                            <p:cond delay="499"/>
                                          </p:stCondLst>
                                        </p:cTn>
                                        <p:tgtEl>
                                          <p:spTgt spid="69"/>
                                        </p:tgtEl>
                                        <p:attrNameLst>
                                          <p:attrName>style.visibility</p:attrName>
                                        </p:attrNameLst>
                                      </p:cBhvr>
                                      <p:to>
                                        <p:strVal val="hidden"/>
                                      </p:to>
                                    </p:set>
                                  </p:childTnLst>
                                </p:cTn>
                              </p:par>
                              <p:par>
                                <p:cTn id="34" presetID="10" presetClass="exit" presetSubtype="0" fill="hold" grpId="1" nodeType="withEffect">
                                  <p:stCondLst>
                                    <p:cond delay="0"/>
                                  </p:stCondLst>
                                  <p:childTnLst>
                                    <p:animEffect transition="out" filter="fade">
                                      <p:cBhvr>
                                        <p:cTn id="35" dur="500"/>
                                        <p:tgtEl>
                                          <p:spTgt spid="70"/>
                                        </p:tgtEl>
                                      </p:cBhvr>
                                    </p:animEffect>
                                    <p:set>
                                      <p:cBhvr>
                                        <p:cTn id="36" dur="1" fill="hold">
                                          <p:stCondLst>
                                            <p:cond delay="499"/>
                                          </p:stCondLst>
                                        </p:cTn>
                                        <p:tgtEl>
                                          <p:spTgt spid="70"/>
                                        </p:tgtEl>
                                        <p:attrNameLst>
                                          <p:attrName>style.visibility</p:attrName>
                                        </p:attrNameLst>
                                      </p:cBhvr>
                                      <p:to>
                                        <p:strVal val="hidden"/>
                                      </p:to>
                                    </p:set>
                                  </p:childTnLst>
                                </p:cTn>
                              </p:par>
                              <p:par>
                                <p:cTn id="37" presetID="22" presetClass="entr" presetSubtype="4" fill="hold" grpId="0" nodeType="withEffect">
                                  <p:stCondLst>
                                    <p:cond delay="0"/>
                                  </p:stCondLst>
                                  <p:childTnLst>
                                    <p:set>
                                      <p:cBhvr>
                                        <p:cTn id="38" dur="1" fill="hold">
                                          <p:stCondLst>
                                            <p:cond delay="0"/>
                                          </p:stCondLst>
                                        </p:cTn>
                                        <p:tgtEl>
                                          <p:spTgt spid="71"/>
                                        </p:tgtEl>
                                        <p:attrNameLst>
                                          <p:attrName>style.visibility</p:attrName>
                                        </p:attrNameLst>
                                      </p:cBhvr>
                                      <p:to>
                                        <p:strVal val="visible"/>
                                      </p:to>
                                    </p:set>
                                    <p:animEffect transition="in" filter="wipe(down)">
                                      <p:cBhvr>
                                        <p:cTn id="39" dur="500"/>
                                        <p:tgtEl>
                                          <p:spTgt spid="71"/>
                                        </p:tgtEl>
                                      </p:cBhvr>
                                    </p:animEffect>
                                  </p:childTnLst>
                                </p:cTn>
                              </p:par>
                              <p:par>
                                <p:cTn id="40" presetID="42" presetClass="entr" presetSubtype="0" fill="hold" grpId="0" nodeType="withEffect">
                                  <p:stCondLst>
                                    <p:cond delay="500"/>
                                  </p:stCondLst>
                                  <p:childTnLst>
                                    <p:set>
                                      <p:cBhvr>
                                        <p:cTn id="41" dur="1" fill="hold">
                                          <p:stCondLst>
                                            <p:cond delay="0"/>
                                          </p:stCondLst>
                                        </p:cTn>
                                        <p:tgtEl>
                                          <p:spTgt spid="72"/>
                                        </p:tgtEl>
                                        <p:attrNameLst>
                                          <p:attrName>style.visibility</p:attrName>
                                        </p:attrNameLst>
                                      </p:cBhvr>
                                      <p:to>
                                        <p:strVal val="visible"/>
                                      </p:to>
                                    </p:set>
                                    <p:animEffect transition="in" filter="fade">
                                      <p:cBhvr>
                                        <p:cTn id="42" dur="1000"/>
                                        <p:tgtEl>
                                          <p:spTgt spid="72"/>
                                        </p:tgtEl>
                                      </p:cBhvr>
                                    </p:animEffect>
                                    <p:anim calcmode="lin" valueType="num">
                                      <p:cBhvr>
                                        <p:cTn id="43" dur="1000" fill="hold"/>
                                        <p:tgtEl>
                                          <p:spTgt spid="72"/>
                                        </p:tgtEl>
                                        <p:attrNameLst>
                                          <p:attrName>ppt_x</p:attrName>
                                        </p:attrNameLst>
                                      </p:cBhvr>
                                      <p:tavLst>
                                        <p:tav tm="0">
                                          <p:val>
                                            <p:strVal val="#ppt_x"/>
                                          </p:val>
                                        </p:tav>
                                        <p:tav tm="100000">
                                          <p:val>
                                            <p:strVal val="#ppt_x"/>
                                          </p:val>
                                        </p:tav>
                                      </p:tavLst>
                                    </p:anim>
                                    <p:anim calcmode="lin" valueType="num">
                                      <p:cBhvr>
                                        <p:cTn id="44" dur="1000" fill="hold"/>
                                        <p:tgtEl>
                                          <p:spTgt spid="72"/>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10" presetClass="exit" presetSubtype="0" fill="hold" grpId="1" nodeType="clickEffect">
                                  <p:stCondLst>
                                    <p:cond delay="0"/>
                                  </p:stCondLst>
                                  <p:childTnLst>
                                    <p:animEffect transition="out" filter="fade">
                                      <p:cBhvr>
                                        <p:cTn id="48" dur="500"/>
                                        <p:tgtEl>
                                          <p:spTgt spid="71"/>
                                        </p:tgtEl>
                                      </p:cBhvr>
                                    </p:animEffect>
                                    <p:set>
                                      <p:cBhvr>
                                        <p:cTn id="49" dur="1" fill="hold">
                                          <p:stCondLst>
                                            <p:cond delay="499"/>
                                          </p:stCondLst>
                                        </p:cTn>
                                        <p:tgtEl>
                                          <p:spTgt spid="71"/>
                                        </p:tgtEl>
                                        <p:attrNameLst>
                                          <p:attrName>style.visibility</p:attrName>
                                        </p:attrNameLst>
                                      </p:cBhvr>
                                      <p:to>
                                        <p:strVal val="hidden"/>
                                      </p:to>
                                    </p:set>
                                  </p:childTnLst>
                                </p:cTn>
                              </p:par>
                              <p:par>
                                <p:cTn id="50" presetID="10" presetClass="exit" presetSubtype="0" fill="hold" grpId="1" nodeType="withEffect">
                                  <p:stCondLst>
                                    <p:cond delay="0"/>
                                  </p:stCondLst>
                                  <p:childTnLst>
                                    <p:animEffect transition="out" filter="fade">
                                      <p:cBhvr>
                                        <p:cTn id="51" dur="500"/>
                                        <p:tgtEl>
                                          <p:spTgt spid="72"/>
                                        </p:tgtEl>
                                      </p:cBhvr>
                                    </p:animEffect>
                                    <p:set>
                                      <p:cBhvr>
                                        <p:cTn id="52" dur="1" fill="hold">
                                          <p:stCondLst>
                                            <p:cond delay="499"/>
                                          </p:stCondLst>
                                        </p:cTn>
                                        <p:tgtEl>
                                          <p:spTgt spid="72"/>
                                        </p:tgtEl>
                                        <p:attrNameLst>
                                          <p:attrName>style.visibility</p:attrName>
                                        </p:attrNameLst>
                                      </p:cBhvr>
                                      <p:to>
                                        <p:strVal val="hidden"/>
                                      </p:to>
                                    </p:set>
                                  </p:childTnLst>
                                </p:cTn>
                              </p:par>
                              <p:par>
                                <p:cTn id="53" presetID="22" presetClass="entr" presetSubtype="4" fill="hold" grpId="0" nodeType="withEffect">
                                  <p:stCondLst>
                                    <p:cond delay="0"/>
                                  </p:stCondLst>
                                  <p:childTnLst>
                                    <p:set>
                                      <p:cBhvr>
                                        <p:cTn id="54" dur="1" fill="hold">
                                          <p:stCondLst>
                                            <p:cond delay="0"/>
                                          </p:stCondLst>
                                        </p:cTn>
                                        <p:tgtEl>
                                          <p:spTgt spid="73"/>
                                        </p:tgtEl>
                                        <p:attrNameLst>
                                          <p:attrName>style.visibility</p:attrName>
                                        </p:attrNameLst>
                                      </p:cBhvr>
                                      <p:to>
                                        <p:strVal val="visible"/>
                                      </p:to>
                                    </p:set>
                                    <p:animEffect transition="in" filter="wipe(down)">
                                      <p:cBhvr>
                                        <p:cTn id="55" dur="500"/>
                                        <p:tgtEl>
                                          <p:spTgt spid="73"/>
                                        </p:tgtEl>
                                      </p:cBhvr>
                                    </p:animEffect>
                                  </p:childTnLst>
                                </p:cTn>
                              </p:par>
                              <p:par>
                                <p:cTn id="56" presetID="42" presetClass="entr" presetSubtype="0" fill="hold" grpId="0" nodeType="withEffect">
                                  <p:stCondLst>
                                    <p:cond delay="500"/>
                                  </p:stCondLst>
                                  <p:childTnLst>
                                    <p:set>
                                      <p:cBhvr>
                                        <p:cTn id="57" dur="1" fill="hold">
                                          <p:stCondLst>
                                            <p:cond delay="0"/>
                                          </p:stCondLst>
                                        </p:cTn>
                                        <p:tgtEl>
                                          <p:spTgt spid="74"/>
                                        </p:tgtEl>
                                        <p:attrNameLst>
                                          <p:attrName>style.visibility</p:attrName>
                                        </p:attrNameLst>
                                      </p:cBhvr>
                                      <p:to>
                                        <p:strVal val="visible"/>
                                      </p:to>
                                    </p:set>
                                    <p:animEffect transition="in" filter="fade">
                                      <p:cBhvr>
                                        <p:cTn id="58" dur="1000"/>
                                        <p:tgtEl>
                                          <p:spTgt spid="74"/>
                                        </p:tgtEl>
                                      </p:cBhvr>
                                    </p:animEffect>
                                    <p:anim calcmode="lin" valueType="num">
                                      <p:cBhvr>
                                        <p:cTn id="59" dur="1000" fill="hold"/>
                                        <p:tgtEl>
                                          <p:spTgt spid="74"/>
                                        </p:tgtEl>
                                        <p:attrNameLst>
                                          <p:attrName>ppt_x</p:attrName>
                                        </p:attrNameLst>
                                      </p:cBhvr>
                                      <p:tavLst>
                                        <p:tav tm="0">
                                          <p:val>
                                            <p:strVal val="#ppt_x"/>
                                          </p:val>
                                        </p:tav>
                                        <p:tav tm="100000">
                                          <p:val>
                                            <p:strVal val="#ppt_x"/>
                                          </p:val>
                                        </p:tav>
                                      </p:tavLst>
                                    </p:anim>
                                    <p:anim calcmode="lin" valueType="num">
                                      <p:cBhvr>
                                        <p:cTn id="60" dur="1000" fill="hold"/>
                                        <p:tgtEl>
                                          <p:spTgt spid="7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p:bldP spid="67" grpId="1"/>
      <p:bldP spid="68" grpId="0" animBg="1"/>
      <p:bldP spid="68" grpId="1" animBg="1"/>
      <p:bldP spid="69" grpId="0" animBg="1"/>
      <p:bldP spid="69" grpId="1" animBg="1"/>
      <p:bldP spid="70" grpId="0"/>
      <p:bldP spid="70" grpId="1"/>
      <p:bldP spid="71" grpId="0" animBg="1"/>
      <p:bldP spid="71" grpId="1" animBg="1"/>
      <p:bldP spid="72" grpId="0"/>
      <p:bldP spid="72" grpId="1"/>
      <p:bldP spid="73" grpId="0" animBg="1"/>
      <p:bldP spid="74" grpId="0"/>
    </p:bldLst>
  </p:timing>
</p:sld>
</file>

<file path=ppt/tags/tag1.xml><?xml version="1.0" encoding="utf-8"?>
<p:tagLst xmlns:a="http://schemas.openxmlformats.org/drawingml/2006/main" xmlns:r="http://schemas.openxmlformats.org/officeDocument/2006/relationships" xmlns:p="http://schemas.openxmlformats.org/presentationml/2006/main">
  <p:tag name="__MICROSOFT_TRANSLATOR_CLM_PRESENTATIONINFO" val="{&quot;DocumentId&quot;:&quot;e051c33091b9acf9625c0fe556fb06e8&quot;,&quot;LanguageCode&quot;:&quot;en-US&quot;,&quot;SlideGuids&quot;:[&quot;23d16631-4255-4d09-8ef6-efdaf57fb4cc&quot;,&quot;13144986-376a-4e3b-aeb6-04936bb2e912&quot;,&quot;b294660f-6486-4d81-a198-d81d50f0945a&quot;,&quot;1769baf3-4f26-4ab8-8a19-bc869ff67a2c&quot;,&quot;d47968dc-20f0-408a-b694-342a164c9a20&quot;,&quot;6521ac60-d0bf-4454-84e0-65f989dc4640&quot;,&quot;be5fc403-9a8b-4b03-ae77-5644e9bae488&quot;,&quot;df627964-8e67-404e-87ee-4263c6d46850&quot;,&quot;3fff8cc8-3264-48d4-bd89-db0753be4c54&quot;,&quot;c8220fcb-496b-4ab4-9592-2dd7a6c77afc&quot;,&quot;7dd77b39-e6e4-40e0-b5c3-da5e0343bb55&quot;,&quot;5ab6317b-4a42-471a-8103-ecd5cc097d6e&quot;,&quot;1bb363b9-aece-4d72-99d8-1ec0adc52329&quot;,&quot;d87542ff-ddd5-4436-8525-cba01b43c4ad&quot;,&quot;d0087531-e058-49db-bf0d-bb29d6b955b9&quot;,&quot;3f652124-ba06-48fb-92aa-f53899a924e9&quot;,&quot;4691597b-4adb-4a57-98ef-20b3cc3fe061&quot;,&quot;cb0a2a53-699e-4b35-b8b9-873a7dbd8f35&quot;,&quot;865cee79-333f-4ae5-a9bf-ba3380be61dd&quot;,&quot;51e469dc-ccc7-462b-9eb0-b6285304d271&quot;,&quot;9dc0988e-d9e5-44ce-965a-10320658bd27&quot;,&quot;86091ddb-5b07-4468-b569-1aa4923a415f&quot;,&quot;479166dd-3891-4d57-a9f2-fe7d9cfddd67&quot;,&quot;0792cc7f-67e6-4e26-81fb-e9813029d679&quot;,&quot;bf6b0a7a-c76b-4b7c-a6da-6288bfb2c5f6&quot;,&quot;544be8c6-2a26-465a-b4b1-6d5c03b26e43&quot;,&quot;fbece2e9-7336-404f-9189-54829fc22df6&quot;,&quot;9d32393f-6ca8-430b-8908-d2d0ebea2c3d&quot;,&quot;41fb8eb4-f4f5-4300-854d-c4b8ab1046f6&quot;,&quot;46d737ed-f4dd-4950-9530-68bd5145c8d8&quot;,&quot;24b3d920-7e56-4e59-abb6-2da26f7bdbe3&quot;,&quot;ad34dc38-a19e-45ec-b2f9-90767895bfd5&quot;,&quot;15afcd41-3c50-45e5-ad6b-981af7833200&quot;,&quot;4a48ae94-b58d-4c80-a0e6-dd3f08501c29&quot;,&quot;85c845f7-b137-4b01-a6df-48d1c19fdeec&quot;,&quot;5ded6a8a-894b-4506-84ce-feb69ffe3594&quot;],&quot;TimeStamp&quot;:&quot;2018-04-12T08:44:20.3072428-05:00&quot;}"/>
</p:tagLst>
</file>

<file path=ppt/tags/tag10.xml><?xml version="1.0" encoding="utf-8"?>
<p:tagLst xmlns:a="http://schemas.openxmlformats.org/drawingml/2006/main" xmlns:r="http://schemas.openxmlformats.org/officeDocument/2006/relationships" xmlns:p="http://schemas.openxmlformats.org/presentationml/2006/main">
  <p:tag name="__MICROSOFT_TRANSLATOR_CLM_SLIDEINFO" val="{&quot;Guid&quot;:&quot;86091ddb-5b07-4468-b569-1aa4923a415f&quot;,&quot;TimeStamp&quot;:&quot;2018-04-12T08:44:20.3052413-05:00&quot;}"/>
</p:tagLst>
</file>

<file path=ppt/tags/tag11.xml><?xml version="1.0" encoding="utf-8"?>
<p:tagLst xmlns:a="http://schemas.openxmlformats.org/drawingml/2006/main" xmlns:r="http://schemas.openxmlformats.org/officeDocument/2006/relationships" xmlns:p="http://schemas.openxmlformats.org/presentationml/2006/main">
  <p:tag name="__MICROSOFT_TRANSLATOR_CLM_SLIDEINFO" val="{&quot;Guid&quot;:&quot;479166dd-3891-4d57-a9f2-fe7d9cfddd67&quot;,&quot;TimeStamp&quot;:&quot;2018-04-12T08:44:20.3052413-05:00&quot;}"/>
</p:tagLst>
</file>

<file path=ppt/tags/tag12.xml><?xml version="1.0" encoding="utf-8"?>
<p:tagLst xmlns:a="http://schemas.openxmlformats.org/drawingml/2006/main" xmlns:r="http://schemas.openxmlformats.org/officeDocument/2006/relationships" xmlns:p="http://schemas.openxmlformats.org/presentationml/2006/main">
  <p:tag name="__MICROSOFT_TRANSLATOR_CLM_SLIDEINFO" val="{&quot;Guid&quot;:&quot;0792cc7f-67e6-4e26-81fb-e9813029d679&quot;,&quot;TimeStamp&quot;:&quot;2018-04-12T08:44:20.3052413-05:00&quot;}"/>
</p:tagLst>
</file>

<file path=ppt/tags/tag13.xml><?xml version="1.0" encoding="utf-8"?>
<p:tagLst xmlns:a="http://schemas.openxmlformats.org/drawingml/2006/main" xmlns:r="http://schemas.openxmlformats.org/officeDocument/2006/relationships" xmlns:p="http://schemas.openxmlformats.org/presentationml/2006/main">
  <p:tag name="__MICROSOFT_TRANSLATOR_CLM_SLIDEINFO" val="{&quot;Guid&quot;:&quot;bf6b0a7a-c76b-4b7c-a6da-6288bfb2c5f6&quot;,&quot;TimeStamp&quot;:&quot;2018-04-12T08:44:20.3052413-05:00&quot;}"/>
</p:tagLst>
</file>

<file path=ppt/tags/tag14.xml><?xml version="1.0" encoding="utf-8"?>
<p:tagLst xmlns:a="http://schemas.openxmlformats.org/drawingml/2006/main" xmlns:r="http://schemas.openxmlformats.org/officeDocument/2006/relationships" xmlns:p="http://schemas.openxmlformats.org/presentationml/2006/main">
  <p:tag name="__MICROSOFT_TRANSLATOR_CLM_SLIDEINFO" val="{&quot;Guid&quot;:&quot;544be8c6-2a26-465a-b4b1-6d5c03b26e43&quot;,&quot;TimeStamp&quot;:&quot;2018-04-12T08:44:20.3052413-05:00&quot;}"/>
</p:tagLst>
</file>

<file path=ppt/tags/tag15.xml><?xml version="1.0" encoding="utf-8"?>
<p:tagLst xmlns:a="http://schemas.openxmlformats.org/drawingml/2006/main" xmlns:r="http://schemas.openxmlformats.org/officeDocument/2006/relationships" xmlns:p="http://schemas.openxmlformats.org/presentationml/2006/main">
  <p:tag name="__MICROSOFT_TRANSLATOR_CLM_SLIDEINFO" val="{&quot;Guid&quot;:&quot;fbece2e9-7336-404f-9189-54829fc22df6&quot;,&quot;TimeStamp&quot;:&quot;2018-04-12T08:44:20.3062427-05:00&quot;}"/>
</p:tagLst>
</file>

<file path=ppt/tags/tag16.xml><?xml version="1.0" encoding="utf-8"?>
<p:tagLst xmlns:a="http://schemas.openxmlformats.org/drawingml/2006/main" xmlns:r="http://schemas.openxmlformats.org/officeDocument/2006/relationships" xmlns:p="http://schemas.openxmlformats.org/presentationml/2006/main">
  <p:tag name="__MICROSOFT_TRANSLATOR_CLM_SLIDEINFO" val="{&quot;Guid&quot;:&quot;9d32393f-6ca8-430b-8908-d2d0ebea2c3d&quot;,&quot;TimeStamp&quot;:&quot;2018-04-12T08:44:20.3062427-05:00&quot;}"/>
</p:tagLst>
</file>

<file path=ppt/tags/tag17.xml><?xml version="1.0" encoding="utf-8"?>
<p:tagLst xmlns:a="http://schemas.openxmlformats.org/drawingml/2006/main" xmlns:r="http://schemas.openxmlformats.org/officeDocument/2006/relationships" xmlns:p="http://schemas.openxmlformats.org/presentationml/2006/main">
  <p:tag name="__MICROSOFT_TRANSLATOR_CLM_SLIDEINFO" val="{&quot;Guid&quot;:&quot;41fb8eb4-f4f5-4300-854d-c4b8ab1046f6&quot;,&quot;TimeStamp&quot;:&quot;2018-04-12T08:44:20.3062427-05:00&quot;}"/>
</p:tagLst>
</file>

<file path=ppt/tags/tag18.xml><?xml version="1.0" encoding="utf-8"?>
<p:tagLst xmlns:a="http://schemas.openxmlformats.org/drawingml/2006/main" xmlns:r="http://schemas.openxmlformats.org/officeDocument/2006/relationships" xmlns:p="http://schemas.openxmlformats.org/presentationml/2006/main">
  <p:tag name="__MICROSOFT_TRANSLATOR_CLM_SLIDEINFO" val="{&quot;Guid&quot;:&quot;46d737ed-f4dd-4950-9530-68bd5145c8d8&quot;,&quot;TimeStamp&quot;:&quot;2018-04-12T08:44:20.3062427-05:00&quot;}"/>
</p:tagLst>
</file>

<file path=ppt/tags/tag19.xml><?xml version="1.0" encoding="utf-8"?>
<p:tagLst xmlns:a="http://schemas.openxmlformats.org/drawingml/2006/main" xmlns:r="http://schemas.openxmlformats.org/officeDocument/2006/relationships" xmlns:p="http://schemas.openxmlformats.org/presentationml/2006/main">
  <p:tag name="__MICROSOFT_TRANSLATOR_CLM_SLIDEINFO" val="{&quot;Guid&quot;:&quot;24b3d920-7e56-4e59-abb6-2da26f7bdbe3&quot;,&quot;TimeStamp&quot;:&quot;2018-04-12T08:44:20.3062427-05:00&quot;}"/>
</p:tagLst>
</file>

<file path=ppt/tags/tag2.xml><?xml version="1.0" encoding="utf-8"?>
<p:tagLst xmlns:a="http://schemas.openxmlformats.org/drawingml/2006/main" xmlns:r="http://schemas.openxmlformats.org/officeDocument/2006/relationships" xmlns:p="http://schemas.openxmlformats.org/presentationml/2006/main">
  <p:tag name="__MICROSOFT_TRANSLATOR_CLM_SLIDEINFO" val="{&quot;Guid&quot;:&quot;23d16631-4255-4d09-8ef6-efdaf57fb4cc&quot;,&quot;TimeStamp&quot;:&quot;2018-04-12T08:44:20.2586433-05:00&quot;}"/>
</p:tagLst>
</file>

<file path=ppt/tags/tag20.xml><?xml version="1.0" encoding="utf-8"?>
<p:tagLst xmlns:a="http://schemas.openxmlformats.org/drawingml/2006/main" xmlns:r="http://schemas.openxmlformats.org/officeDocument/2006/relationships" xmlns:p="http://schemas.openxmlformats.org/presentationml/2006/main">
  <p:tag name="__MICROSOFT_TRANSLATOR_CLM_SLIDEINFO" val="{&quot;Guid&quot;:&quot;ad34dc38-a19e-45ec-b2f9-90767895bfd5&quot;,&quot;TimeStamp&quot;:&quot;2018-04-12T08:44:20.3062427-05:00&quot;}"/>
</p:tagLst>
</file>

<file path=ppt/tags/tag21.xml><?xml version="1.0" encoding="utf-8"?>
<p:tagLst xmlns:a="http://schemas.openxmlformats.org/drawingml/2006/main" xmlns:r="http://schemas.openxmlformats.org/officeDocument/2006/relationships" xmlns:p="http://schemas.openxmlformats.org/presentationml/2006/main">
  <p:tag name="__MICROSOFT_TRANSLATOR_CLM_SLIDEINFO" val="{&quot;Guid&quot;:&quot;4a48ae94-b58d-4c80-a0e6-dd3f08501c29&quot;,&quot;TimeStamp&quot;:&quot;2018-04-12T08:44:20.3062427-05:00&quot;}"/>
</p:tagLst>
</file>

<file path=ppt/tags/tag22.xml><?xml version="1.0" encoding="utf-8"?>
<p:tagLst xmlns:a="http://schemas.openxmlformats.org/drawingml/2006/main" xmlns:r="http://schemas.openxmlformats.org/officeDocument/2006/relationships" xmlns:p="http://schemas.openxmlformats.org/presentationml/2006/main">
  <p:tag name="__MICROSOFT_TRANSLATOR_CLM_SLIDEINFO" val="{&quot;Guid&quot;:&quot;85c845f7-b137-4b01-a6df-48d1c19fdeec&quot;,&quot;TimeStamp&quot;:&quot;2018-04-12T08:44:20.3062427-05:00&quot;}"/>
</p:tagLst>
</file>

<file path=ppt/tags/tag23.xml><?xml version="1.0" encoding="utf-8"?>
<p:tagLst xmlns:a="http://schemas.openxmlformats.org/drawingml/2006/main" xmlns:r="http://schemas.openxmlformats.org/officeDocument/2006/relationships" xmlns:p="http://schemas.openxmlformats.org/presentationml/2006/main">
  <p:tag name="__MICROSOFT_TRANSLATOR_CLM_SLIDEINFO" val="{&quot;Guid&quot;:&quot;5ded6a8a-894b-4506-84ce-feb69ffe3594&quot;,&quot;TimeStamp&quot;:&quot;2018-04-12T08:44:20.3062427-05:00&quot;}"/>
</p:tagLst>
</file>

<file path=ppt/tags/tag3.xml><?xml version="1.0" encoding="utf-8"?>
<p:tagLst xmlns:a="http://schemas.openxmlformats.org/drawingml/2006/main" xmlns:r="http://schemas.openxmlformats.org/officeDocument/2006/relationships" xmlns:p="http://schemas.openxmlformats.org/presentationml/2006/main">
  <p:tag name="__MICROSOFT_TRANSLATOR_CLM_SLIDEINFO" val="{&quot;Guid&quot;:&quot;13144986-376a-4e3b-aeb6-04936bb2e912&quot;,&quot;TimeStamp&quot;:&quot;2018-04-12T08:44:20.3032218-05:00&quot;}"/>
</p:tagLst>
</file>

<file path=ppt/tags/tag4.xml><?xml version="1.0" encoding="utf-8"?>
<p:tagLst xmlns:a="http://schemas.openxmlformats.org/drawingml/2006/main" xmlns:r="http://schemas.openxmlformats.org/officeDocument/2006/relationships" xmlns:p="http://schemas.openxmlformats.org/presentationml/2006/main">
  <p:tag name="__MICROSOFT_TRANSLATOR_CLM_SLIDEINFO" val="{&quot;Guid&quot;:&quot;d47968dc-20f0-408a-b694-342a164c9a20&quot;,&quot;TimeStamp&quot;:&quot;2018-04-12T08:44:20.3032218-05:00&quot;}"/>
</p:tagLst>
</file>

<file path=ppt/tags/tag5.xml><?xml version="1.0" encoding="utf-8"?>
<p:tagLst xmlns:a="http://schemas.openxmlformats.org/drawingml/2006/main" xmlns:r="http://schemas.openxmlformats.org/officeDocument/2006/relationships" xmlns:p="http://schemas.openxmlformats.org/presentationml/2006/main">
  <p:tag name="__MICROSOFT_TRANSLATOR_CLM_SLIDEINFO" val="{&quot;Guid&quot;:&quot;7dd77b39-e6e4-40e0-b5c3-da5e0343bb55&quot;,&quot;TimeStamp&quot;:&quot;2018-04-12T08:44:20.3042199-05:00&quot;}"/>
</p:tagLst>
</file>

<file path=ppt/tags/tag6.xml><?xml version="1.0" encoding="utf-8"?>
<p:tagLst xmlns:a="http://schemas.openxmlformats.org/drawingml/2006/main" xmlns:r="http://schemas.openxmlformats.org/officeDocument/2006/relationships" xmlns:p="http://schemas.openxmlformats.org/presentationml/2006/main">
  <p:tag name="__MICROSOFT_TRANSLATOR_CLM_SLIDEINFO" val="{&quot;Guid&quot;:&quot;3f652124-ba06-48fb-92aa-f53899a924e9&quot;,&quot;TimeStamp&quot;:&quot;2018-04-12T08:44:20.3052413-05:00&quot;}"/>
</p:tagLst>
</file>

<file path=ppt/tags/tag7.xml><?xml version="1.0" encoding="utf-8"?>
<p:tagLst xmlns:a="http://schemas.openxmlformats.org/drawingml/2006/main" xmlns:r="http://schemas.openxmlformats.org/officeDocument/2006/relationships" xmlns:p="http://schemas.openxmlformats.org/presentationml/2006/main">
  <p:tag name="__MICROSOFT_TRANSLATOR_CLM_SLIDEINFO" val="{&quot;Guid&quot;:&quot;4691597b-4adb-4a57-98ef-20b3cc3fe061&quot;,&quot;TimeStamp&quot;:&quot;2018-04-12T08:44:20.3052413-05:00&quot;}"/>
</p:tagLst>
</file>

<file path=ppt/tags/tag8.xml><?xml version="1.0" encoding="utf-8"?>
<p:tagLst xmlns:a="http://schemas.openxmlformats.org/drawingml/2006/main" xmlns:r="http://schemas.openxmlformats.org/officeDocument/2006/relationships" xmlns:p="http://schemas.openxmlformats.org/presentationml/2006/main">
  <p:tag name="__MICROSOFT_TRANSLATOR_CLM_SLIDEINFO" val="{&quot;Guid&quot;:&quot;cb0a2a53-699e-4b35-b8b9-873a7dbd8f35&quot;,&quot;TimeStamp&quot;:&quot;2018-04-12T08:44:20.3052413-05:00&quot;}"/>
</p:tagLst>
</file>

<file path=ppt/tags/tag9.xml><?xml version="1.0" encoding="utf-8"?>
<p:tagLst xmlns:a="http://schemas.openxmlformats.org/drawingml/2006/main" xmlns:r="http://schemas.openxmlformats.org/officeDocument/2006/relationships" xmlns:p="http://schemas.openxmlformats.org/presentationml/2006/main">
  <p:tag name="__MICROSOFT_TRANSLATOR_CLM_SLIDEINFO" val="{&quot;Guid&quot;:&quot;9dc0988e-d9e5-44ce-965a-10320658bd27&quot;,&quot;TimeStamp&quot;:&quot;2018-04-12T08:44:20.3052413-05:00&quot;}"/>
</p:tagLst>
</file>

<file path=ppt/theme/theme1.xml><?xml version="1.0" encoding="utf-8"?>
<a:theme xmlns:a="http://schemas.openxmlformats.org/drawingml/2006/main" name="NG_MOC_Core_ModuleNew2">
  <a:themeElements>
    <a:clrScheme name="">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6699"/>
      </a:hlink>
      <a:folHlink>
        <a:srgbClr val="000066"/>
      </a:folHlink>
    </a:clrScheme>
    <a:fontScheme name="2_Master_Template">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gradFill rotWithShape="1">
          <a:gsLst>
            <a:gs pos="0">
              <a:srgbClr val="E4CD9A"/>
            </a:gs>
            <a:gs pos="100000">
              <a:srgbClr val="EEEFD7"/>
            </a:gs>
          </a:gsLst>
          <a:lin ang="2700000" scaled="1"/>
        </a:gradFill>
        <a:ln w="9525" cap="flat" cmpd="sng" algn="ctr">
          <a:noFill/>
          <a:prstDash val="solid"/>
          <a:round/>
          <a:headEnd type="none" w="med" len="med"/>
          <a:tailEnd type="none" w="med" len="med"/>
        </a:ln>
        <a:effectLst>
          <a:outerShdw dist="35921" dir="2700000" algn="ctr" rotWithShape="0">
            <a:srgbClr val="AFAFAF"/>
          </a:outerShdw>
        </a:effectLst>
      </a:spPr>
      <a:bodyPr vert="horz" wrap="square" lIns="182880" tIns="45720" rIns="18288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Verdana" pitchFamily="34" charset="0"/>
          </a:defRPr>
        </a:defPPr>
      </a:lstStyle>
    </a:spDef>
    <a:lnDef>
      <a:spPr bwMode="auto">
        <a:xfrm>
          <a:off x="0" y="0"/>
          <a:ext cx="1" cy="1"/>
        </a:xfrm>
        <a:custGeom>
          <a:avLst/>
          <a:gdLst/>
          <a:ahLst/>
          <a:cxnLst/>
          <a:rect l="0" t="0" r="0" b="0"/>
          <a:pathLst/>
        </a:custGeom>
        <a:gradFill rotWithShape="1">
          <a:gsLst>
            <a:gs pos="0">
              <a:srgbClr val="E4CD9A"/>
            </a:gs>
            <a:gs pos="100000">
              <a:srgbClr val="EEEFD7"/>
            </a:gs>
          </a:gsLst>
          <a:lin ang="2700000" scaled="1"/>
        </a:gradFill>
        <a:ln w="9525" cap="flat" cmpd="sng" algn="ctr">
          <a:noFill/>
          <a:prstDash val="solid"/>
          <a:round/>
          <a:headEnd type="none" w="med" len="med"/>
          <a:tailEnd type="none" w="med" len="med"/>
        </a:ln>
        <a:effectLst>
          <a:outerShdw dist="35921" dir="2700000" algn="ctr" rotWithShape="0">
            <a:srgbClr val="AFAFAF"/>
          </a:outerShdw>
        </a:effectLst>
      </a:spPr>
      <a:bodyPr vert="horz" wrap="square" lIns="182880" tIns="45720" rIns="18288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Verdana" pitchFamily="34" charset="0"/>
          </a:defRPr>
        </a:defPPr>
      </a:lstStyle>
    </a:lnDef>
  </a:objectDefaults>
  <a:extraClrSchemeLst>
    <a:extraClrScheme>
      <a:clrScheme name="2_Master_Templat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2_Master_Templat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2_Master_Templat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2_Master_Templat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2_Master_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2_Master_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2_Master_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2_Master_Template 8">
        <a:dk1>
          <a:srgbClr val="000000"/>
        </a:dk1>
        <a:lt1>
          <a:srgbClr val="FFFFFF"/>
        </a:lt1>
        <a:dk2>
          <a:srgbClr val="000000"/>
        </a:dk2>
        <a:lt2>
          <a:srgbClr val="C0C0C0"/>
        </a:lt2>
        <a:accent1>
          <a:srgbClr val="C1FEF9"/>
        </a:accent1>
        <a:accent2>
          <a:srgbClr val="DC0081"/>
        </a:accent2>
        <a:accent3>
          <a:srgbClr val="FFFFFF"/>
        </a:accent3>
        <a:accent4>
          <a:srgbClr val="000000"/>
        </a:accent4>
        <a:accent5>
          <a:srgbClr val="DDFEFB"/>
        </a:accent5>
        <a:accent6>
          <a:srgbClr val="C70074"/>
        </a:accent6>
        <a:hlink>
          <a:srgbClr val="618FFD"/>
        </a:hlink>
        <a:folHlink>
          <a:srgbClr val="CECECE"/>
        </a:folHlink>
      </a:clrScheme>
      <a:clrMap bg1="lt1" tx1="dk1" bg2="lt2" tx2="dk2" accent1="accent1" accent2="accent2" accent3="accent3" accent4="accent4" accent5="accent5" accent6="accent6" hlink="hlink" folHlink="folHlink"/>
    </a:extraClrScheme>
    <a:extraClrScheme>
      <a:clrScheme name="2_Master_Template 9">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618FFD"/>
        </a:hlink>
        <a:folHlink>
          <a:srgbClr val="CECECE"/>
        </a:folHlink>
      </a:clrScheme>
      <a:clrMap bg1="lt1" tx1="dk1" bg2="lt2" tx2="dk2" accent1="accent1" accent2="accent2" accent3="accent3" accent4="accent4" accent5="accent5" accent6="accent6" hlink="hlink" folHlink="folHlink"/>
    </a:extraClrScheme>
    <a:extraClrScheme>
      <a:clrScheme name="2_Master_Template 10">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3333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1">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00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2">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99CC"/>
        </a:hlink>
        <a:folHlink>
          <a:srgbClr val="CECECE"/>
        </a:folHlink>
      </a:clrScheme>
      <a:clrMap bg1="lt1" tx1="dk1" bg2="lt2" tx2="dk2" accent1="accent1" accent2="accent2" accent3="accent3" accent4="accent4" accent5="accent5" accent6="accent6" hlink="hlink" folHlink="folHlink"/>
    </a:extraClrScheme>
    <a:extraClrScheme>
      <a:clrScheme name="2_Master_Template 13">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66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4">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436F9F"/>
        </a:hlink>
        <a:folHlink>
          <a:srgbClr val="CECECE"/>
        </a:folHlink>
      </a:clrScheme>
      <a:clrMap bg1="lt1" tx1="dk1" bg2="lt2" tx2="dk2" accent1="accent1" accent2="accent2" accent3="accent3" accent4="accent4" accent5="accent5" accent6="accent6" hlink="hlink" folHlink="folHlink"/>
    </a:extraClrScheme>
    <a:extraClrScheme>
      <a:clrScheme name="2_Master_Template 15">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E4BB0E"/>
        </a:hlink>
        <a:folHlink>
          <a:srgbClr val="CECECE"/>
        </a:folHlink>
      </a:clrScheme>
      <a:clrMap bg1="lt1" tx1="dk1" bg2="lt2" tx2="dk2" accent1="accent1" accent2="accent2" accent3="accent3" accent4="accent4" accent5="accent5" accent6="accent6" hlink="hlink" folHlink="folHlink"/>
    </a:extraClrScheme>
    <a:extraClrScheme>
      <a:clrScheme name="2_Master_Template 16">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FFFFFF"/>
        </a:hlink>
        <a:folHlink>
          <a:srgbClr val="CECECE"/>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5-30660_TR21_BO_CT_Template">
  <a:themeElements>
    <a:clrScheme name="TR20 - BO">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1_BO_CT_Template.potx [Read-Only]" id="{75943521-E3C3-4031-9F22-7C26411915FC}" vid="{7540FE32-89F5-4624-B769-BFB809EDCFE3}"/>
    </a:ext>
  </a:extLst>
</a:theme>
</file>

<file path=ppt/theme/theme4.xml><?xml version="1.0" encoding="utf-8"?>
<a:theme xmlns:a="http://schemas.openxmlformats.org/drawingml/2006/main" name="5-50002_Ignite_Breakout_Template">
  <a:themeElements>
    <a:clrScheme name="Ignite 2016">
      <a:dk1>
        <a:srgbClr val="505050"/>
      </a:dk1>
      <a:lt1>
        <a:srgbClr val="FFFFFF"/>
      </a:lt1>
      <a:dk2>
        <a:srgbClr val="D83B01"/>
      </a:dk2>
      <a:lt2>
        <a:srgbClr val="F8F8F8"/>
      </a:lt2>
      <a:accent1>
        <a:srgbClr val="D83B01"/>
      </a:accent1>
      <a:accent2>
        <a:srgbClr val="0078D7"/>
      </a:accent2>
      <a:accent3>
        <a:srgbClr val="505050"/>
      </a:accent3>
      <a:accent4>
        <a:srgbClr val="D2D2D2"/>
      </a:accent4>
      <a:accent5>
        <a:srgbClr val="FFB900"/>
      </a:accent5>
      <a:accent6>
        <a:srgbClr val="FF8C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6_16x9_Template.potx" id="{CBE293B4-E8CE-4773-8118-C9AFF2860326}" vid="{2919AEDD-0101-441B-B6AF-1CDAE3B8CD78}"/>
    </a:ext>
  </a:extLst>
</a:theme>
</file>

<file path=ppt/theme/theme5.xml><?xml version="1.0" encoding="utf-8"?>
<a:theme xmlns:a="http://schemas.openxmlformats.org/drawingml/2006/main" name="VLAB Template">
  <a:themeElements>
    <a:clrScheme name="Volume Licensing Customer Advisory Board">
      <a:dk1>
        <a:srgbClr val="2F2F2F"/>
      </a:dk1>
      <a:lt1>
        <a:srgbClr val="FFFFFF"/>
      </a:lt1>
      <a:dk2>
        <a:srgbClr val="2F2F2F"/>
      </a:dk2>
      <a:lt2>
        <a:srgbClr val="FFFFFF"/>
      </a:lt2>
      <a:accent1>
        <a:srgbClr val="0078D7"/>
      </a:accent1>
      <a:accent2>
        <a:srgbClr val="00BCF2"/>
      </a:accent2>
      <a:accent3>
        <a:srgbClr val="002050"/>
      </a:accent3>
      <a:accent4>
        <a:srgbClr val="008272"/>
      </a:accent4>
      <a:accent5>
        <a:srgbClr val="00B294"/>
      </a:accent5>
      <a:accent6>
        <a:srgbClr val="5C2D91"/>
      </a:accent6>
      <a:hlink>
        <a:srgbClr val="0078D7"/>
      </a:hlink>
      <a:folHlink>
        <a:srgbClr val="0078D7"/>
      </a:folHlink>
    </a:clrScheme>
    <a:fontScheme name="Segoe">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01.potx" id="{85FDBBA0-EF23-4239-B210-6D16F248693D}" vid="{CD38365E-7401-4665-AF36-7000951ED6D4}"/>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Control xmlns="http://schemas.microsoft.com/VisualStudio/2011/storyboarding/control">
  <Id Name="5ef07488-22bd-4e3f-bc36-6949416a1518" Revision="1" Stencil="System.MyShapes" StencilVersion="1.0"/>
</Control>
</file>

<file path=customXml/itemProps1.xml><?xml version="1.0" encoding="utf-8"?>
<ds:datastoreItem xmlns:ds="http://schemas.openxmlformats.org/officeDocument/2006/customXml" ds:itemID="{5B2400A8-318A-489C-913B-868B31211AE3}">
  <ds:schemaRefs>
    <ds:schemaRef ds:uri="http://schemas.microsoft.com/VisualStudio/2011/storyboarding/control"/>
  </ds:schemaRefs>
</ds:datastoreItem>
</file>

<file path=docProps/app.xml><?xml version="1.0" encoding="utf-8"?>
<Properties xmlns="http://schemas.openxmlformats.org/officeDocument/2006/extended-properties" xmlns:vt="http://schemas.openxmlformats.org/officeDocument/2006/docPropsVTypes">
  <Template/>
  <TotalTime>0</TotalTime>
  <Words>3091</Words>
  <Application>Microsoft Office PowerPoint</Application>
  <PresentationFormat>On-screen Show (4:3)</PresentationFormat>
  <Paragraphs>786</Paragraphs>
  <Slides>41</Slides>
  <Notes>41</Notes>
  <HiddenSlides>14</HiddenSlides>
  <MMClips>0</MMClips>
  <ScaleCrop>false</ScaleCrop>
  <HeadingPairs>
    <vt:vector size="6" baseType="variant">
      <vt:variant>
        <vt:lpstr>Fonts Used</vt:lpstr>
      </vt:variant>
      <vt:variant>
        <vt:i4>16</vt:i4>
      </vt:variant>
      <vt:variant>
        <vt:lpstr>Theme</vt:lpstr>
      </vt:variant>
      <vt:variant>
        <vt:i4>5</vt:i4>
      </vt:variant>
      <vt:variant>
        <vt:lpstr>Slide Titles</vt:lpstr>
      </vt:variant>
      <vt:variant>
        <vt:i4>41</vt:i4>
      </vt:variant>
    </vt:vector>
  </HeadingPairs>
  <TitlesOfParts>
    <vt:vector size="62" baseType="lpstr">
      <vt:lpstr>Segoe UI Light</vt:lpstr>
      <vt:lpstr>Consolas</vt:lpstr>
      <vt:lpstr>Segoe UI Semibold</vt:lpstr>
      <vt:lpstr>Arial</vt:lpstr>
      <vt:lpstr>MS PGothic</vt:lpstr>
      <vt:lpstr>MS PGothic</vt:lpstr>
      <vt:lpstr>Wingdings</vt:lpstr>
      <vt:lpstr>Calibri</vt:lpstr>
      <vt:lpstr>segoe-ui_bold</vt:lpstr>
      <vt:lpstr>segoe-ui_semibold</vt:lpstr>
      <vt:lpstr>Calibri Light</vt:lpstr>
      <vt:lpstr>Segoe UI Semilight</vt:lpstr>
      <vt:lpstr>inherit</vt:lpstr>
      <vt:lpstr>Segoe UI</vt:lpstr>
      <vt:lpstr>Verdana</vt:lpstr>
      <vt:lpstr>Courier New</vt:lpstr>
      <vt:lpstr>NG_MOC_Core_ModuleNew2</vt:lpstr>
      <vt:lpstr>Office Theme</vt:lpstr>
      <vt:lpstr>2_5-30660_TR21_BO_CT_Template</vt:lpstr>
      <vt:lpstr>5-50002_Ignite_Breakout_Template</vt:lpstr>
      <vt:lpstr>VLAB Template</vt:lpstr>
      <vt:lpstr>Design Network Implementation</vt:lpstr>
      <vt:lpstr>70-535 Exam Network Objectives (15% - 20%)</vt:lpstr>
      <vt:lpstr>Azure Virtual Network Overview</vt:lpstr>
      <vt:lpstr>Robust networking infrastructure services </vt:lpstr>
      <vt:lpstr>Network Virtual Appliances</vt:lpstr>
      <vt:lpstr>Hybrid Connectivity Overview</vt:lpstr>
      <vt:lpstr>Your  Network  in Azure</vt:lpstr>
      <vt:lpstr>Networking for all your needs</vt:lpstr>
      <vt:lpstr>Protecting your application</vt:lpstr>
      <vt:lpstr>Protecting your application</vt:lpstr>
      <vt:lpstr>Protecting your application</vt:lpstr>
      <vt:lpstr>Protecting your application</vt:lpstr>
      <vt:lpstr>Security and Management</vt:lpstr>
      <vt:lpstr>Azure Virtual Network Peering</vt:lpstr>
      <vt:lpstr>Connectivity</vt:lpstr>
      <vt:lpstr>Availability</vt:lpstr>
      <vt:lpstr>PowerPoint Presentation</vt:lpstr>
      <vt:lpstr>PowerPoint Presentation</vt:lpstr>
      <vt:lpstr>PowerPoint Presentation</vt:lpstr>
      <vt:lpstr>PowerPoint Presentation</vt:lpstr>
      <vt:lpstr>Traffic Manager</vt:lpstr>
      <vt:lpstr>Traffic Manager</vt:lpstr>
      <vt:lpstr>Azure DNS</vt:lpstr>
      <vt:lpstr>PowerPoint Presentation</vt:lpstr>
      <vt:lpstr>PowerPoint Presentation</vt:lpstr>
      <vt:lpstr>PowerPoint Presentation</vt:lpstr>
      <vt:lpstr>Virtual Private Network</vt:lpstr>
      <vt:lpstr>Express Route</vt:lpstr>
      <vt:lpstr>Express Route Connectivity Models</vt:lpstr>
      <vt:lpstr>Express Route: Routing Domains (Peerings)</vt:lpstr>
      <vt:lpstr>Express Route Standard vs Premium Add-on</vt:lpstr>
      <vt:lpstr>Express Route and Site-to-Site Co-Exist</vt:lpstr>
      <vt:lpstr>Integrating Web App with Virtual Network</vt:lpstr>
      <vt:lpstr>PowerPoint Presentation</vt:lpstr>
      <vt:lpstr>Design Security Strategies</vt:lpstr>
      <vt:lpstr>Network Security Groups</vt:lpstr>
      <vt:lpstr>Application Security Groups</vt:lpstr>
      <vt:lpstr>Route Tables</vt:lpstr>
      <vt:lpstr>Design Connectivity for Hybrid Applications</vt:lpstr>
      <vt:lpstr>Thank You</vt:lpstr>
      <vt:lpstr>Design Connectivity for Hybrid Applications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2017-09-15T19:14:02Z</dcterms:created>
  <dcterms:modified xsi:type="dcterms:W3CDTF">2018-06-12T15:55:00Z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dstolts@microsoft.com</vt:lpwstr>
  </property>
  <property fmtid="{D5CDD505-2E9C-101B-9397-08002B2CF9AE}" pid="5" name="MSIP_Label_f42aa342-8706-4288-bd11-ebb85995028c_SetDate">
    <vt:lpwstr>2018-01-19T07:33:26.9972805Z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